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7" r:id="rId16"/>
    <p:sldId id="367" r:id="rId17"/>
    <p:sldId id="328" r:id="rId18"/>
    <p:sldId id="329" r:id="rId19"/>
    <p:sldId id="340" r:id="rId20"/>
    <p:sldId id="339" r:id="rId21"/>
    <p:sldId id="338" r:id="rId22"/>
    <p:sldId id="337" r:id="rId23"/>
    <p:sldId id="336" r:id="rId24"/>
    <p:sldId id="335" r:id="rId25"/>
    <p:sldId id="334" r:id="rId26"/>
    <p:sldId id="333" r:id="rId27"/>
    <p:sldId id="332" r:id="rId28"/>
    <p:sldId id="330" r:id="rId29"/>
    <p:sldId id="331" r:id="rId30"/>
    <p:sldId id="341" r:id="rId31"/>
    <p:sldId id="350" r:id="rId32"/>
    <p:sldId id="349" r:id="rId33"/>
    <p:sldId id="348" r:id="rId34"/>
    <p:sldId id="347" r:id="rId35"/>
    <p:sldId id="346" r:id="rId36"/>
    <p:sldId id="361" r:id="rId37"/>
    <p:sldId id="362" r:id="rId38"/>
    <p:sldId id="368" r:id="rId39"/>
    <p:sldId id="363" r:id="rId40"/>
    <p:sldId id="364" r:id="rId41"/>
    <p:sldId id="369" r:id="rId42"/>
    <p:sldId id="365" r:id="rId43"/>
    <p:sldId id="366" r:id="rId44"/>
    <p:sldId id="370" r:id="rId45"/>
    <p:sldId id="345" r:id="rId46"/>
    <p:sldId id="344" r:id="rId47"/>
    <p:sldId id="371" r:id="rId48"/>
    <p:sldId id="343" r:id="rId49"/>
    <p:sldId id="342" r:id="rId50"/>
    <p:sldId id="372" r:id="rId51"/>
    <p:sldId id="351" r:id="rId52"/>
    <p:sldId id="360" r:id="rId53"/>
    <p:sldId id="359" r:id="rId54"/>
    <p:sldId id="373" r:id="rId55"/>
    <p:sldId id="358" r:id="rId56"/>
    <p:sldId id="357" r:id="rId57"/>
    <p:sldId id="374" r:id="rId58"/>
    <p:sldId id="356" r:id="rId59"/>
    <p:sldId id="355" r:id="rId60"/>
    <p:sldId id="375" r:id="rId61"/>
    <p:sldId id="354" r:id="rId62"/>
    <p:sldId id="353" r:id="rId63"/>
    <p:sldId id="376" r:id="rId64"/>
    <p:sldId id="297" r:id="rId6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595" autoAdjust="0"/>
  </p:normalViewPr>
  <p:slideViewPr>
    <p:cSldViewPr>
      <p:cViewPr varScale="1">
        <p:scale>
          <a:sx n="70" d="100"/>
          <a:sy n="70" d="100"/>
        </p:scale>
        <p:origin x="-1000" y="-64"/>
      </p:cViewPr>
      <p:guideLst>
        <p:guide orient="horz" pos="2160"/>
        <p:guide pos="2880"/>
      </p:guideLst>
    </p:cSldViewPr>
  </p:slideViewPr>
  <p:outlineViewPr>
    <p:cViewPr>
      <p:scale>
        <a:sx n="33" d="100"/>
        <a:sy n="33" d="100"/>
      </p:scale>
      <p:origin x="0" y="307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BEE873C-6F6A-418F-BE3D-78DB49AA6248}" type="datetimeFigureOut">
              <a:rPr lang="ru-RU" smtClean="0"/>
              <a:pPr/>
              <a:t>29.08.2020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268D83-724E-4DD8-A7BA-2233A6467CC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E873C-6F6A-418F-BE3D-78DB49AA6248}" type="datetimeFigureOut">
              <a:rPr lang="ru-RU" smtClean="0"/>
              <a:pPr/>
              <a:t>29.08.2020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68D83-724E-4DD8-A7BA-2233A6467CC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case%201_13_2_warm%20up%20with%20coach%20spiking%20the%20ball.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EST%20POR%20case%203_11_1.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case%203_11_2_ball%20hits%20sideband%20from%20blocker.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Vincic%20scaring%20opponent%20case%203_26_2.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deliberate_net_touch%203.26.3.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perfect%20block%203_49.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Minas%20(BRA)%20vs%20Vakifbank%20(TUR)%20-%20hair%20touch%203_50.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3_51_block%20or%20first%20team%20hit.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case%203_52%20knee%20hit%20in%20the%20opponent%20space.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case%203_53_block%20or%20not.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BUL_RUS_case%204.3.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correct_multiple_sub%204.22.1.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VRCK%20-%20Kranj%20%20sub%20player%20in%20warm%20up%20shirt%204.22.2.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spike%20net%20block%203.54.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second%20ball%20no%20interference%20case%204_42.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case%208_6_replay%20in%20opponent%20side%20over%20table.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case%209_13_interference%20or%20not.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9_14_crane_camera.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D:\!!!&#1060;&#1042;&#1059;\&#1057;&#1077;&#1084;&#1080;&#1085;&#1072;&#1088;%202020\&#1055;&#1088;&#1077;&#1079;&#1077;&#1085;&#1090;&#1072;&#1094;&#1080;&#1080;\RGI+CB%202020\ball%20hits%20sideband%20and%20antenna%209.15.mp4" TargetMode="External"/><Relationship Id="rId5" Type="http://schemas.openxmlformats.org/officeDocument/2006/relationships/image" Target="../media/image3.png"/><Relationship Id="rId4" Type="http://schemas.openxmlformats.org/officeDocument/2006/relationships/image" Target="../media/image1.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7001">
              <a:srgbClr val="E6E6E6"/>
            </a:gs>
            <a:gs pos="32001">
              <a:srgbClr val="7D8496"/>
            </a:gs>
            <a:gs pos="47000">
              <a:srgbClr val="E6E6E6"/>
            </a:gs>
            <a:gs pos="85001">
              <a:srgbClr val="7D8496"/>
            </a:gs>
            <a:gs pos="100000">
              <a:srgbClr val="E6E6E6"/>
            </a:gs>
          </a:gsLst>
          <a:lin ang="27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924944"/>
            <a:ext cx="9144000" cy="2357454"/>
          </a:xfrm>
        </p:spPr>
        <p:txBody>
          <a:bodyPr>
            <a:normAutofit/>
          </a:bodyPr>
          <a:lstStyle/>
          <a:p>
            <a:r>
              <a:rPr lang="ru-RU" b="1" i="1" dirty="0" err="1" smtClean="0">
                <a:solidFill>
                  <a:srgbClr val="002060"/>
                </a:solidFill>
                <a:cs typeface="Arial" pitchFamily="34" charset="0"/>
              </a:rPr>
              <a:t>Зміни</a:t>
            </a:r>
            <a:r>
              <a:rPr lang="ru-RU" b="1" i="1" dirty="0" smtClean="0">
                <a:solidFill>
                  <a:srgbClr val="002060"/>
                </a:solidFill>
                <a:cs typeface="Arial" pitchFamily="34" charset="0"/>
              </a:rPr>
              <a:t> в </a:t>
            </a:r>
            <a:r>
              <a:rPr lang="ru-RU" b="1" i="1" dirty="0" err="1" smtClean="0">
                <a:solidFill>
                  <a:srgbClr val="002060"/>
                </a:solidFill>
                <a:cs typeface="Arial" pitchFamily="34" charset="0"/>
              </a:rPr>
              <a:t>Методиці</a:t>
            </a:r>
            <a:r>
              <a:rPr lang="ru-RU" b="1" i="1" dirty="0" smtClean="0">
                <a:solidFill>
                  <a:srgbClr val="002060"/>
                </a:solidFill>
                <a:cs typeface="Arial" pitchFamily="34" charset="0"/>
              </a:rPr>
              <a:t> та </a:t>
            </a:r>
            <a:r>
              <a:rPr lang="ru-RU" b="1" i="1" dirty="0" err="1" smtClean="0">
                <a:solidFill>
                  <a:srgbClr val="002060"/>
                </a:solidFill>
                <a:cs typeface="Arial" pitchFamily="34" charset="0"/>
              </a:rPr>
              <a:t>Книзі</a:t>
            </a:r>
            <a:r>
              <a:rPr lang="ru-RU" b="1" i="1" dirty="0" smtClean="0">
                <a:solidFill>
                  <a:srgbClr val="002060"/>
                </a:solidFill>
                <a:cs typeface="Arial" pitchFamily="34" charset="0"/>
              </a:rPr>
              <a:t> </a:t>
            </a:r>
            <a:r>
              <a:rPr lang="ru-RU" b="1" i="1" dirty="0" err="1" smtClean="0">
                <a:solidFill>
                  <a:srgbClr val="002060"/>
                </a:solidFill>
                <a:cs typeface="Arial" pitchFamily="34" charset="0"/>
              </a:rPr>
              <a:t>випадків</a:t>
            </a:r>
            <a:r>
              <a:rPr lang="ru-RU" b="1" i="1" dirty="0" smtClean="0">
                <a:solidFill>
                  <a:srgbClr val="002060"/>
                </a:solidFill>
                <a:cs typeface="Arial" pitchFamily="34" charset="0"/>
              </a:rPr>
              <a:t> 2020</a:t>
            </a:r>
            <a:br>
              <a:rPr lang="ru-RU" b="1" i="1" dirty="0" smtClean="0">
                <a:solidFill>
                  <a:srgbClr val="002060"/>
                </a:solidFill>
                <a:cs typeface="Arial" pitchFamily="34" charset="0"/>
              </a:rPr>
            </a:br>
            <a:endParaRPr lang="ru-RU" sz="4000" b="1" i="1" dirty="0">
              <a:solidFill>
                <a:srgbClr val="002060"/>
              </a:solidFill>
            </a:endParaRPr>
          </a:p>
        </p:txBody>
      </p:sp>
      <p:sp>
        <p:nvSpPr>
          <p:cNvPr id="7" name="Заголовок 1"/>
          <p:cNvSpPr txBox="1">
            <a:spLocks/>
          </p:cNvSpPr>
          <p:nvPr/>
        </p:nvSpPr>
        <p:spPr>
          <a:xfrm>
            <a:off x="5357818" y="5572140"/>
            <a:ext cx="3571868" cy="1285860"/>
          </a:xfrm>
          <a:prstGeom prst="rect">
            <a:avLst/>
          </a:prstGeom>
        </p:spPr>
        <p:txBody>
          <a:bodyPr vert="horz" lIns="91440" tIns="45720" rIns="91440" bIns="45720" rtlCol="0" anchor="ctr">
            <a:normAutofit fontScale="97500"/>
          </a:bodyPr>
          <a:lstStyle/>
          <a:p>
            <a:pPr lvl="0" algn="r">
              <a:spcBef>
                <a:spcPct val="0"/>
              </a:spcBef>
              <a:defRPr/>
            </a:pPr>
            <a:r>
              <a:rPr lang="ru-RU" i="1" dirty="0" err="1" smtClean="0">
                <a:solidFill>
                  <a:srgbClr val="002060"/>
                </a:solidFill>
                <a:ea typeface="+mj-ea"/>
                <a:cs typeface="Arial" pitchFamily="34" charset="0"/>
              </a:rPr>
              <a:t>Підготував</a:t>
            </a:r>
            <a:r>
              <a:rPr lang="ru-RU" i="1" dirty="0" smtClean="0">
                <a:solidFill>
                  <a:srgbClr val="002060"/>
                </a:solidFill>
                <a:ea typeface="+mj-ea"/>
                <a:cs typeface="Arial" pitchFamily="34" charset="0"/>
              </a:rPr>
              <a:t>:</a:t>
            </a:r>
            <a:br>
              <a:rPr lang="ru-RU" i="1" dirty="0" smtClean="0">
                <a:solidFill>
                  <a:srgbClr val="002060"/>
                </a:solidFill>
                <a:ea typeface="+mj-ea"/>
                <a:cs typeface="Arial" pitchFamily="34" charset="0"/>
              </a:rPr>
            </a:br>
            <a:r>
              <a:rPr lang="ru-RU" i="1" dirty="0" err="1" smtClean="0">
                <a:solidFill>
                  <a:srgbClr val="002060"/>
                </a:solidFill>
                <a:ea typeface="+mj-ea"/>
                <a:cs typeface="Arial" pitchFamily="34" charset="0"/>
              </a:rPr>
              <a:t>Суддя</a:t>
            </a:r>
            <a:r>
              <a:rPr lang="ru-RU" i="1" dirty="0" smtClean="0">
                <a:solidFill>
                  <a:srgbClr val="002060"/>
                </a:solidFill>
                <a:ea typeface="+mj-ea"/>
                <a:cs typeface="Arial" pitchFamily="34" charset="0"/>
              </a:rPr>
              <a:t> </a:t>
            </a:r>
            <a:r>
              <a:rPr lang="en-US" i="1" dirty="0" smtClean="0">
                <a:solidFill>
                  <a:srgbClr val="002060"/>
                </a:solidFill>
                <a:ea typeface="+mj-ea"/>
                <a:cs typeface="Arial" pitchFamily="34" charset="0"/>
              </a:rPr>
              <a:t> </a:t>
            </a:r>
            <a:r>
              <a:rPr lang="ru-RU" i="1" dirty="0" smtClean="0">
                <a:solidFill>
                  <a:srgbClr val="002060"/>
                </a:solidFill>
                <a:ea typeface="+mj-ea"/>
                <a:cs typeface="Arial" pitchFamily="34" charset="0"/>
              </a:rPr>
              <a:t>НК</a:t>
            </a:r>
          </a:p>
          <a:p>
            <a:pPr lvl="0" algn="r">
              <a:spcBef>
                <a:spcPct val="0"/>
              </a:spcBef>
              <a:defRPr/>
            </a:pPr>
            <a:r>
              <a:rPr lang="ru-RU" b="1" i="1" dirty="0" smtClean="0">
                <a:solidFill>
                  <a:srgbClr val="002060"/>
                </a:solidFill>
                <a:ea typeface="+mj-ea"/>
                <a:cs typeface="Arial" pitchFamily="34" charset="0"/>
              </a:rPr>
              <a:t>Ум</a:t>
            </a:r>
            <a:r>
              <a:rPr lang="uk-UA" b="1" i="1" dirty="0" err="1" smtClean="0">
                <a:solidFill>
                  <a:srgbClr val="002060"/>
                </a:solidFill>
                <a:ea typeface="+mj-ea"/>
                <a:cs typeface="Arial" pitchFamily="34" charset="0"/>
              </a:rPr>
              <a:t>інський</a:t>
            </a:r>
            <a:r>
              <a:rPr lang="uk-UA" b="1" i="1" dirty="0" smtClean="0">
                <a:solidFill>
                  <a:srgbClr val="002060"/>
                </a:solidFill>
                <a:ea typeface="+mj-ea"/>
                <a:cs typeface="Arial" pitchFamily="34" charset="0"/>
              </a:rPr>
              <a:t> Євген</a:t>
            </a:r>
            <a:r>
              <a:rPr lang="ru-RU" b="1" i="1" dirty="0" smtClean="0">
                <a:solidFill>
                  <a:srgbClr val="002060"/>
                </a:solidFill>
                <a:ea typeface="+mj-ea"/>
                <a:cs typeface="Arial" pitchFamily="34" charset="0"/>
              </a:rPr>
              <a:t/>
            </a:r>
            <a:br>
              <a:rPr lang="ru-RU" b="1" i="1" dirty="0" smtClean="0">
                <a:solidFill>
                  <a:srgbClr val="002060"/>
                </a:solidFill>
                <a:ea typeface="+mj-ea"/>
                <a:cs typeface="Arial" pitchFamily="34" charset="0"/>
              </a:rPr>
            </a:br>
            <a:endParaRPr kumimoji="0" lang="ru-RU" b="1" i="1" u="none" strike="noStrike" kern="1200" cap="none" spc="0" normalizeH="0" baseline="0" noProof="0" dirty="0">
              <a:ln>
                <a:noFill/>
              </a:ln>
              <a:solidFill>
                <a:srgbClr val="002060"/>
              </a:solidFill>
              <a:effectLst/>
              <a:uLnTx/>
              <a:uFillTx/>
              <a:ea typeface="+mj-ea"/>
              <a:cs typeface="+mj-cs"/>
            </a:endParaRPr>
          </a:p>
        </p:txBody>
      </p:sp>
      <p:pic>
        <p:nvPicPr>
          <p:cNvPr id="6" name="Picture 3" descr="D:\ФВУ\Презентации\АК.png"/>
          <p:cNvPicPr>
            <a:picLocks noChangeAspect="1" noChangeArrowheads="1"/>
          </p:cNvPicPr>
          <p:nvPr/>
        </p:nvPicPr>
        <p:blipFill>
          <a:blip r:embed="rId2" cstate="print"/>
          <a:srcRect/>
          <a:stretch>
            <a:fillRect/>
          </a:stretch>
        </p:blipFill>
        <p:spPr bwMode="auto">
          <a:xfrm>
            <a:off x="3419871" y="764704"/>
            <a:ext cx="2376265" cy="237626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6740307"/>
          </a:xfrm>
          <a:prstGeom prst="rect">
            <a:avLst/>
          </a:prstGeom>
          <a:noFill/>
        </p:spPr>
        <p:txBody>
          <a:bodyPr wrap="square" rtlCol="0">
            <a:spAutoFit/>
          </a:bodyPr>
          <a:lstStyle/>
          <a:p>
            <a:pPr algn="just"/>
            <a:r>
              <a:rPr lang="ru-RU" dirty="0" smtClean="0"/>
              <a:t>До члена </a:t>
            </a:r>
            <a:r>
              <a:rPr lang="ru-RU" dirty="0" err="1" smtClean="0"/>
              <a:t>команди</a:t>
            </a:r>
            <a:r>
              <a:rPr lang="ru-RU" dirty="0" smtClean="0"/>
              <a:t>, </a:t>
            </a:r>
            <a:r>
              <a:rPr lang="ru-RU" dirty="0" err="1" smtClean="0"/>
              <a:t>що</a:t>
            </a:r>
            <a:r>
              <a:rPr lang="ru-RU" dirty="0" smtClean="0"/>
              <a:t> </a:t>
            </a:r>
            <a:r>
              <a:rPr lang="ru-RU" dirty="0" err="1" smtClean="0"/>
              <a:t>знаходиться</a:t>
            </a:r>
            <a:r>
              <a:rPr lang="ru-RU" dirty="0" smtClean="0"/>
              <a:t> на </a:t>
            </a:r>
            <a:r>
              <a:rPr lang="ru-RU" dirty="0" err="1" smtClean="0"/>
              <a:t>майданчику</a:t>
            </a:r>
            <a:r>
              <a:rPr lang="ru-RU" dirty="0" smtClean="0"/>
              <a:t>: </a:t>
            </a:r>
          </a:p>
          <a:p>
            <a:pPr algn="just"/>
            <a:r>
              <a:rPr lang="ru-RU" dirty="0" smtClean="0"/>
              <a:t>1-ий </a:t>
            </a:r>
            <a:r>
              <a:rPr lang="ru-RU" dirty="0" err="1" smtClean="0"/>
              <a:t>суддя</a:t>
            </a:r>
            <a:r>
              <a:rPr lang="ru-RU" dirty="0" smtClean="0"/>
              <a:t> повинен </a:t>
            </a:r>
            <a:r>
              <a:rPr lang="ru-RU" dirty="0" err="1" smtClean="0"/>
              <a:t>дати</a:t>
            </a:r>
            <a:r>
              <a:rPr lang="ru-RU" dirty="0" smtClean="0"/>
              <a:t> свисток (</a:t>
            </a:r>
            <a:r>
              <a:rPr lang="ru-RU" dirty="0" err="1" smtClean="0"/>
              <a:t>зазвичай</a:t>
            </a:r>
            <a:r>
              <a:rPr lang="ru-RU" dirty="0" smtClean="0"/>
              <a:t> коли </a:t>
            </a:r>
            <a:r>
              <a:rPr lang="ru-RU" dirty="0" err="1" smtClean="0"/>
              <a:t>м’яч</a:t>
            </a:r>
            <a:r>
              <a:rPr lang="ru-RU" dirty="0" smtClean="0"/>
              <a:t> не в </a:t>
            </a:r>
            <a:r>
              <a:rPr lang="ru-RU" dirty="0" err="1" smtClean="0"/>
              <a:t>грі</a:t>
            </a:r>
            <a:r>
              <a:rPr lang="ru-RU" dirty="0" smtClean="0"/>
              <a:t>, </a:t>
            </a:r>
            <a:r>
              <a:rPr lang="ru-RU" dirty="0" err="1" smtClean="0"/>
              <a:t>але</a:t>
            </a:r>
            <a:r>
              <a:rPr lang="ru-RU" dirty="0" smtClean="0"/>
              <a:t> </a:t>
            </a:r>
            <a:r>
              <a:rPr lang="ru-RU" dirty="0" err="1" smtClean="0"/>
              <a:t>якщо</a:t>
            </a:r>
            <a:r>
              <a:rPr lang="ru-RU" dirty="0" smtClean="0"/>
              <a:t> </a:t>
            </a:r>
            <a:r>
              <a:rPr lang="ru-RU" dirty="0" err="1" smtClean="0"/>
              <a:t>порушення</a:t>
            </a:r>
            <a:r>
              <a:rPr lang="ru-RU" dirty="0" smtClean="0"/>
              <a:t> </a:t>
            </a:r>
            <a:r>
              <a:rPr lang="ru-RU" dirty="0" err="1" smtClean="0"/>
              <a:t>серйозне</a:t>
            </a:r>
            <a:r>
              <a:rPr lang="ru-RU" dirty="0" smtClean="0"/>
              <a:t>, </a:t>
            </a:r>
            <a:r>
              <a:rPr lang="ru-RU" dirty="0" err="1" smtClean="0"/>
              <a:t>якмога</a:t>
            </a:r>
            <a:r>
              <a:rPr lang="ru-RU" dirty="0" smtClean="0"/>
              <a:t> </a:t>
            </a:r>
            <a:r>
              <a:rPr lang="ru-RU" dirty="0" err="1" smtClean="0"/>
              <a:t>швидше</a:t>
            </a:r>
            <a:r>
              <a:rPr lang="ru-RU" dirty="0" smtClean="0"/>
              <a:t>). </a:t>
            </a:r>
            <a:r>
              <a:rPr lang="ru-RU" dirty="0" err="1" smtClean="0"/>
              <a:t>Потім</a:t>
            </a:r>
            <a:r>
              <a:rPr lang="ru-RU" dirty="0" smtClean="0"/>
              <a:t> </a:t>
            </a:r>
            <a:r>
              <a:rPr lang="ru-RU" dirty="0" err="1" smtClean="0"/>
              <a:t>він</a:t>
            </a:r>
            <a:r>
              <a:rPr lang="ru-RU" dirty="0" smtClean="0"/>
              <a:t>/вона </a:t>
            </a:r>
            <a:r>
              <a:rPr lang="ru-RU" dirty="0" err="1" smtClean="0"/>
              <a:t>підкликає</a:t>
            </a:r>
            <a:r>
              <a:rPr lang="ru-RU" dirty="0" smtClean="0"/>
              <a:t> </a:t>
            </a:r>
            <a:r>
              <a:rPr lang="ru-RU" dirty="0" err="1" smtClean="0"/>
              <a:t>гравця</a:t>
            </a:r>
            <a:r>
              <a:rPr lang="ru-RU" dirty="0" smtClean="0"/>
              <a:t>, </a:t>
            </a:r>
            <a:r>
              <a:rPr lang="ru-RU" dirty="0" err="1" smtClean="0"/>
              <a:t>який</a:t>
            </a:r>
            <a:r>
              <a:rPr lang="ru-RU" dirty="0" smtClean="0"/>
              <a:t> </a:t>
            </a:r>
            <a:r>
              <a:rPr lang="ru-RU" dirty="0" err="1" smtClean="0"/>
              <a:t>здійснив</a:t>
            </a:r>
            <a:r>
              <a:rPr lang="ru-RU" dirty="0" smtClean="0"/>
              <a:t> </a:t>
            </a:r>
            <a:r>
              <a:rPr lang="ru-RU" dirty="0" err="1" smtClean="0"/>
              <a:t>дисциплінарне</a:t>
            </a:r>
            <a:r>
              <a:rPr lang="ru-RU" dirty="0" smtClean="0"/>
              <a:t> </a:t>
            </a:r>
            <a:r>
              <a:rPr lang="ru-RU" dirty="0" err="1" smtClean="0"/>
              <a:t>порушення</a:t>
            </a:r>
            <a:r>
              <a:rPr lang="ru-RU" dirty="0" smtClean="0"/>
              <a:t>, до </a:t>
            </a:r>
            <a:r>
              <a:rPr lang="ru-RU" dirty="0" err="1" smtClean="0"/>
              <a:t>суддівської</a:t>
            </a:r>
            <a:r>
              <a:rPr lang="ru-RU" dirty="0" smtClean="0"/>
              <a:t> </a:t>
            </a:r>
            <a:r>
              <a:rPr lang="ru-RU" dirty="0" err="1" smtClean="0"/>
              <a:t>вишки</a:t>
            </a:r>
            <a:r>
              <a:rPr lang="ru-RU" dirty="0" smtClean="0"/>
              <a:t>. Коли </a:t>
            </a:r>
            <a:r>
              <a:rPr lang="ru-RU" dirty="0" err="1" smtClean="0"/>
              <a:t>гравець</a:t>
            </a:r>
            <a:r>
              <a:rPr lang="ru-RU" dirty="0" smtClean="0"/>
              <a:t> </a:t>
            </a:r>
            <a:r>
              <a:rPr lang="ru-RU" dirty="0" err="1" smtClean="0"/>
              <a:t>наблизиться</a:t>
            </a:r>
            <a:r>
              <a:rPr lang="ru-RU" dirty="0" smtClean="0"/>
              <a:t> до </a:t>
            </a:r>
            <a:r>
              <a:rPr lang="ru-RU" dirty="0" err="1" smtClean="0"/>
              <a:t>вишки</a:t>
            </a:r>
            <a:r>
              <a:rPr lang="ru-RU" dirty="0" smtClean="0"/>
              <a:t>, 1-ий </a:t>
            </a:r>
            <a:r>
              <a:rPr lang="ru-RU" dirty="0" err="1" smtClean="0"/>
              <a:t>суддя</a:t>
            </a:r>
            <a:r>
              <a:rPr lang="ru-RU" dirty="0" smtClean="0"/>
              <a:t> </a:t>
            </a:r>
            <a:r>
              <a:rPr lang="ru-RU" dirty="0" err="1" smtClean="0"/>
              <a:t>показує</a:t>
            </a:r>
            <a:r>
              <a:rPr lang="ru-RU" dirty="0" smtClean="0"/>
              <a:t> </a:t>
            </a:r>
            <a:r>
              <a:rPr lang="ru-RU" dirty="0" err="1" smtClean="0"/>
              <a:t>відповідну</a:t>
            </a:r>
            <a:r>
              <a:rPr lang="ru-RU" dirty="0" smtClean="0"/>
              <a:t> </a:t>
            </a:r>
            <a:r>
              <a:rPr lang="ru-RU" dirty="0" err="1" smtClean="0"/>
              <a:t>картку</a:t>
            </a:r>
            <a:r>
              <a:rPr lang="ru-RU" dirty="0" smtClean="0"/>
              <a:t> (</a:t>
            </a:r>
            <a:r>
              <a:rPr lang="ru-RU" dirty="0" err="1" smtClean="0"/>
              <a:t>картки</a:t>
            </a:r>
            <a:r>
              <a:rPr lang="ru-RU" dirty="0" smtClean="0"/>
              <a:t>), </a:t>
            </a:r>
            <a:r>
              <a:rPr lang="ru-RU" dirty="0" err="1" smtClean="0">
                <a:solidFill>
                  <a:srgbClr val="FF0000"/>
                </a:solidFill>
              </a:rPr>
              <a:t>пояснюючи</a:t>
            </a:r>
            <a:r>
              <a:rPr lang="ru-RU" dirty="0" smtClean="0">
                <a:solidFill>
                  <a:srgbClr val="FF0000"/>
                </a:solidFill>
              </a:rPr>
              <a:t> причину </a:t>
            </a:r>
            <a:r>
              <a:rPr lang="ru-RU" dirty="0" err="1" smtClean="0">
                <a:solidFill>
                  <a:srgbClr val="FF0000"/>
                </a:solidFill>
              </a:rPr>
              <a:t>покарання</a:t>
            </a:r>
            <a:r>
              <a:rPr lang="ru-RU" dirty="0" smtClean="0">
                <a:solidFill>
                  <a:srgbClr val="FF0000"/>
                </a:solidFill>
              </a:rPr>
              <a:t>.</a:t>
            </a:r>
          </a:p>
          <a:p>
            <a:pPr algn="just"/>
            <a:endParaRPr lang="ru-RU" dirty="0" smtClean="0">
              <a:solidFill>
                <a:srgbClr val="FF0000"/>
              </a:solidFill>
            </a:endParaRPr>
          </a:p>
          <a:p>
            <a:endParaRPr lang="ru-RU" dirty="0" smtClean="0"/>
          </a:p>
          <a:p>
            <a:r>
              <a:rPr lang="ru-RU" dirty="0" err="1" smtClean="0"/>
              <a:t>Судді</a:t>
            </a:r>
            <a:r>
              <a:rPr lang="ru-RU" dirty="0" smtClean="0"/>
              <a:t> </a:t>
            </a:r>
            <a:r>
              <a:rPr lang="ru-RU" dirty="0" err="1" smtClean="0"/>
              <a:t>зобов'язані</a:t>
            </a:r>
            <a:r>
              <a:rPr lang="ru-RU" dirty="0" smtClean="0"/>
              <a:t> </a:t>
            </a:r>
            <a:r>
              <a:rPr lang="ru-RU" dirty="0" err="1" smtClean="0"/>
              <a:t>використовувати</a:t>
            </a:r>
            <a:r>
              <a:rPr lang="ru-RU" dirty="0" smtClean="0"/>
              <a:t> </a:t>
            </a:r>
            <a:r>
              <a:rPr lang="ru-RU" dirty="0" err="1" smtClean="0"/>
              <a:t>офіційні</a:t>
            </a:r>
            <a:r>
              <a:rPr lang="ru-RU" dirty="0" smtClean="0"/>
              <a:t> жести (див. Правила 22.2 та 28.1) для </a:t>
            </a:r>
            <a:r>
              <a:rPr lang="ru-RU" dirty="0" err="1" smtClean="0"/>
              <a:t>інформування</a:t>
            </a:r>
            <a:r>
              <a:rPr lang="ru-RU" dirty="0" smtClean="0"/>
              <a:t> команд про характер </a:t>
            </a:r>
            <a:r>
              <a:rPr lang="ru-RU" dirty="0" err="1" smtClean="0"/>
              <a:t>зафіксованої</a:t>
            </a:r>
            <a:r>
              <a:rPr lang="ru-RU" dirty="0" smtClean="0"/>
              <a:t> </a:t>
            </a:r>
            <a:r>
              <a:rPr lang="ru-RU" dirty="0" err="1" smtClean="0"/>
              <a:t>суддями</a:t>
            </a:r>
            <a:r>
              <a:rPr lang="ru-RU" dirty="0" smtClean="0"/>
              <a:t> </a:t>
            </a:r>
            <a:r>
              <a:rPr lang="ru-RU" dirty="0" err="1" smtClean="0"/>
              <a:t>помилки</a:t>
            </a:r>
            <a:r>
              <a:rPr lang="ru-RU" dirty="0" smtClean="0"/>
              <a:t> (а </a:t>
            </a:r>
            <a:r>
              <a:rPr lang="ru-RU" dirty="0" err="1" smtClean="0"/>
              <a:t>також</a:t>
            </a:r>
            <a:r>
              <a:rPr lang="ru-RU" dirty="0" smtClean="0"/>
              <a:t> для </a:t>
            </a:r>
            <a:r>
              <a:rPr lang="ru-RU" dirty="0" err="1" smtClean="0"/>
              <a:t>глядачів</a:t>
            </a:r>
            <a:r>
              <a:rPr lang="ru-RU" dirty="0" smtClean="0"/>
              <a:t>, </a:t>
            </a:r>
            <a:r>
              <a:rPr lang="ru-RU" dirty="0" err="1" smtClean="0"/>
              <a:t>телеглядачів</a:t>
            </a:r>
            <a:r>
              <a:rPr lang="ru-RU" dirty="0" smtClean="0"/>
              <a:t> </a:t>
            </a:r>
            <a:r>
              <a:rPr lang="ru-RU" dirty="0" err="1" smtClean="0"/>
              <a:t>тощо</a:t>
            </a:r>
            <a:r>
              <a:rPr lang="ru-RU" dirty="0" smtClean="0"/>
              <a:t>). </a:t>
            </a:r>
            <a:r>
              <a:rPr lang="ru-RU" dirty="0" err="1" smtClean="0"/>
              <a:t>Тільки</a:t>
            </a:r>
            <a:r>
              <a:rPr lang="ru-RU" dirty="0" smtClean="0"/>
              <a:t> </a:t>
            </a:r>
            <a:r>
              <a:rPr lang="ru-RU" dirty="0" err="1" smtClean="0"/>
              <a:t>ці</a:t>
            </a:r>
            <a:r>
              <a:rPr lang="ru-RU" dirty="0" smtClean="0"/>
              <a:t> жести </a:t>
            </a:r>
            <a:r>
              <a:rPr lang="ru-RU" dirty="0" err="1" smtClean="0"/>
              <a:t>можуть</a:t>
            </a:r>
            <a:r>
              <a:rPr lang="ru-RU" dirty="0" smtClean="0"/>
              <a:t> </a:t>
            </a:r>
            <a:r>
              <a:rPr lang="ru-RU" dirty="0" err="1" smtClean="0"/>
              <a:t>використовуватися</a:t>
            </a:r>
            <a:r>
              <a:rPr lang="ru-RU" dirty="0" smtClean="0"/>
              <a:t>, а не </a:t>
            </a:r>
            <a:r>
              <a:rPr lang="ru-RU" dirty="0" err="1" smtClean="0"/>
              <a:t>будь-які</a:t>
            </a:r>
            <a:r>
              <a:rPr lang="ru-RU" dirty="0" smtClean="0"/>
              <a:t> </a:t>
            </a:r>
            <a:r>
              <a:rPr lang="ru-RU" dirty="0" err="1" smtClean="0"/>
              <a:t>інші</a:t>
            </a:r>
            <a:r>
              <a:rPr lang="ru-RU" dirty="0" smtClean="0"/>
              <a:t> (</a:t>
            </a:r>
            <a:r>
              <a:rPr lang="ru-RU" dirty="0" err="1" smtClean="0"/>
              <a:t>прийняті</a:t>
            </a:r>
            <a:r>
              <a:rPr lang="ru-RU" dirty="0" smtClean="0"/>
              <a:t> в </a:t>
            </a:r>
            <a:r>
              <a:rPr lang="ru-RU" dirty="0" err="1" smtClean="0"/>
              <a:t>національних</a:t>
            </a:r>
            <a:r>
              <a:rPr lang="ru-RU" dirty="0" smtClean="0"/>
              <a:t> </a:t>
            </a:r>
            <a:r>
              <a:rPr lang="ru-RU" dirty="0" err="1" smtClean="0"/>
              <a:t>змаганнях</a:t>
            </a:r>
            <a:r>
              <a:rPr lang="ru-RU" dirty="0" smtClean="0"/>
              <a:t>, </a:t>
            </a:r>
            <a:r>
              <a:rPr lang="ru-RU" dirty="0" err="1" smtClean="0"/>
              <a:t>особисті</a:t>
            </a:r>
            <a:r>
              <a:rPr lang="ru-RU" dirty="0" smtClean="0"/>
              <a:t> жести </a:t>
            </a:r>
            <a:r>
              <a:rPr lang="ru-RU" dirty="0" err="1" smtClean="0"/>
              <a:t>або</a:t>
            </a:r>
            <a:r>
              <a:rPr lang="ru-RU" dirty="0" smtClean="0"/>
              <a:t> манера </a:t>
            </a:r>
            <a:r>
              <a:rPr lang="ru-RU" dirty="0" err="1" smtClean="0"/>
              <a:t>їх</a:t>
            </a:r>
            <a:r>
              <a:rPr lang="ru-RU" dirty="0" smtClean="0"/>
              <a:t> </a:t>
            </a:r>
            <a:r>
              <a:rPr lang="ru-RU" dirty="0" err="1" smtClean="0"/>
              <a:t>виконання</a:t>
            </a:r>
            <a:r>
              <a:rPr lang="ru-RU" dirty="0" smtClean="0"/>
              <a:t>), </a:t>
            </a:r>
            <a:r>
              <a:rPr lang="ru-RU" dirty="0" err="1" smtClean="0">
                <a:solidFill>
                  <a:srgbClr val="FF0000"/>
                </a:solidFill>
              </a:rPr>
              <a:t>крім</a:t>
            </a:r>
            <a:r>
              <a:rPr lang="ru-RU" dirty="0" smtClean="0">
                <a:solidFill>
                  <a:srgbClr val="FF0000"/>
                </a:solidFill>
              </a:rPr>
              <a:t> </a:t>
            </a:r>
            <a:r>
              <a:rPr lang="ru-RU" dirty="0" err="1" smtClean="0">
                <a:solidFill>
                  <a:srgbClr val="FF0000"/>
                </a:solidFill>
              </a:rPr>
              <a:t>особливої</a:t>
            </a:r>
            <a:r>
              <a:rPr lang="ru-RU" dirty="0" smtClean="0">
                <a:solidFill>
                  <a:srgbClr val="FF0000"/>
                </a:solidFill>
              </a:rPr>
              <a:t> </a:t>
            </a:r>
            <a:r>
              <a:rPr lang="ru-RU" dirty="0" err="1" smtClean="0">
                <a:solidFill>
                  <a:srgbClr val="FF0000"/>
                </a:solidFill>
              </a:rPr>
              <a:t>необхідності</a:t>
            </a:r>
            <a:r>
              <a:rPr lang="ru-RU" dirty="0" smtClean="0">
                <a:solidFill>
                  <a:srgbClr val="FF0000"/>
                </a:solidFill>
              </a:rPr>
              <a:t> </a:t>
            </a:r>
            <a:r>
              <a:rPr lang="ru-RU" dirty="0" err="1" smtClean="0">
                <a:solidFill>
                  <a:srgbClr val="FF0000"/>
                </a:solidFill>
              </a:rPr>
              <a:t>додати</a:t>
            </a:r>
            <a:r>
              <a:rPr lang="ru-RU" dirty="0" smtClean="0">
                <a:solidFill>
                  <a:srgbClr val="FF0000"/>
                </a:solidFill>
              </a:rPr>
              <a:t> </a:t>
            </a:r>
            <a:r>
              <a:rPr lang="ru-RU" dirty="0" err="1" smtClean="0">
                <a:solidFill>
                  <a:srgbClr val="FF0000"/>
                </a:solidFill>
              </a:rPr>
              <a:t>пояснення</a:t>
            </a:r>
            <a:r>
              <a:rPr lang="ru-RU" dirty="0" smtClean="0">
                <a:solidFill>
                  <a:srgbClr val="FF0000"/>
                </a:solidFill>
              </a:rPr>
              <a:t> жесту для </a:t>
            </a:r>
            <a:r>
              <a:rPr lang="ru-RU" dirty="0" err="1" smtClean="0">
                <a:solidFill>
                  <a:srgbClr val="FF0000"/>
                </a:solidFill>
              </a:rPr>
              <a:t>кращого</a:t>
            </a:r>
            <a:r>
              <a:rPr lang="ru-RU" dirty="0" smtClean="0">
                <a:solidFill>
                  <a:srgbClr val="FF0000"/>
                </a:solidFill>
              </a:rPr>
              <a:t> </a:t>
            </a:r>
            <a:r>
              <a:rPr lang="ru-RU" dirty="0" err="1" smtClean="0">
                <a:solidFill>
                  <a:srgbClr val="FF0000"/>
                </a:solidFill>
              </a:rPr>
              <a:t>розуміння</a:t>
            </a:r>
            <a:r>
              <a:rPr lang="ru-RU" dirty="0" smtClean="0">
                <a:solidFill>
                  <a:srgbClr val="FF0000"/>
                </a:solidFill>
              </a:rPr>
              <a:t> </a:t>
            </a:r>
            <a:r>
              <a:rPr lang="ru-RU" dirty="0" err="1" smtClean="0">
                <a:solidFill>
                  <a:srgbClr val="FF0000"/>
                </a:solidFill>
              </a:rPr>
              <a:t>кожним</a:t>
            </a:r>
            <a:r>
              <a:rPr lang="ru-RU" dirty="0" smtClean="0">
                <a:solidFill>
                  <a:srgbClr val="FF0000"/>
                </a:solidFill>
              </a:rPr>
              <a:t>! </a:t>
            </a:r>
          </a:p>
          <a:p>
            <a:endParaRPr lang="ru-RU" dirty="0" smtClean="0">
              <a:solidFill>
                <a:srgbClr val="FF0000"/>
              </a:solidFill>
            </a:endParaRPr>
          </a:p>
          <a:p>
            <a:endParaRPr lang="ru-RU" dirty="0" smtClean="0"/>
          </a:p>
          <a:p>
            <a:pPr algn="just"/>
            <a:r>
              <a:rPr lang="ru-RU" dirty="0" err="1" smtClean="0">
                <a:solidFill>
                  <a:srgbClr val="FF0000"/>
                </a:solidFill>
              </a:rPr>
              <a:t>Впродовж</a:t>
            </a:r>
            <a:r>
              <a:rPr lang="ru-RU" dirty="0" smtClean="0">
                <a:solidFill>
                  <a:srgbClr val="FF0000"/>
                </a:solidFill>
              </a:rPr>
              <a:t> матчу 2-ий </a:t>
            </a:r>
            <a:r>
              <a:rPr lang="ru-RU" dirty="0" err="1" smtClean="0">
                <a:solidFill>
                  <a:srgbClr val="FF0000"/>
                </a:solidFill>
              </a:rPr>
              <a:t>суддя</a:t>
            </a:r>
            <a:r>
              <a:rPr lang="ru-RU" dirty="0" smtClean="0">
                <a:solidFill>
                  <a:srgbClr val="FF0000"/>
                </a:solidFill>
              </a:rPr>
              <a:t> </a:t>
            </a:r>
            <a:r>
              <a:rPr lang="ru-RU" dirty="0" err="1" smtClean="0">
                <a:solidFill>
                  <a:srgbClr val="FF0000"/>
                </a:solidFill>
              </a:rPr>
              <a:t>контролює</a:t>
            </a:r>
            <a:r>
              <a:rPr lang="ru-RU" dirty="0" smtClean="0">
                <a:solidFill>
                  <a:srgbClr val="FF0000"/>
                </a:solidFill>
              </a:rPr>
              <a:t> </a:t>
            </a:r>
            <a:r>
              <a:rPr lang="ru-RU" dirty="0" err="1" smtClean="0">
                <a:solidFill>
                  <a:srgbClr val="FF0000"/>
                </a:solidFill>
              </a:rPr>
              <a:t>неспортивну</a:t>
            </a:r>
            <a:r>
              <a:rPr lang="ru-RU" dirty="0" smtClean="0">
                <a:solidFill>
                  <a:srgbClr val="FF0000"/>
                </a:solidFill>
              </a:rPr>
              <a:t> </a:t>
            </a:r>
            <a:r>
              <a:rPr lang="ru-RU" dirty="0" err="1" smtClean="0">
                <a:solidFill>
                  <a:srgbClr val="FF0000"/>
                </a:solidFill>
              </a:rPr>
              <a:t>поведінку</a:t>
            </a:r>
            <a:r>
              <a:rPr lang="ru-RU" dirty="0" smtClean="0">
                <a:solidFill>
                  <a:srgbClr val="FF0000"/>
                </a:solidFill>
              </a:rPr>
              <a:t>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спілкування</a:t>
            </a:r>
            <a:r>
              <a:rPr lang="ru-RU" dirty="0" smtClean="0">
                <a:solidFill>
                  <a:srgbClr val="FF0000"/>
                </a:solidFill>
              </a:rPr>
              <a:t> </a:t>
            </a:r>
            <a:r>
              <a:rPr lang="ru-RU" dirty="0" err="1" smtClean="0">
                <a:solidFill>
                  <a:srgbClr val="FF0000"/>
                </a:solidFill>
              </a:rPr>
              <a:t>між</a:t>
            </a:r>
            <a:r>
              <a:rPr lang="ru-RU" dirty="0" smtClean="0">
                <a:solidFill>
                  <a:srgbClr val="FF0000"/>
                </a:solidFill>
              </a:rPr>
              <a:t> </a:t>
            </a:r>
            <a:r>
              <a:rPr lang="ru-RU" dirty="0" err="1" smtClean="0">
                <a:solidFill>
                  <a:srgbClr val="FF0000"/>
                </a:solidFill>
              </a:rPr>
              <a:t>суперниками</a:t>
            </a:r>
            <a:r>
              <a:rPr lang="ru-RU" dirty="0" smtClean="0">
                <a:solidFill>
                  <a:srgbClr val="FF0000"/>
                </a:solidFill>
              </a:rPr>
              <a:t>, при </a:t>
            </a:r>
            <a:r>
              <a:rPr lang="ru-RU" dirty="0" err="1" smtClean="0">
                <a:solidFill>
                  <a:srgbClr val="FF0000"/>
                </a:solidFill>
              </a:rPr>
              <a:t>першій</a:t>
            </a:r>
            <a:r>
              <a:rPr lang="ru-RU" dirty="0" smtClean="0">
                <a:solidFill>
                  <a:srgbClr val="FF0000"/>
                </a:solidFill>
              </a:rPr>
              <a:t> </a:t>
            </a:r>
            <a:r>
              <a:rPr lang="ru-RU" dirty="0" err="1" smtClean="0">
                <a:solidFill>
                  <a:srgbClr val="FF0000"/>
                </a:solidFill>
              </a:rPr>
              <a:t>можливості</a:t>
            </a:r>
            <a:r>
              <a:rPr lang="ru-RU" dirty="0" smtClean="0">
                <a:solidFill>
                  <a:srgbClr val="FF0000"/>
                </a:solidFill>
              </a:rPr>
              <a:t>, коли </a:t>
            </a:r>
            <a:r>
              <a:rPr lang="ru-RU" dirty="0" err="1" smtClean="0">
                <a:solidFill>
                  <a:srgbClr val="FF0000"/>
                </a:solidFill>
              </a:rPr>
              <a:t>м’яч</a:t>
            </a:r>
            <a:r>
              <a:rPr lang="ru-RU" dirty="0" smtClean="0">
                <a:solidFill>
                  <a:srgbClr val="FF0000"/>
                </a:solidFill>
              </a:rPr>
              <a:t> поза </a:t>
            </a:r>
            <a:r>
              <a:rPr lang="ru-RU" dirty="0" err="1" smtClean="0">
                <a:solidFill>
                  <a:srgbClr val="FF0000"/>
                </a:solidFill>
              </a:rPr>
              <a:t>грою</a:t>
            </a:r>
            <a:r>
              <a:rPr lang="ru-RU" dirty="0" smtClean="0">
                <a:solidFill>
                  <a:srgbClr val="FF0000"/>
                </a:solidFill>
              </a:rPr>
              <a:t>, </a:t>
            </a:r>
            <a:r>
              <a:rPr lang="ru-RU" dirty="0" err="1" smtClean="0">
                <a:solidFill>
                  <a:srgbClr val="FF0000"/>
                </a:solidFill>
              </a:rPr>
              <a:t>він</a:t>
            </a:r>
            <a:r>
              <a:rPr lang="ru-RU" dirty="0" smtClean="0">
                <a:solidFill>
                  <a:srgbClr val="FF0000"/>
                </a:solidFill>
              </a:rPr>
              <a:t>/вона </a:t>
            </a:r>
            <a:r>
              <a:rPr lang="ru-RU" dirty="0" err="1" smtClean="0">
                <a:solidFill>
                  <a:srgbClr val="FF0000"/>
                </a:solidFill>
              </a:rPr>
              <a:t>просити</a:t>
            </a:r>
            <a:r>
              <a:rPr lang="ru-RU" dirty="0" smtClean="0">
                <a:solidFill>
                  <a:srgbClr val="FF0000"/>
                </a:solidFill>
              </a:rPr>
              <a:t> </a:t>
            </a:r>
            <a:r>
              <a:rPr lang="ru-RU" dirty="0" err="1" smtClean="0">
                <a:solidFill>
                  <a:srgbClr val="FF0000"/>
                </a:solidFill>
              </a:rPr>
              <a:t>гравців</a:t>
            </a:r>
            <a:r>
              <a:rPr lang="ru-RU" dirty="0" smtClean="0">
                <a:solidFill>
                  <a:srgbClr val="FF0000"/>
                </a:solidFill>
              </a:rPr>
              <a:t> </a:t>
            </a:r>
            <a:r>
              <a:rPr lang="ru-RU" dirty="0" err="1" smtClean="0">
                <a:solidFill>
                  <a:srgbClr val="FF0000"/>
                </a:solidFill>
              </a:rPr>
              <a:t>заспокоїтися</a:t>
            </a:r>
            <a:r>
              <a:rPr lang="ru-RU" dirty="0" smtClean="0">
                <a:solidFill>
                  <a:srgbClr val="FF0000"/>
                </a:solidFill>
              </a:rPr>
              <a:t> та </a:t>
            </a:r>
            <a:r>
              <a:rPr lang="ru-RU" dirty="0" err="1" smtClean="0">
                <a:solidFill>
                  <a:srgbClr val="FF0000"/>
                </a:solidFill>
              </a:rPr>
              <a:t>змінити</a:t>
            </a:r>
            <a:r>
              <a:rPr lang="ru-RU" dirty="0" smtClean="0">
                <a:solidFill>
                  <a:srgbClr val="FF0000"/>
                </a:solidFill>
              </a:rPr>
              <a:t> свою </a:t>
            </a:r>
            <a:r>
              <a:rPr lang="ru-RU" dirty="0" err="1" smtClean="0">
                <a:solidFill>
                  <a:srgbClr val="FF0000"/>
                </a:solidFill>
              </a:rPr>
              <a:t>поведінку</a:t>
            </a:r>
            <a:r>
              <a:rPr lang="ru-RU" dirty="0" smtClean="0">
                <a:solidFill>
                  <a:srgbClr val="FF0000"/>
                </a:solidFill>
              </a:rPr>
              <a:t>. </a:t>
            </a:r>
            <a:r>
              <a:rPr lang="ru-RU" dirty="0" err="1" smtClean="0">
                <a:solidFill>
                  <a:srgbClr val="FF0000"/>
                </a:solidFill>
              </a:rPr>
              <a:t>Якщо</a:t>
            </a:r>
            <a:r>
              <a:rPr lang="ru-RU" dirty="0" smtClean="0">
                <a:solidFill>
                  <a:srgbClr val="FF0000"/>
                </a:solidFill>
              </a:rPr>
              <a:t> </a:t>
            </a:r>
            <a:r>
              <a:rPr lang="ru-RU" dirty="0" err="1" smtClean="0">
                <a:solidFill>
                  <a:srgbClr val="FF0000"/>
                </a:solidFill>
              </a:rPr>
              <a:t>ситуація</a:t>
            </a:r>
            <a:r>
              <a:rPr lang="ru-RU" dirty="0" smtClean="0">
                <a:solidFill>
                  <a:srgbClr val="FF0000"/>
                </a:solidFill>
              </a:rPr>
              <a:t> не </a:t>
            </a:r>
            <a:r>
              <a:rPr lang="ru-RU" dirty="0" err="1" smtClean="0">
                <a:solidFill>
                  <a:srgbClr val="FF0000"/>
                </a:solidFill>
              </a:rPr>
              <a:t>змінюється</a:t>
            </a:r>
            <a:r>
              <a:rPr lang="ru-RU" dirty="0" smtClean="0">
                <a:solidFill>
                  <a:srgbClr val="FF0000"/>
                </a:solidFill>
              </a:rPr>
              <a:t>, </a:t>
            </a:r>
            <a:r>
              <a:rPr lang="ru-RU" dirty="0" err="1" smtClean="0">
                <a:solidFill>
                  <a:srgbClr val="FF0000"/>
                </a:solidFill>
              </a:rPr>
              <a:t>він</a:t>
            </a:r>
            <a:r>
              <a:rPr lang="ru-RU" dirty="0" smtClean="0">
                <a:solidFill>
                  <a:srgbClr val="FF0000"/>
                </a:solidFill>
              </a:rPr>
              <a:t>/вона </a:t>
            </a:r>
            <a:r>
              <a:rPr lang="ru-RU" dirty="0" err="1" smtClean="0">
                <a:solidFill>
                  <a:srgbClr val="FF0000"/>
                </a:solidFill>
              </a:rPr>
              <a:t>має</a:t>
            </a:r>
            <a:r>
              <a:rPr lang="ru-RU" dirty="0" smtClean="0">
                <a:solidFill>
                  <a:srgbClr val="FF0000"/>
                </a:solidFill>
              </a:rPr>
              <a:t> </a:t>
            </a:r>
            <a:r>
              <a:rPr lang="ru-RU" dirty="0" err="1" smtClean="0">
                <a:solidFill>
                  <a:srgbClr val="FF0000"/>
                </a:solidFill>
              </a:rPr>
              <a:t>інформувати</a:t>
            </a:r>
            <a:r>
              <a:rPr lang="ru-RU" dirty="0" smtClean="0">
                <a:solidFill>
                  <a:srgbClr val="FF0000"/>
                </a:solidFill>
              </a:rPr>
              <a:t> 1-ого </a:t>
            </a:r>
            <a:r>
              <a:rPr lang="ru-RU" dirty="0" err="1" smtClean="0">
                <a:solidFill>
                  <a:srgbClr val="FF0000"/>
                </a:solidFill>
              </a:rPr>
              <a:t>суддю</a:t>
            </a:r>
            <a:r>
              <a:rPr lang="ru-RU" dirty="0" smtClean="0">
                <a:solidFill>
                  <a:srgbClr val="FF0000"/>
                </a:solidFill>
              </a:rPr>
              <a:t>. </a:t>
            </a:r>
          </a:p>
          <a:p>
            <a:endParaRPr lang="ru-RU" dirty="0" smtClean="0">
              <a:solidFill>
                <a:srgbClr val="FF0000"/>
              </a:solidFill>
            </a:endParaRPr>
          </a:p>
          <a:p>
            <a:pPr algn="just"/>
            <a:endParaRPr lang="ru-RU" dirty="0" smtClean="0">
              <a:solidFill>
                <a:srgbClr val="FF0000"/>
              </a:solidFill>
            </a:endParaRPr>
          </a:p>
          <a:p>
            <a:pPr algn="just"/>
            <a:endParaRPr lang="ru-RU" dirty="0" smtClean="0">
              <a:solidFill>
                <a:srgbClr val="FF0000"/>
              </a:solidFill>
            </a:endParaRPr>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6186309"/>
          </a:xfrm>
          <a:prstGeom prst="rect">
            <a:avLst/>
          </a:prstGeom>
          <a:noFill/>
        </p:spPr>
        <p:txBody>
          <a:bodyPr wrap="square" rtlCol="0">
            <a:spAutoFit/>
          </a:bodyPr>
          <a:lstStyle/>
          <a:p>
            <a:r>
              <a:rPr lang="ru-RU" dirty="0" smtClean="0">
                <a:solidFill>
                  <a:srgbClr val="FF0000"/>
                </a:solidFill>
              </a:rPr>
              <a:t>У </a:t>
            </a:r>
            <a:r>
              <a:rPr lang="ru-RU" dirty="0" err="1" smtClean="0">
                <a:solidFill>
                  <a:srgbClr val="FF0000"/>
                </a:solidFill>
              </a:rPr>
              <a:t>випадку</a:t>
            </a:r>
            <a:r>
              <a:rPr lang="ru-RU" dirty="0" smtClean="0">
                <a:solidFill>
                  <a:srgbClr val="FF0000"/>
                </a:solidFill>
              </a:rPr>
              <a:t> </a:t>
            </a:r>
            <a:r>
              <a:rPr lang="ru-RU" dirty="0" err="1" smtClean="0">
                <a:solidFill>
                  <a:srgbClr val="FF0000"/>
                </a:solidFill>
              </a:rPr>
              <a:t>розбіжностей</a:t>
            </a:r>
            <a:r>
              <a:rPr lang="ru-RU" dirty="0" smtClean="0">
                <a:solidFill>
                  <a:srgbClr val="FF0000"/>
                </a:solidFill>
              </a:rPr>
              <a:t> </a:t>
            </a:r>
            <a:r>
              <a:rPr lang="ru-RU" dirty="0" err="1" smtClean="0">
                <a:solidFill>
                  <a:srgbClr val="FF0000"/>
                </a:solidFill>
              </a:rPr>
              <a:t>між</a:t>
            </a:r>
            <a:r>
              <a:rPr lang="ru-RU" dirty="0" smtClean="0">
                <a:solidFill>
                  <a:srgbClr val="FF0000"/>
                </a:solidFill>
              </a:rPr>
              <a:t> </a:t>
            </a:r>
            <a:r>
              <a:rPr lang="ru-RU" dirty="0" err="1" smtClean="0">
                <a:solidFill>
                  <a:srgbClr val="FF0000"/>
                </a:solidFill>
              </a:rPr>
              <a:t>гравцем</a:t>
            </a:r>
            <a:r>
              <a:rPr lang="ru-RU" dirty="0" smtClean="0">
                <a:solidFill>
                  <a:srgbClr val="FF0000"/>
                </a:solidFill>
              </a:rPr>
              <a:t>, </a:t>
            </a:r>
            <a:r>
              <a:rPr lang="ru-RU" dirty="0" err="1" smtClean="0">
                <a:solidFill>
                  <a:srgbClr val="FF0000"/>
                </a:solidFill>
              </a:rPr>
              <a:t>який</a:t>
            </a:r>
            <a:r>
              <a:rPr lang="ru-RU" dirty="0" smtClean="0">
                <a:solidFill>
                  <a:srgbClr val="FF0000"/>
                </a:solidFill>
              </a:rPr>
              <a:t> </a:t>
            </a:r>
            <a:r>
              <a:rPr lang="ru-RU" dirty="0" err="1" smtClean="0">
                <a:solidFill>
                  <a:srgbClr val="FF0000"/>
                </a:solidFill>
              </a:rPr>
              <a:t>увійшов</a:t>
            </a:r>
            <a:r>
              <a:rPr lang="ru-RU" dirty="0" smtClean="0">
                <a:solidFill>
                  <a:srgbClr val="FF0000"/>
                </a:solidFill>
              </a:rPr>
              <a:t> </a:t>
            </a:r>
            <a:r>
              <a:rPr lang="ru-RU" dirty="0" err="1" smtClean="0">
                <a:solidFill>
                  <a:srgbClr val="FF0000"/>
                </a:solidFill>
              </a:rPr>
              <a:t>у</a:t>
            </a:r>
            <a:r>
              <a:rPr lang="ru-RU" dirty="0" smtClean="0">
                <a:solidFill>
                  <a:srgbClr val="FF0000"/>
                </a:solidFill>
              </a:rPr>
              <a:t> зону </a:t>
            </a:r>
            <a:r>
              <a:rPr lang="ru-RU" dirty="0" err="1" smtClean="0">
                <a:solidFill>
                  <a:srgbClr val="FF0000"/>
                </a:solidFill>
              </a:rPr>
              <a:t>заміни</a:t>
            </a:r>
            <a:r>
              <a:rPr lang="ru-RU" dirty="0" smtClean="0">
                <a:solidFill>
                  <a:srgbClr val="FF0000"/>
                </a:solidFill>
              </a:rPr>
              <a:t> та </a:t>
            </a:r>
            <a:r>
              <a:rPr lang="ru-RU" dirty="0" err="1" smtClean="0">
                <a:solidFill>
                  <a:srgbClr val="FF0000"/>
                </a:solidFill>
              </a:rPr>
              <a:t>даними</a:t>
            </a:r>
            <a:r>
              <a:rPr lang="ru-RU" dirty="0" smtClean="0">
                <a:solidFill>
                  <a:srgbClr val="FF0000"/>
                </a:solidFill>
              </a:rPr>
              <a:t>, </a:t>
            </a:r>
            <a:r>
              <a:rPr lang="ru-RU" dirty="0" err="1" smtClean="0">
                <a:solidFill>
                  <a:srgbClr val="FF0000"/>
                </a:solidFill>
              </a:rPr>
              <a:t>що</a:t>
            </a:r>
            <a:r>
              <a:rPr lang="ru-RU" dirty="0" smtClean="0">
                <a:solidFill>
                  <a:srgbClr val="FF0000"/>
                </a:solidFill>
              </a:rPr>
              <a:t> </a:t>
            </a:r>
            <a:r>
              <a:rPr lang="ru-RU" dirty="0" err="1" smtClean="0">
                <a:solidFill>
                  <a:srgbClr val="FF0000"/>
                </a:solidFill>
              </a:rPr>
              <a:t>було</a:t>
            </a:r>
            <a:r>
              <a:rPr lang="ru-RU" dirty="0" smtClean="0">
                <a:solidFill>
                  <a:srgbClr val="FF0000"/>
                </a:solidFill>
              </a:rPr>
              <a:t> </a:t>
            </a:r>
            <a:r>
              <a:rPr lang="ru-RU" dirty="0" err="1" smtClean="0">
                <a:solidFill>
                  <a:srgbClr val="FF0000"/>
                </a:solidFill>
              </a:rPr>
              <a:t>надіслано</a:t>
            </a:r>
            <a:r>
              <a:rPr lang="ru-RU" dirty="0" smtClean="0">
                <a:solidFill>
                  <a:srgbClr val="FF0000"/>
                </a:solidFill>
              </a:rPr>
              <a:t> через планшет, </a:t>
            </a:r>
            <a:r>
              <a:rPr lang="ru-RU" dirty="0" err="1" smtClean="0">
                <a:solidFill>
                  <a:srgbClr val="FF0000"/>
                </a:solidFill>
              </a:rPr>
              <a:t>має</a:t>
            </a:r>
            <a:r>
              <a:rPr lang="ru-RU" dirty="0" smtClean="0">
                <a:solidFill>
                  <a:srgbClr val="FF0000"/>
                </a:solidFill>
              </a:rPr>
              <a:t> бути </a:t>
            </a:r>
            <a:r>
              <a:rPr lang="ru-RU" dirty="0" err="1" smtClean="0">
                <a:solidFill>
                  <a:srgbClr val="FF0000"/>
                </a:solidFill>
              </a:rPr>
              <a:t>визначено</a:t>
            </a:r>
            <a:r>
              <a:rPr lang="ru-RU" dirty="0" smtClean="0">
                <a:solidFill>
                  <a:srgbClr val="FF0000"/>
                </a:solidFill>
              </a:rPr>
              <a:t> реального </a:t>
            </a:r>
            <a:r>
              <a:rPr lang="ru-RU" dirty="0" err="1" smtClean="0">
                <a:solidFill>
                  <a:srgbClr val="FF0000"/>
                </a:solidFill>
              </a:rPr>
              <a:t>гравця</a:t>
            </a:r>
            <a:r>
              <a:rPr lang="ru-RU" dirty="0" smtClean="0">
                <a:solidFill>
                  <a:srgbClr val="FF0000"/>
                </a:solidFill>
              </a:rPr>
              <a:t> на </a:t>
            </a:r>
            <a:r>
              <a:rPr lang="ru-RU" dirty="0" err="1" smtClean="0">
                <a:solidFill>
                  <a:srgbClr val="FF0000"/>
                </a:solidFill>
              </a:rPr>
              <a:t>заміні</a:t>
            </a:r>
            <a:r>
              <a:rPr lang="ru-RU" dirty="0" smtClean="0">
                <a:solidFill>
                  <a:srgbClr val="FF0000"/>
                </a:solidFill>
              </a:rPr>
              <a:t> та </a:t>
            </a:r>
            <a:r>
              <a:rPr lang="ru-RU" dirty="0" err="1" smtClean="0">
                <a:solidFill>
                  <a:srgbClr val="FF0000"/>
                </a:solidFill>
              </a:rPr>
              <a:t>секретар</a:t>
            </a:r>
            <a:r>
              <a:rPr lang="ru-RU" dirty="0" smtClean="0">
                <a:solidFill>
                  <a:srgbClr val="FF0000"/>
                </a:solidFill>
              </a:rPr>
              <a:t> </a:t>
            </a:r>
            <a:r>
              <a:rPr lang="ru-RU" dirty="0" err="1" smtClean="0">
                <a:solidFill>
                  <a:srgbClr val="FF0000"/>
                </a:solidFill>
              </a:rPr>
              <a:t>вручну</a:t>
            </a:r>
            <a:r>
              <a:rPr lang="ru-RU" dirty="0" smtClean="0">
                <a:solidFill>
                  <a:srgbClr val="FF0000"/>
                </a:solidFill>
              </a:rPr>
              <a:t> </a:t>
            </a:r>
            <a:r>
              <a:rPr lang="ru-RU" dirty="0" err="1" smtClean="0">
                <a:solidFill>
                  <a:srgbClr val="FF0000"/>
                </a:solidFill>
              </a:rPr>
              <a:t>корегує</a:t>
            </a:r>
            <a:r>
              <a:rPr lang="ru-RU" dirty="0" smtClean="0">
                <a:solidFill>
                  <a:srgbClr val="FF0000"/>
                </a:solidFill>
              </a:rPr>
              <a:t> </a:t>
            </a:r>
            <a:r>
              <a:rPr lang="ru-RU" dirty="0" err="1" smtClean="0">
                <a:solidFill>
                  <a:srgbClr val="FF0000"/>
                </a:solidFill>
              </a:rPr>
              <a:t>заміну</a:t>
            </a:r>
            <a:r>
              <a:rPr lang="ru-RU" dirty="0" smtClean="0">
                <a:solidFill>
                  <a:srgbClr val="FF0000"/>
                </a:solidFill>
              </a:rPr>
              <a:t>. </a:t>
            </a:r>
            <a:r>
              <a:rPr lang="ru-RU" dirty="0" err="1" smtClean="0">
                <a:solidFill>
                  <a:srgbClr val="FF0000"/>
                </a:solidFill>
              </a:rPr>
              <a:t>Вербальний</a:t>
            </a:r>
            <a:r>
              <a:rPr lang="ru-RU" dirty="0" smtClean="0">
                <a:solidFill>
                  <a:srgbClr val="FF0000"/>
                </a:solidFill>
              </a:rPr>
              <a:t> контакт </a:t>
            </a:r>
            <a:r>
              <a:rPr lang="ru-RU" dirty="0" err="1" smtClean="0">
                <a:solidFill>
                  <a:srgbClr val="FF0000"/>
                </a:solidFill>
              </a:rPr>
              <a:t>між</a:t>
            </a:r>
            <a:r>
              <a:rPr lang="ru-RU" dirty="0" smtClean="0">
                <a:solidFill>
                  <a:srgbClr val="FF0000"/>
                </a:solidFill>
              </a:rPr>
              <a:t> секретарем та 2-им </a:t>
            </a:r>
            <a:r>
              <a:rPr lang="ru-RU" dirty="0" err="1" smtClean="0">
                <a:solidFill>
                  <a:srgbClr val="FF0000"/>
                </a:solidFill>
              </a:rPr>
              <a:t>суддею</a:t>
            </a:r>
            <a:r>
              <a:rPr lang="ru-RU" dirty="0" smtClean="0">
                <a:solidFill>
                  <a:srgbClr val="FF0000"/>
                </a:solidFill>
              </a:rPr>
              <a:t> у </a:t>
            </a:r>
            <a:r>
              <a:rPr lang="ru-RU" dirty="0" err="1" smtClean="0">
                <a:solidFill>
                  <a:srgbClr val="FF0000"/>
                </a:solidFill>
              </a:rPr>
              <a:t>цей</a:t>
            </a:r>
            <a:r>
              <a:rPr lang="ru-RU" dirty="0" smtClean="0">
                <a:solidFill>
                  <a:srgbClr val="FF0000"/>
                </a:solidFill>
              </a:rPr>
              <a:t> момент </a:t>
            </a:r>
            <a:r>
              <a:rPr lang="ru-RU" dirty="0" err="1" smtClean="0">
                <a:solidFill>
                  <a:srgbClr val="FF0000"/>
                </a:solidFill>
              </a:rPr>
              <a:t>заохочується</a:t>
            </a:r>
            <a:r>
              <a:rPr lang="ru-RU" dirty="0" smtClean="0">
                <a:solidFill>
                  <a:srgbClr val="FF0000"/>
                </a:solidFill>
              </a:rPr>
              <a:t> та 2-ий </a:t>
            </a:r>
            <a:r>
              <a:rPr lang="ru-RU" dirty="0" err="1" smtClean="0">
                <a:solidFill>
                  <a:srgbClr val="FF0000"/>
                </a:solidFill>
              </a:rPr>
              <a:t>суддя</a:t>
            </a:r>
            <a:r>
              <a:rPr lang="ru-RU" dirty="0" smtClean="0">
                <a:solidFill>
                  <a:srgbClr val="FF0000"/>
                </a:solidFill>
              </a:rPr>
              <a:t> повинен </a:t>
            </a:r>
            <a:r>
              <a:rPr lang="ru-RU" dirty="0" err="1" smtClean="0">
                <a:solidFill>
                  <a:srgbClr val="FF0000"/>
                </a:solidFill>
              </a:rPr>
              <a:t>дозволити</a:t>
            </a:r>
            <a:r>
              <a:rPr lang="ru-RU" dirty="0" smtClean="0">
                <a:solidFill>
                  <a:srgbClr val="FF0000"/>
                </a:solidFill>
              </a:rPr>
              <a:t> </a:t>
            </a:r>
            <a:r>
              <a:rPr lang="ru-RU" dirty="0" err="1" smtClean="0">
                <a:solidFill>
                  <a:srgbClr val="FF0000"/>
                </a:solidFill>
              </a:rPr>
              <a:t>невелике</a:t>
            </a:r>
            <a:r>
              <a:rPr lang="ru-RU" dirty="0" smtClean="0">
                <a:solidFill>
                  <a:srgbClr val="FF0000"/>
                </a:solidFill>
              </a:rPr>
              <a:t> </a:t>
            </a:r>
            <a:r>
              <a:rPr lang="ru-RU" dirty="0" err="1" smtClean="0">
                <a:solidFill>
                  <a:srgbClr val="FF0000"/>
                </a:solidFill>
              </a:rPr>
              <a:t>збільшення</a:t>
            </a:r>
            <a:r>
              <a:rPr lang="ru-RU" dirty="0" smtClean="0">
                <a:solidFill>
                  <a:srgbClr val="FF0000"/>
                </a:solidFill>
              </a:rPr>
              <a:t> часу для </a:t>
            </a:r>
            <a:r>
              <a:rPr lang="ru-RU" dirty="0" err="1" smtClean="0">
                <a:solidFill>
                  <a:srgbClr val="FF0000"/>
                </a:solidFill>
              </a:rPr>
              <a:t>цього</a:t>
            </a:r>
            <a:r>
              <a:rPr lang="ru-RU" dirty="0" smtClean="0">
                <a:solidFill>
                  <a:srgbClr val="FF0000"/>
                </a:solidFill>
              </a:rPr>
              <a:t> </a:t>
            </a:r>
            <a:r>
              <a:rPr lang="ru-RU" dirty="0" err="1" smtClean="0">
                <a:solidFill>
                  <a:srgbClr val="FF0000"/>
                </a:solidFill>
              </a:rPr>
              <a:t>процесу</a:t>
            </a:r>
            <a:r>
              <a:rPr lang="ru-RU" dirty="0" smtClean="0"/>
              <a:t>. </a:t>
            </a:r>
            <a:r>
              <a:rPr lang="ru-RU" dirty="0" err="1" smtClean="0"/>
              <a:t>Одночасно</a:t>
            </a:r>
            <a:r>
              <a:rPr lang="ru-RU" dirty="0" smtClean="0"/>
              <a:t> </a:t>
            </a:r>
            <a:r>
              <a:rPr lang="ru-RU" dirty="0" err="1" smtClean="0"/>
              <a:t>з</a:t>
            </a:r>
            <a:r>
              <a:rPr lang="ru-RU" dirty="0" smtClean="0"/>
              <a:t> </a:t>
            </a:r>
            <a:r>
              <a:rPr lang="ru-RU" dirty="0" err="1" smtClean="0"/>
              <a:t>замінами</a:t>
            </a:r>
            <a:r>
              <a:rPr lang="ru-RU" dirty="0" smtClean="0"/>
              <a:t> </a:t>
            </a:r>
            <a:r>
              <a:rPr lang="ru-RU" dirty="0" err="1" smtClean="0"/>
              <a:t>може</a:t>
            </a:r>
            <a:r>
              <a:rPr lang="ru-RU" dirty="0" smtClean="0"/>
              <a:t> </a:t>
            </a:r>
            <a:r>
              <a:rPr lang="ru-RU" dirty="0" err="1" smtClean="0"/>
              <a:t>відбуватися</a:t>
            </a:r>
            <a:r>
              <a:rPr lang="ru-RU" dirty="0" smtClean="0"/>
              <a:t> </a:t>
            </a:r>
            <a:r>
              <a:rPr lang="ru-RU" dirty="0" err="1" smtClean="0"/>
              <a:t>заміщення</a:t>
            </a:r>
            <a:r>
              <a:rPr lang="ru-RU" dirty="0" smtClean="0"/>
              <a:t> </a:t>
            </a:r>
            <a:r>
              <a:rPr lang="ru-RU" dirty="0" err="1" smtClean="0"/>
              <a:t>Ліберо</a:t>
            </a:r>
            <a:r>
              <a:rPr lang="ru-RU" dirty="0" smtClean="0"/>
              <a:t>, тому </a:t>
            </a:r>
            <a:r>
              <a:rPr lang="ru-RU" dirty="0" err="1" smtClean="0"/>
              <a:t>потрібно</a:t>
            </a:r>
            <a:r>
              <a:rPr lang="ru-RU" dirty="0" smtClean="0"/>
              <a:t> бути особливо </a:t>
            </a:r>
            <a:r>
              <a:rPr lang="ru-RU" dirty="0" err="1" smtClean="0"/>
              <a:t>уважними</a:t>
            </a:r>
            <a:r>
              <a:rPr lang="ru-RU" dirty="0" smtClean="0"/>
              <a:t>. </a:t>
            </a:r>
            <a:br>
              <a:rPr lang="ru-RU" dirty="0" smtClean="0"/>
            </a:br>
            <a:endParaRPr lang="ru-RU" dirty="0" smtClean="0">
              <a:solidFill>
                <a:srgbClr val="FF0000"/>
              </a:solidFill>
            </a:endParaRPr>
          </a:p>
          <a:p>
            <a:r>
              <a:rPr lang="ru-RU" dirty="0" smtClean="0">
                <a:solidFill>
                  <a:srgbClr val="FF0000"/>
                </a:solidFill>
              </a:rPr>
              <a:t>Зараз </a:t>
            </a:r>
            <a:r>
              <a:rPr lang="ru-RU" dirty="0" err="1" smtClean="0">
                <a:solidFill>
                  <a:srgbClr val="FF0000"/>
                </a:solidFill>
              </a:rPr>
              <a:t>секретар</a:t>
            </a:r>
            <a:r>
              <a:rPr lang="ru-RU" dirty="0" smtClean="0">
                <a:solidFill>
                  <a:srgbClr val="FF0000"/>
                </a:solidFill>
              </a:rPr>
              <a:t> просто </a:t>
            </a:r>
            <a:r>
              <a:rPr lang="ru-RU" dirty="0" err="1" smtClean="0">
                <a:solidFill>
                  <a:srgbClr val="FF0000"/>
                </a:solidFill>
              </a:rPr>
              <a:t>інформує</a:t>
            </a:r>
            <a:r>
              <a:rPr lang="ru-RU" dirty="0" smtClean="0">
                <a:solidFill>
                  <a:srgbClr val="FF0000"/>
                </a:solidFill>
              </a:rPr>
              <a:t> </a:t>
            </a:r>
            <a:r>
              <a:rPr lang="ru-RU" dirty="0" err="1" smtClean="0">
                <a:solidFill>
                  <a:srgbClr val="FF0000"/>
                </a:solidFill>
              </a:rPr>
              <a:t>суддів</a:t>
            </a:r>
            <a:r>
              <a:rPr lang="ru-RU" dirty="0" smtClean="0">
                <a:solidFill>
                  <a:srgbClr val="FF0000"/>
                </a:solidFill>
              </a:rPr>
              <a:t> за </a:t>
            </a:r>
            <a:r>
              <a:rPr lang="ru-RU" dirty="0" err="1" smtClean="0">
                <a:solidFill>
                  <a:srgbClr val="FF0000"/>
                </a:solidFill>
              </a:rPr>
              <a:t>допомогою</a:t>
            </a:r>
            <a:r>
              <a:rPr lang="ru-RU" dirty="0" smtClean="0">
                <a:solidFill>
                  <a:srgbClr val="FF0000"/>
                </a:solidFill>
              </a:rPr>
              <a:t> </a:t>
            </a:r>
            <a:r>
              <a:rPr lang="ru-RU" dirty="0" err="1" smtClean="0">
                <a:solidFill>
                  <a:srgbClr val="FF0000"/>
                </a:solidFill>
              </a:rPr>
              <a:t>бездротової</a:t>
            </a:r>
            <a:r>
              <a:rPr lang="ru-RU" dirty="0" smtClean="0">
                <a:solidFill>
                  <a:srgbClr val="FF0000"/>
                </a:solidFill>
              </a:rPr>
              <a:t> </a:t>
            </a:r>
            <a:r>
              <a:rPr lang="ru-RU" dirty="0" err="1" smtClean="0">
                <a:solidFill>
                  <a:srgbClr val="FF0000"/>
                </a:solidFill>
              </a:rPr>
              <a:t>системи</a:t>
            </a:r>
            <a:r>
              <a:rPr lang="ru-RU" dirty="0" smtClean="0">
                <a:solidFill>
                  <a:srgbClr val="FF0000"/>
                </a:solidFill>
              </a:rPr>
              <a:t>, </a:t>
            </a:r>
            <a:r>
              <a:rPr lang="ru-RU" dirty="0" err="1" smtClean="0">
                <a:solidFill>
                  <a:srgbClr val="FF0000"/>
                </a:solidFill>
              </a:rPr>
              <a:t>говорячи</a:t>
            </a:r>
            <a:r>
              <a:rPr lang="ru-RU" dirty="0" smtClean="0">
                <a:solidFill>
                  <a:srgbClr val="FF0000"/>
                </a:solidFill>
              </a:rPr>
              <a:t>: "</a:t>
            </a:r>
            <a:r>
              <a:rPr lang="ru-RU" b="1" dirty="0" err="1" smtClean="0">
                <a:solidFill>
                  <a:srgbClr val="FF0000"/>
                </a:solidFill>
              </a:rPr>
              <a:t>Секретар</a:t>
            </a:r>
            <a:r>
              <a:rPr lang="ru-RU" b="1" dirty="0" smtClean="0">
                <a:solidFill>
                  <a:srgbClr val="FF0000"/>
                </a:solidFill>
              </a:rPr>
              <a:t> </a:t>
            </a:r>
            <a:r>
              <a:rPr lang="ru-RU" b="1" dirty="0" err="1" smtClean="0">
                <a:solidFill>
                  <a:srgbClr val="FF0000"/>
                </a:solidFill>
              </a:rPr>
              <a:t>готовий</a:t>
            </a:r>
            <a:r>
              <a:rPr lang="ru-RU" b="1" dirty="0" smtClean="0">
                <a:solidFill>
                  <a:srgbClr val="FF0000"/>
                </a:solidFill>
              </a:rPr>
              <a:t>" та </a:t>
            </a:r>
            <a:r>
              <a:rPr lang="ru-RU" b="1" dirty="0" err="1" smtClean="0">
                <a:solidFill>
                  <a:srgbClr val="FF0000"/>
                </a:solidFill>
              </a:rPr>
              <a:t>також</a:t>
            </a:r>
            <a:r>
              <a:rPr lang="ru-RU" b="1" dirty="0" smtClean="0">
                <a:solidFill>
                  <a:srgbClr val="FF0000"/>
                </a:solidFill>
              </a:rPr>
              <a:t> </a:t>
            </a:r>
            <a:r>
              <a:rPr lang="ru-RU" b="1" dirty="0" err="1" smtClean="0">
                <a:solidFill>
                  <a:srgbClr val="FF0000"/>
                </a:solidFill>
              </a:rPr>
              <a:t>може</a:t>
            </a:r>
            <a:r>
              <a:rPr lang="ru-RU" b="1" dirty="0" smtClean="0">
                <a:solidFill>
                  <a:srgbClr val="FF0000"/>
                </a:solidFill>
              </a:rPr>
              <a:t> </a:t>
            </a:r>
            <a:r>
              <a:rPr lang="ru-RU" b="1" dirty="0" err="1" smtClean="0">
                <a:solidFill>
                  <a:srgbClr val="FF0000"/>
                </a:solidFill>
              </a:rPr>
              <a:t>сказати</a:t>
            </a:r>
            <a:r>
              <a:rPr lang="ru-RU" b="1" dirty="0" smtClean="0">
                <a:solidFill>
                  <a:srgbClr val="FF0000"/>
                </a:solidFill>
              </a:rPr>
              <a:t> "ОК" 2-му </a:t>
            </a:r>
            <a:r>
              <a:rPr lang="ru-RU" b="1" dirty="0" err="1" smtClean="0">
                <a:solidFill>
                  <a:srgbClr val="FF0000"/>
                </a:solidFill>
              </a:rPr>
              <a:t>судді</a:t>
            </a:r>
            <a:r>
              <a:rPr lang="ru-RU" b="1" dirty="0" smtClean="0">
                <a:solidFill>
                  <a:srgbClr val="FF0000"/>
                </a:solidFill>
              </a:rPr>
              <a:t>. </a:t>
            </a:r>
            <a:r>
              <a:rPr lang="ru-RU" b="1" dirty="0" err="1" smtClean="0"/>
              <a:t>Якщо</a:t>
            </a:r>
            <a:r>
              <a:rPr lang="ru-RU" b="1" dirty="0" smtClean="0"/>
              <a:t> система не </a:t>
            </a:r>
            <a:r>
              <a:rPr lang="ru-RU" b="1" dirty="0" err="1" smtClean="0"/>
              <a:t>працює</a:t>
            </a:r>
            <a:r>
              <a:rPr lang="ru-RU" b="1" dirty="0" smtClean="0"/>
              <a:t> </a:t>
            </a:r>
            <a:r>
              <a:rPr lang="ru-RU" b="1" dirty="0" err="1" smtClean="0"/>
              <a:t>належним</a:t>
            </a:r>
            <a:r>
              <a:rPr lang="ru-RU" b="1" dirty="0" smtClean="0"/>
              <a:t> чином </a:t>
            </a:r>
            <a:r>
              <a:rPr lang="ru-RU" b="1" dirty="0" err="1" smtClean="0"/>
              <a:t>або</a:t>
            </a:r>
            <a:r>
              <a:rPr lang="ru-RU" b="1" dirty="0" smtClean="0"/>
              <a:t> </a:t>
            </a:r>
            <a:r>
              <a:rPr lang="ru-RU" b="1" dirty="0" err="1" smtClean="0"/>
              <a:t>внаслідок</a:t>
            </a:r>
            <a:r>
              <a:rPr lang="ru-RU" b="1" dirty="0" smtClean="0"/>
              <a:t> великого шуму вона не </a:t>
            </a:r>
            <a:r>
              <a:rPr lang="ru-RU" b="1" dirty="0" err="1" smtClean="0"/>
              <a:t>чутна</a:t>
            </a:r>
            <a:r>
              <a:rPr lang="ru-RU" b="1" dirty="0" smtClean="0"/>
              <a:t> </a:t>
            </a:r>
            <a:r>
              <a:rPr lang="ru-RU" b="1" dirty="0" err="1" smtClean="0"/>
              <a:t>чітко</a:t>
            </a:r>
            <a:r>
              <a:rPr lang="ru-RU" b="1" dirty="0" smtClean="0"/>
              <a:t>, </a:t>
            </a:r>
            <a:r>
              <a:rPr lang="ru-RU" b="1" dirty="0" err="1" smtClean="0"/>
              <a:t>секретар</a:t>
            </a:r>
            <a:r>
              <a:rPr lang="ru-RU" b="1" dirty="0" smtClean="0"/>
              <a:t> все </a:t>
            </a:r>
            <a:r>
              <a:rPr lang="ru-RU" b="1" dirty="0" err="1" smtClean="0"/>
              <a:t>ще</a:t>
            </a:r>
            <a:r>
              <a:rPr lang="ru-RU" b="1" dirty="0" smtClean="0"/>
              <a:t> </a:t>
            </a:r>
            <a:r>
              <a:rPr lang="ru-RU" b="1" dirty="0" err="1" smtClean="0"/>
              <a:t>зобов'язаний</a:t>
            </a:r>
            <a:r>
              <a:rPr lang="ru-RU" b="1" dirty="0" smtClean="0"/>
              <a:t> </a:t>
            </a:r>
            <a:r>
              <a:rPr lang="ru-RU" b="1" dirty="0" err="1" smtClean="0"/>
              <a:t>показати</a:t>
            </a:r>
            <a:r>
              <a:rPr lang="ru-RU" b="1" dirty="0" smtClean="0"/>
              <a:t> сигнал OK </a:t>
            </a:r>
            <a:r>
              <a:rPr lang="ru-RU" b="1" dirty="0" err="1" smtClean="0"/>
              <a:t>двома</a:t>
            </a:r>
            <a:r>
              <a:rPr lang="ru-RU" b="1" dirty="0" smtClean="0"/>
              <a:t> руками.</a:t>
            </a:r>
          </a:p>
          <a:p>
            <a:endParaRPr lang="ru-RU" b="1" dirty="0" smtClean="0">
              <a:solidFill>
                <a:srgbClr val="FF0000"/>
              </a:solidFill>
            </a:endParaRPr>
          </a:p>
          <a:p>
            <a:endParaRPr lang="ru-RU" dirty="0" smtClean="0"/>
          </a:p>
          <a:p>
            <a:r>
              <a:rPr lang="ru-RU" b="1" dirty="0" smtClean="0"/>
              <a:t>Перед початком матчу </a:t>
            </a:r>
          </a:p>
          <a:p>
            <a:r>
              <a:rPr lang="ru-RU" dirty="0" smtClean="0"/>
              <a:t>1.1. </a:t>
            </a:r>
            <a:r>
              <a:rPr lang="ru-RU" dirty="0" err="1" smtClean="0"/>
              <a:t>Суддівська</a:t>
            </a:r>
            <a:r>
              <a:rPr lang="ru-RU" dirty="0" smtClean="0"/>
              <a:t> бригада повинна бути на </a:t>
            </a:r>
            <a:r>
              <a:rPr lang="ru-RU" dirty="0" err="1" smtClean="0"/>
              <a:t>місці</a:t>
            </a:r>
            <a:r>
              <a:rPr lang="ru-RU" dirty="0" smtClean="0"/>
              <a:t> </a:t>
            </a:r>
            <a:r>
              <a:rPr lang="ru-RU" dirty="0" err="1" smtClean="0"/>
              <a:t>проведення</a:t>
            </a:r>
            <a:r>
              <a:rPr lang="ru-RU" dirty="0" smtClean="0"/>
              <a:t> матчу в </a:t>
            </a:r>
            <a:r>
              <a:rPr lang="ru-RU" dirty="0" err="1" smtClean="0"/>
              <a:t>суддівській</a:t>
            </a:r>
            <a:r>
              <a:rPr lang="ru-RU" dirty="0" smtClean="0"/>
              <a:t> </a:t>
            </a:r>
            <a:r>
              <a:rPr lang="ru-RU" dirty="0" err="1" smtClean="0"/>
              <a:t>формі</a:t>
            </a:r>
            <a:r>
              <a:rPr lang="ru-RU" dirty="0" smtClean="0"/>
              <a:t> </a:t>
            </a:r>
            <a:r>
              <a:rPr lang="ru-RU" dirty="0" err="1" smtClean="0"/>
              <a:t>щонайменше</a:t>
            </a:r>
            <a:r>
              <a:rPr lang="ru-RU" dirty="0" smtClean="0"/>
              <a:t> </a:t>
            </a:r>
            <a:r>
              <a:rPr lang="ru-RU" dirty="0" smtClean="0">
                <a:solidFill>
                  <a:srgbClr val="FF0000"/>
                </a:solidFill>
              </a:rPr>
              <a:t>за 1 годину 15 </a:t>
            </a:r>
            <a:r>
              <a:rPr lang="ru-RU" dirty="0" err="1" smtClean="0">
                <a:solidFill>
                  <a:srgbClr val="FF0000"/>
                </a:solidFill>
              </a:rPr>
              <a:t>хвилин</a:t>
            </a:r>
            <a:r>
              <a:rPr lang="ru-RU" dirty="0" smtClean="0">
                <a:solidFill>
                  <a:srgbClr val="FF0000"/>
                </a:solidFill>
              </a:rPr>
              <a:t> </a:t>
            </a:r>
            <a:r>
              <a:rPr lang="ru-RU" dirty="0" smtClean="0"/>
              <a:t>до </a:t>
            </a:r>
            <a:r>
              <a:rPr lang="ru-RU" dirty="0" err="1" smtClean="0"/>
              <a:t>запланованого</a:t>
            </a:r>
            <a:r>
              <a:rPr lang="ru-RU" dirty="0" smtClean="0"/>
              <a:t> початку матчу. </a:t>
            </a:r>
          </a:p>
          <a:p>
            <a:endParaRPr lang="ru-RU" dirty="0" smtClean="0">
              <a:solidFill>
                <a:srgbClr val="FF0000"/>
              </a:solidFill>
            </a:endParaRPr>
          </a:p>
          <a:p>
            <a:pPr algn="just"/>
            <a:endParaRPr lang="ru-RU" dirty="0" smtClean="0">
              <a:solidFill>
                <a:srgbClr val="FF0000"/>
              </a:solidFill>
            </a:endParaRPr>
          </a:p>
          <a:p>
            <a:pPr algn="just"/>
            <a:endParaRPr lang="ru-RU" dirty="0" smtClean="0">
              <a:solidFill>
                <a:srgbClr val="FF0000"/>
              </a:solidFill>
            </a:endParaRPr>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5909310"/>
          </a:xfrm>
          <a:prstGeom prst="rect">
            <a:avLst/>
          </a:prstGeom>
          <a:noFill/>
        </p:spPr>
        <p:txBody>
          <a:bodyPr wrap="square" rtlCol="0">
            <a:spAutoFit/>
          </a:bodyPr>
          <a:lstStyle/>
          <a:p>
            <a:r>
              <a:rPr lang="ru-RU" b="1" dirty="0" err="1" smtClean="0"/>
              <a:t>Під</a:t>
            </a:r>
            <a:r>
              <a:rPr lang="ru-RU" b="1" dirty="0" smtClean="0"/>
              <a:t> час </a:t>
            </a:r>
            <a:r>
              <a:rPr lang="ru-RU" b="1" dirty="0" err="1" smtClean="0"/>
              <a:t>тайм-аутів</a:t>
            </a:r>
            <a:r>
              <a:rPr lang="ru-RU" b="1" dirty="0" smtClean="0"/>
              <a:t>, </a:t>
            </a:r>
            <a:r>
              <a:rPr lang="ru-RU" b="1" dirty="0" err="1" smtClean="0"/>
              <a:t>технічних</a:t>
            </a:r>
            <a:r>
              <a:rPr lang="ru-RU" b="1" dirty="0" smtClean="0"/>
              <a:t> </a:t>
            </a:r>
            <a:r>
              <a:rPr lang="ru-RU" b="1" dirty="0" err="1" smtClean="0"/>
              <a:t>тайм-аутів</a:t>
            </a:r>
            <a:r>
              <a:rPr lang="ru-RU" b="1" dirty="0" smtClean="0"/>
              <a:t> (</a:t>
            </a:r>
            <a:r>
              <a:rPr lang="ru-RU" b="1" dirty="0" err="1" smtClean="0"/>
              <a:t>якщо</a:t>
            </a:r>
            <a:r>
              <a:rPr lang="ru-RU" b="1" dirty="0" smtClean="0"/>
              <a:t> </a:t>
            </a:r>
            <a:r>
              <a:rPr lang="ru-RU" b="1" dirty="0" err="1" smtClean="0"/>
              <a:t>використовується</a:t>
            </a:r>
            <a:r>
              <a:rPr lang="ru-RU" b="1" dirty="0" smtClean="0"/>
              <a:t>) та </a:t>
            </a:r>
            <a:r>
              <a:rPr lang="ru-RU" b="1" dirty="0" err="1" smtClean="0"/>
              <a:t>інтервалів</a:t>
            </a:r>
            <a:r>
              <a:rPr lang="ru-RU" b="1" dirty="0" smtClean="0"/>
              <a:t> </a:t>
            </a:r>
          </a:p>
          <a:p>
            <a:r>
              <a:rPr lang="ru-RU" dirty="0" smtClean="0"/>
              <a:t>2-ий </a:t>
            </a:r>
            <a:r>
              <a:rPr lang="ru-RU" dirty="0" err="1" smtClean="0"/>
              <a:t>суддя</a:t>
            </a:r>
            <a:r>
              <a:rPr lang="ru-RU" dirty="0" smtClean="0"/>
              <a:t> просить </a:t>
            </a:r>
            <a:r>
              <a:rPr lang="ru-RU" dirty="0" err="1" smtClean="0"/>
              <a:t>гравців</a:t>
            </a:r>
            <a:r>
              <a:rPr lang="ru-RU" dirty="0" smtClean="0"/>
              <a:t> </a:t>
            </a:r>
            <a:r>
              <a:rPr lang="ru-RU" dirty="0" err="1" smtClean="0"/>
              <a:t>підійти</a:t>
            </a:r>
            <a:r>
              <a:rPr lang="ru-RU" dirty="0" smtClean="0"/>
              <a:t> до </a:t>
            </a:r>
            <a:r>
              <a:rPr lang="ru-RU" dirty="0" err="1" smtClean="0"/>
              <a:t>своїх</a:t>
            </a:r>
            <a:r>
              <a:rPr lang="ru-RU" dirty="0" smtClean="0"/>
              <a:t> лавок. </a:t>
            </a:r>
          </a:p>
          <a:p>
            <a:r>
              <a:rPr lang="ru-RU" dirty="0" err="1" smtClean="0"/>
              <a:t>Якщо</a:t>
            </a:r>
            <a:r>
              <a:rPr lang="ru-RU" dirty="0" smtClean="0"/>
              <a:t> </a:t>
            </a:r>
            <a:r>
              <a:rPr lang="ru-RU" dirty="0" err="1" smtClean="0"/>
              <a:t>команди</a:t>
            </a:r>
            <a:r>
              <a:rPr lang="ru-RU" dirty="0" smtClean="0"/>
              <a:t> </a:t>
            </a:r>
            <a:r>
              <a:rPr lang="ru-RU" dirty="0" err="1" smtClean="0"/>
              <a:t>готові</a:t>
            </a:r>
            <a:r>
              <a:rPr lang="ru-RU" dirty="0" smtClean="0"/>
              <a:t> </a:t>
            </a:r>
            <a:r>
              <a:rPr lang="ru-RU" dirty="0" err="1" smtClean="0"/>
              <a:t>вийти</a:t>
            </a:r>
            <a:r>
              <a:rPr lang="ru-RU" dirty="0" smtClean="0"/>
              <a:t> на </a:t>
            </a:r>
            <a:r>
              <a:rPr lang="ru-RU" dirty="0" err="1" smtClean="0"/>
              <a:t>майданчик</a:t>
            </a:r>
            <a:r>
              <a:rPr lang="ru-RU" dirty="0" smtClean="0"/>
              <a:t> </a:t>
            </a:r>
            <a:r>
              <a:rPr lang="ru-RU" b="1" dirty="0" smtClean="0"/>
              <a:t>до того, як ТА </a:t>
            </a:r>
            <a:r>
              <a:rPr lang="ru-RU" b="1" dirty="0" err="1" smtClean="0"/>
              <a:t>або</a:t>
            </a:r>
            <a:r>
              <a:rPr lang="ru-RU" b="1" dirty="0" smtClean="0"/>
              <a:t> ТТА (</a:t>
            </a:r>
            <a:r>
              <a:rPr lang="ru-RU" b="1" dirty="0" err="1" smtClean="0"/>
              <a:t>якщо</a:t>
            </a:r>
            <a:r>
              <a:rPr lang="ru-RU" b="1" dirty="0" smtClean="0"/>
              <a:t> </a:t>
            </a:r>
            <a:r>
              <a:rPr lang="ru-RU" b="1" dirty="0" err="1" smtClean="0"/>
              <a:t>використовується</a:t>
            </a:r>
            <a:r>
              <a:rPr lang="ru-RU" b="1" dirty="0" smtClean="0"/>
              <a:t>) буде </a:t>
            </a:r>
            <a:r>
              <a:rPr lang="ru-RU" b="1" dirty="0" err="1" smtClean="0"/>
              <a:t>закінчено</a:t>
            </a:r>
            <a:r>
              <a:rPr lang="ru-RU" b="1" dirty="0" smtClean="0"/>
              <a:t>, </a:t>
            </a:r>
            <a:r>
              <a:rPr lang="ru-RU" b="1" dirty="0" smtClean="0">
                <a:solidFill>
                  <a:srgbClr val="FF0000"/>
                </a:solidFill>
              </a:rPr>
              <a:t>2-ий </a:t>
            </a:r>
            <a:r>
              <a:rPr lang="ru-RU" b="1" dirty="0" err="1" smtClean="0">
                <a:solidFill>
                  <a:srgbClr val="FF0000"/>
                </a:solidFill>
              </a:rPr>
              <a:t>суддя</a:t>
            </a:r>
            <a:r>
              <a:rPr lang="ru-RU" b="1" dirty="0" smtClean="0">
                <a:solidFill>
                  <a:srgbClr val="FF0000"/>
                </a:solidFill>
              </a:rPr>
              <a:t> повинен </a:t>
            </a:r>
            <a:r>
              <a:rPr lang="ru-RU" b="1" dirty="0" err="1" smtClean="0">
                <a:solidFill>
                  <a:srgbClr val="FF0000"/>
                </a:solidFill>
              </a:rPr>
              <a:t>дозволити</a:t>
            </a:r>
            <a:r>
              <a:rPr lang="ru-RU" b="1" dirty="0" smtClean="0">
                <a:solidFill>
                  <a:srgbClr val="FF0000"/>
                </a:solidFill>
              </a:rPr>
              <a:t> </a:t>
            </a:r>
            <a:r>
              <a:rPr lang="ru-RU" b="1" dirty="0" err="1" smtClean="0">
                <a:solidFill>
                  <a:srgbClr val="FF0000"/>
                </a:solidFill>
              </a:rPr>
              <a:t>гравцям</a:t>
            </a:r>
            <a:r>
              <a:rPr lang="ru-RU" b="1" dirty="0" smtClean="0">
                <a:solidFill>
                  <a:srgbClr val="FF0000"/>
                </a:solidFill>
              </a:rPr>
              <a:t> </a:t>
            </a:r>
            <a:r>
              <a:rPr lang="ru-RU" b="1" dirty="0" err="1" smtClean="0">
                <a:solidFill>
                  <a:srgbClr val="FF0000"/>
                </a:solidFill>
              </a:rPr>
              <a:t>зайняти</a:t>
            </a:r>
            <a:r>
              <a:rPr lang="ru-RU" b="1" dirty="0" smtClean="0">
                <a:solidFill>
                  <a:srgbClr val="FF0000"/>
                </a:solidFill>
              </a:rPr>
              <a:t> </a:t>
            </a:r>
            <a:r>
              <a:rPr lang="ru-RU" b="1" dirty="0" err="1" smtClean="0">
                <a:solidFill>
                  <a:srgbClr val="FF0000"/>
                </a:solidFill>
              </a:rPr>
              <a:t>їх</a:t>
            </a:r>
            <a:r>
              <a:rPr lang="ru-RU" b="1" dirty="0" smtClean="0">
                <a:solidFill>
                  <a:srgbClr val="FF0000"/>
                </a:solidFill>
              </a:rPr>
              <a:t> </a:t>
            </a:r>
            <a:r>
              <a:rPr lang="ru-RU" b="1" dirty="0" err="1" smtClean="0">
                <a:solidFill>
                  <a:srgbClr val="FF0000"/>
                </a:solidFill>
              </a:rPr>
              <a:t>положення</a:t>
            </a:r>
            <a:r>
              <a:rPr lang="ru-RU" b="1" dirty="0" smtClean="0">
                <a:solidFill>
                  <a:srgbClr val="FF0000"/>
                </a:solidFill>
              </a:rPr>
              <a:t> на </a:t>
            </a:r>
            <a:r>
              <a:rPr lang="ru-RU" b="1" dirty="0" err="1" smtClean="0">
                <a:solidFill>
                  <a:srgbClr val="FF0000"/>
                </a:solidFill>
              </a:rPr>
              <a:t>майданчику</a:t>
            </a:r>
            <a:r>
              <a:rPr lang="ru-RU" b="1" dirty="0" smtClean="0">
                <a:solidFill>
                  <a:srgbClr val="FF0000"/>
                </a:solidFill>
              </a:rPr>
              <a:t> та </a:t>
            </a:r>
            <a:r>
              <a:rPr lang="ru-RU" b="1" dirty="0" err="1" smtClean="0">
                <a:solidFill>
                  <a:srgbClr val="FF0000"/>
                </a:solidFill>
              </a:rPr>
              <a:t>зачекати</a:t>
            </a:r>
            <a:r>
              <a:rPr lang="ru-RU" b="1" dirty="0" smtClean="0">
                <a:solidFill>
                  <a:srgbClr val="FF0000"/>
                </a:solidFill>
              </a:rPr>
              <a:t> </a:t>
            </a:r>
            <a:r>
              <a:rPr lang="ru-RU" b="1" dirty="0" err="1" smtClean="0">
                <a:solidFill>
                  <a:srgbClr val="FF0000"/>
                </a:solidFill>
              </a:rPr>
              <a:t>поки</a:t>
            </a:r>
            <a:r>
              <a:rPr lang="ru-RU" b="1" dirty="0" smtClean="0">
                <a:solidFill>
                  <a:srgbClr val="FF0000"/>
                </a:solidFill>
              </a:rPr>
              <a:t> 30 сек. </a:t>
            </a:r>
            <a:r>
              <a:rPr lang="ru-RU" b="1" dirty="0" err="1" smtClean="0">
                <a:solidFill>
                  <a:srgbClr val="FF0000"/>
                </a:solidFill>
              </a:rPr>
              <a:t>або</a:t>
            </a:r>
            <a:r>
              <a:rPr lang="ru-RU" b="1" dirty="0" smtClean="0">
                <a:solidFill>
                  <a:srgbClr val="FF0000"/>
                </a:solidFill>
              </a:rPr>
              <a:t> 60 сек.</a:t>
            </a:r>
            <a:r>
              <a:rPr lang="ru-RU" dirty="0" smtClean="0"/>
              <a:t> </a:t>
            </a:r>
            <a:r>
              <a:rPr lang="ru-RU" b="1" dirty="0" err="1" smtClean="0">
                <a:solidFill>
                  <a:srgbClr val="FF0000"/>
                </a:solidFill>
              </a:rPr>
              <a:t>добіжить</a:t>
            </a:r>
            <a:r>
              <a:rPr lang="ru-RU" b="1" dirty="0" smtClean="0">
                <a:solidFill>
                  <a:srgbClr val="FF0000"/>
                </a:solidFill>
              </a:rPr>
              <a:t> до </a:t>
            </a:r>
            <a:r>
              <a:rPr lang="ru-RU" b="1" dirty="0" err="1" smtClean="0">
                <a:solidFill>
                  <a:srgbClr val="FF0000"/>
                </a:solidFill>
              </a:rPr>
              <a:t>кінця</a:t>
            </a:r>
            <a:r>
              <a:rPr lang="ru-RU" b="1" dirty="0" smtClean="0">
                <a:solidFill>
                  <a:srgbClr val="FF0000"/>
                </a:solidFill>
              </a:rPr>
              <a:t>. </a:t>
            </a:r>
            <a:r>
              <a:rPr lang="ru-RU" b="1" dirty="0" err="1" smtClean="0">
                <a:solidFill>
                  <a:srgbClr val="FF0000"/>
                </a:solidFill>
              </a:rPr>
              <a:t>Тоді</a:t>
            </a:r>
            <a:r>
              <a:rPr lang="ru-RU" b="1" dirty="0" smtClean="0">
                <a:solidFill>
                  <a:srgbClr val="FF0000"/>
                </a:solidFill>
              </a:rPr>
              <a:t> 1-ий </a:t>
            </a:r>
            <a:r>
              <a:rPr lang="ru-RU" b="1" dirty="0" err="1" smtClean="0">
                <a:solidFill>
                  <a:srgbClr val="FF0000"/>
                </a:solidFill>
              </a:rPr>
              <a:t>суддя</a:t>
            </a:r>
            <a:r>
              <a:rPr lang="ru-RU" b="1" dirty="0" smtClean="0">
                <a:solidFill>
                  <a:srgbClr val="FF0000"/>
                </a:solidFill>
              </a:rPr>
              <a:t> </a:t>
            </a:r>
            <a:r>
              <a:rPr lang="ru-RU" b="1" dirty="0" err="1" smtClean="0">
                <a:solidFill>
                  <a:srgbClr val="FF0000"/>
                </a:solidFill>
              </a:rPr>
              <a:t>може</a:t>
            </a:r>
            <a:r>
              <a:rPr lang="ru-RU" b="1" dirty="0" smtClean="0">
                <a:solidFill>
                  <a:srgbClr val="FF0000"/>
                </a:solidFill>
              </a:rPr>
              <a:t> </a:t>
            </a:r>
            <a:r>
              <a:rPr lang="ru-RU" b="1" dirty="0" err="1" smtClean="0">
                <a:solidFill>
                  <a:srgbClr val="FF0000"/>
                </a:solidFill>
              </a:rPr>
              <a:t>дати</a:t>
            </a:r>
            <a:r>
              <a:rPr lang="ru-RU" b="1" dirty="0" smtClean="0">
                <a:solidFill>
                  <a:srgbClr val="FF0000"/>
                </a:solidFill>
              </a:rPr>
              <a:t> свисток на подачу. </a:t>
            </a:r>
          </a:p>
          <a:p>
            <a:endParaRPr lang="ru-RU" b="1" dirty="0" smtClean="0">
              <a:solidFill>
                <a:srgbClr val="FF0000"/>
              </a:solidFill>
            </a:endParaRPr>
          </a:p>
          <a:p>
            <a:r>
              <a:rPr lang="ru-RU" b="1" dirty="0" err="1" smtClean="0">
                <a:solidFill>
                  <a:srgbClr val="FF0000"/>
                </a:solidFill>
              </a:rPr>
              <a:t>Коментарі</a:t>
            </a:r>
            <a:r>
              <a:rPr lang="ru-RU" b="1" dirty="0" smtClean="0">
                <a:solidFill>
                  <a:srgbClr val="FF0000"/>
                </a:solidFill>
              </a:rPr>
              <a:t> по </a:t>
            </a:r>
            <a:r>
              <a:rPr lang="ru-RU" b="1" dirty="0" err="1" smtClean="0">
                <a:solidFill>
                  <a:srgbClr val="FF0000"/>
                </a:solidFill>
              </a:rPr>
              <a:t>суддівству</a:t>
            </a:r>
            <a:r>
              <a:rPr lang="ru-RU" b="1" dirty="0" smtClean="0">
                <a:solidFill>
                  <a:srgbClr val="FF0000"/>
                </a:solidFill>
              </a:rPr>
              <a:t> </a:t>
            </a:r>
          </a:p>
          <a:p>
            <a:r>
              <a:rPr lang="ru-RU" b="1" dirty="0" smtClean="0">
                <a:solidFill>
                  <a:srgbClr val="FF0000"/>
                </a:solidFill>
              </a:rPr>
              <a:t>Коротка </a:t>
            </a:r>
            <a:r>
              <a:rPr lang="ru-RU" b="1" dirty="0" err="1" smtClean="0">
                <a:solidFill>
                  <a:srgbClr val="FF0000"/>
                </a:solidFill>
              </a:rPr>
              <a:t>нарада</a:t>
            </a:r>
            <a:r>
              <a:rPr lang="ru-RU" b="1" dirty="0" smtClean="0">
                <a:solidFill>
                  <a:srgbClr val="FF0000"/>
                </a:solidFill>
              </a:rPr>
              <a:t> </a:t>
            </a:r>
            <a:r>
              <a:rPr lang="ru-RU" b="1" dirty="0" err="1" smtClean="0">
                <a:solidFill>
                  <a:srgbClr val="FF0000"/>
                </a:solidFill>
              </a:rPr>
              <a:t>відбувається</a:t>
            </a:r>
            <a:r>
              <a:rPr lang="ru-RU" b="1" dirty="0" smtClean="0">
                <a:solidFill>
                  <a:srgbClr val="FF0000"/>
                </a:solidFill>
              </a:rPr>
              <a:t> </a:t>
            </a:r>
            <a:r>
              <a:rPr lang="ru-RU" b="1" dirty="0" err="1" smtClean="0">
                <a:solidFill>
                  <a:srgbClr val="FF0000"/>
                </a:solidFill>
              </a:rPr>
              <a:t>після</a:t>
            </a:r>
            <a:r>
              <a:rPr lang="ru-RU" b="1" dirty="0" smtClean="0">
                <a:solidFill>
                  <a:srgbClr val="FF0000"/>
                </a:solidFill>
              </a:rPr>
              <a:t> матчу в </a:t>
            </a:r>
            <a:r>
              <a:rPr lang="ru-RU" b="1" dirty="0" err="1" smtClean="0">
                <a:solidFill>
                  <a:srgbClr val="FF0000"/>
                </a:solidFill>
              </a:rPr>
              <a:t>суддівській</a:t>
            </a:r>
            <a:r>
              <a:rPr lang="ru-RU" b="1" dirty="0" smtClean="0">
                <a:solidFill>
                  <a:srgbClr val="FF0000"/>
                </a:solidFill>
              </a:rPr>
              <a:t> </a:t>
            </a:r>
            <a:r>
              <a:rPr lang="ru-RU" b="1" dirty="0" err="1" smtClean="0">
                <a:solidFill>
                  <a:srgbClr val="FF0000"/>
                </a:solidFill>
              </a:rPr>
              <a:t>роздягальні</a:t>
            </a:r>
            <a:r>
              <a:rPr lang="ru-RU" b="1" dirty="0" smtClean="0">
                <a:solidFill>
                  <a:srgbClr val="FF0000"/>
                </a:solidFill>
              </a:rPr>
              <a:t>, де </a:t>
            </a:r>
            <a:r>
              <a:rPr lang="ru-RU" b="1" dirty="0" err="1" smtClean="0">
                <a:solidFill>
                  <a:srgbClr val="FF0000"/>
                </a:solidFill>
              </a:rPr>
              <a:t>технічний</a:t>
            </a:r>
            <a:r>
              <a:rPr lang="ru-RU" b="1" dirty="0" smtClean="0">
                <a:solidFill>
                  <a:srgbClr val="FF0000"/>
                </a:solidFill>
              </a:rPr>
              <a:t> делегат </a:t>
            </a:r>
            <a:r>
              <a:rPr lang="ru-RU" b="1" dirty="0" err="1" smtClean="0">
                <a:solidFill>
                  <a:srgbClr val="FF0000"/>
                </a:solidFill>
              </a:rPr>
              <a:t>надає</a:t>
            </a:r>
            <a:r>
              <a:rPr lang="ru-RU" b="1" dirty="0" smtClean="0">
                <a:solidFill>
                  <a:srgbClr val="FF0000"/>
                </a:solidFill>
              </a:rPr>
              <a:t> </a:t>
            </a:r>
            <a:r>
              <a:rPr lang="ru-RU" b="1" dirty="0" err="1" smtClean="0">
                <a:solidFill>
                  <a:srgbClr val="FF0000"/>
                </a:solidFill>
              </a:rPr>
              <a:t>відгук</a:t>
            </a:r>
            <a:r>
              <a:rPr lang="ru-RU" b="1" dirty="0" smtClean="0">
                <a:solidFill>
                  <a:srgbClr val="FF0000"/>
                </a:solidFill>
              </a:rPr>
              <a:t> </a:t>
            </a:r>
            <a:r>
              <a:rPr lang="ru-RU" b="1" dirty="0" err="1" smtClean="0">
                <a:solidFill>
                  <a:srgbClr val="FF0000"/>
                </a:solidFill>
              </a:rPr>
              <a:t>стосовно</a:t>
            </a:r>
            <a:r>
              <a:rPr lang="ru-RU" b="1" dirty="0" smtClean="0">
                <a:solidFill>
                  <a:srgbClr val="FF0000"/>
                </a:solidFill>
              </a:rPr>
              <a:t> </a:t>
            </a:r>
            <a:r>
              <a:rPr lang="ru-RU" b="1" dirty="0" err="1" smtClean="0">
                <a:solidFill>
                  <a:srgbClr val="FF0000"/>
                </a:solidFill>
              </a:rPr>
              <a:t>суддівства</a:t>
            </a:r>
            <a:r>
              <a:rPr lang="ru-RU" b="1" dirty="0" smtClean="0">
                <a:solidFill>
                  <a:srgbClr val="FF0000"/>
                </a:solidFill>
              </a:rPr>
              <a:t> та </a:t>
            </a:r>
            <a:r>
              <a:rPr lang="ru-RU" b="1" dirty="0" err="1" smtClean="0">
                <a:solidFill>
                  <a:srgbClr val="FF0000"/>
                </a:solidFill>
              </a:rPr>
              <a:t>судді</a:t>
            </a:r>
            <a:r>
              <a:rPr lang="ru-RU" b="1" dirty="0" smtClean="0">
                <a:solidFill>
                  <a:srgbClr val="FF0000"/>
                </a:solidFill>
              </a:rPr>
              <a:t> </a:t>
            </a:r>
            <a:r>
              <a:rPr lang="ru-RU" b="1" dirty="0" err="1" smtClean="0">
                <a:solidFill>
                  <a:srgbClr val="FF0000"/>
                </a:solidFill>
              </a:rPr>
              <a:t>надають</a:t>
            </a:r>
            <a:r>
              <a:rPr lang="ru-RU" b="1" dirty="0" smtClean="0">
                <a:solidFill>
                  <a:srgbClr val="FF0000"/>
                </a:solidFill>
              </a:rPr>
              <a:t> </a:t>
            </a:r>
            <a:r>
              <a:rPr lang="ru-RU" b="1" dirty="0" err="1" smtClean="0">
                <a:solidFill>
                  <a:srgbClr val="FF0000"/>
                </a:solidFill>
              </a:rPr>
              <a:t>самооцінку</a:t>
            </a:r>
            <a:r>
              <a:rPr lang="ru-RU" b="1" dirty="0" smtClean="0">
                <a:solidFill>
                  <a:srgbClr val="FF0000"/>
                </a:solidFill>
              </a:rPr>
              <a:t> тому, </a:t>
            </a:r>
            <a:r>
              <a:rPr lang="ru-RU" b="1" dirty="0" err="1" smtClean="0">
                <a:solidFill>
                  <a:srgbClr val="FF0000"/>
                </a:solidFill>
              </a:rPr>
              <a:t>що</a:t>
            </a:r>
            <a:r>
              <a:rPr lang="ru-RU" b="1" dirty="0" smtClean="0">
                <a:solidFill>
                  <a:srgbClr val="FF0000"/>
                </a:solidFill>
              </a:rPr>
              <a:t> </a:t>
            </a:r>
            <a:r>
              <a:rPr lang="ru-RU" b="1" dirty="0" err="1" smtClean="0">
                <a:solidFill>
                  <a:srgbClr val="FF0000"/>
                </a:solidFill>
              </a:rPr>
              <a:t>було</a:t>
            </a:r>
            <a:r>
              <a:rPr lang="ru-RU" b="1" dirty="0" smtClean="0">
                <a:solidFill>
                  <a:srgbClr val="FF0000"/>
                </a:solidFill>
              </a:rPr>
              <a:t> </a:t>
            </a:r>
            <a:r>
              <a:rPr lang="ru-RU" b="1" dirty="0" err="1" smtClean="0">
                <a:solidFill>
                  <a:srgbClr val="FF0000"/>
                </a:solidFill>
              </a:rPr>
              <a:t>зроблено</a:t>
            </a:r>
            <a:r>
              <a:rPr lang="ru-RU" b="1" dirty="0" smtClean="0">
                <a:solidFill>
                  <a:srgbClr val="FF0000"/>
                </a:solidFill>
              </a:rPr>
              <a:t> добре та тому, </a:t>
            </a:r>
            <a:r>
              <a:rPr lang="ru-RU" b="1" dirty="0" err="1" smtClean="0">
                <a:solidFill>
                  <a:srgbClr val="FF0000"/>
                </a:solidFill>
              </a:rPr>
              <a:t>що</a:t>
            </a:r>
            <a:r>
              <a:rPr lang="ru-RU" b="1" dirty="0" smtClean="0">
                <a:solidFill>
                  <a:srgbClr val="FF0000"/>
                </a:solidFill>
              </a:rPr>
              <a:t> </a:t>
            </a:r>
            <a:r>
              <a:rPr lang="ru-RU" b="1" dirty="0" err="1" smtClean="0">
                <a:solidFill>
                  <a:srgbClr val="FF0000"/>
                </a:solidFill>
              </a:rPr>
              <a:t>потребує</a:t>
            </a:r>
            <a:r>
              <a:rPr lang="ru-RU" b="1" dirty="0" smtClean="0">
                <a:solidFill>
                  <a:srgbClr val="FF0000"/>
                </a:solidFill>
              </a:rPr>
              <a:t> </a:t>
            </a:r>
            <a:r>
              <a:rPr lang="ru-RU" b="1" dirty="0" err="1" smtClean="0">
                <a:solidFill>
                  <a:srgbClr val="FF0000"/>
                </a:solidFill>
              </a:rPr>
              <a:t>покращення</a:t>
            </a:r>
            <a:r>
              <a:rPr lang="ru-RU" b="1" dirty="0" smtClean="0">
                <a:solidFill>
                  <a:srgbClr val="FF0000"/>
                </a:solidFill>
              </a:rPr>
              <a:t>. У </a:t>
            </a:r>
            <a:r>
              <a:rPr lang="ru-RU" b="1" dirty="0" err="1" smtClean="0">
                <a:solidFill>
                  <a:srgbClr val="FF0000"/>
                </a:solidFill>
              </a:rPr>
              <a:t>випадку</a:t>
            </a:r>
            <a:r>
              <a:rPr lang="ru-RU" b="1" dirty="0" smtClean="0">
                <a:solidFill>
                  <a:srgbClr val="FF0000"/>
                </a:solidFill>
              </a:rPr>
              <a:t> </a:t>
            </a:r>
            <a:r>
              <a:rPr lang="ru-RU" b="1" dirty="0" err="1" smtClean="0">
                <a:solidFill>
                  <a:srgbClr val="FF0000"/>
                </a:solidFill>
              </a:rPr>
              <a:t>необхідності</a:t>
            </a:r>
            <a:r>
              <a:rPr lang="ru-RU" b="1" dirty="0" smtClean="0">
                <a:solidFill>
                  <a:srgbClr val="FF0000"/>
                </a:solidFill>
              </a:rPr>
              <a:t>, на </a:t>
            </a:r>
            <a:r>
              <a:rPr lang="ru-RU" b="1" dirty="0" err="1" smtClean="0">
                <a:solidFill>
                  <a:srgbClr val="FF0000"/>
                </a:solidFill>
              </a:rPr>
              <a:t>наступний</a:t>
            </a:r>
            <a:r>
              <a:rPr lang="ru-RU" b="1" dirty="0" smtClean="0">
                <a:solidFill>
                  <a:srgbClr val="FF0000"/>
                </a:solidFill>
              </a:rPr>
              <a:t> день, </a:t>
            </a:r>
            <a:r>
              <a:rPr lang="ru-RU" b="1" dirty="0" err="1" smtClean="0">
                <a:solidFill>
                  <a:srgbClr val="FF0000"/>
                </a:solidFill>
              </a:rPr>
              <a:t>зранку</a:t>
            </a:r>
            <a:r>
              <a:rPr lang="ru-RU" b="1" dirty="0" smtClean="0">
                <a:solidFill>
                  <a:srgbClr val="FF0000"/>
                </a:solidFill>
              </a:rPr>
              <a:t>, проводиться </a:t>
            </a:r>
            <a:r>
              <a:rPr lang="ru-RU" b="1" dirty="0" err="1" smtClean="0">
                <a:solidFill>
                  <a:srgbClr val="FF0000"/>
                </a:solidFill>
              </a:rPr>
              <a:t>нарада</a:t>
            </a:r>
            <a:r>
              <a:rPr lang="ru-RU" b="1" dirty="0" smtClean="0">
                <a:solidFill>
                  <a:srgbClr val="FF0000"/>
                </a:solidFill>
              </a:rPr>
              <a:t> за </a:t>
            </a:r>
            <a:r>
              <a:rPr lang="ru-RU" b="1" dirty="0" err="1" smtClean="0">
                <a:solidFill>
                  <a:srgbClr val="FF0000"/>
                </a:solidFill>
              </a:rPr>
              <a:t>участю</a:t>
            </a:r>
            <a:r>
              <a:rPr lang="ru-RU" b="1" dirty="0" smtClean="0">
                <a:solidFill>
                  <a:srgbClr val="FF0000"/>
                </a:solidFill>
              </a:rPr>
              <a:t> </a:t>
            </a:r>
            <a:r>
              <a:rPr lang="ru-RU" b="1" dirty="0" err="1" smtClean="0">
                <a:solidFill>
                  <a:srgbClr val="FF0000"/>
                </a:solidFill>
              </a:rPr>
              <a:t>Технічного</a:t>
            </a:r>
            <a:r>
              <a:rPr lang="ru-RU" b="1" dirty="0" smtClean="0">
                <a:solidFill>
                  <a:srgbClr val="FF0000"/>
                </a:solidFill>
              </a:rPr>
              <a:t> делегата та </a:t>
            </a:r>
            <a:r>
              <a:rPr lang="ru-RU" b="1" dirty="0" err="1" smtClean="0">
                <a:solidFill>
                  <a:srgbClr val="FF0000"/>
                </a:solidFill>
              </a:rPr>
              <a:t>усіх</a:t>
            </a:r>
            <a:r>
              <a:rPr lang="ru-RU" b="1" dirty="0" smtClean="0">
                <a:solidFill>
                  <a:srgbClr val="FF0000"/>
                </a:solidFill>
              </a:rPr>
              <a:t> </a:t>
            </a:r>
            <a:r>
              <a:rPr lang="ru-RU" b="1" dirty="0" err="1" smtClean="0">
                <a:solidFill>
                  <a:srgbClr val="FF0000"/>
                </a:solidFill>
              </a:rPr>
              <a:t>суддів</a:t>
            </a:r>
            <a:r>
              <a:rPr lang="ru-RU" b="1" dirty="0" smtClean="0">
                <a:solidFill>
                  <a:srgbClr val="FF0000"/>
                </a:solidFill>
              </a:rPr>
              <a:t> </a:t>
            </a:r>
            <a:r>
              <a:rPr lang="ru-RU" b="1" dirty="0" err="1" smtClean="0">
                <a:solidFill>
                  <a:srgbClr val="FF0000"/>
                </a:solidFill>
              </a:rPr>
              <a:t>змагань</a:t>
            </a:r>
            <a:r>
              <a:rPr lang="ru-RU" b="1" dirty="0" smtClean="0">
                <a:solidFill>
                  <a:srgbClr val="FF0000"/>
                </a:solidFill>
              </a:rPr>
              <a:t>. </a:t>
            </a:r>
          </a:p>
          <a:p>
            <a:r>
              <a:rPr lang="ru-RU" b="1" dirty="0" smtClean="0">
                <a:solidFill>
                  <a:srgbClr val="FF0000"/>
                </a:solidFill>
              </a:rPr>
              <a:t>На </a:t>
            </a:r>
            <a:r>
              <a:rPr lang="ru-RU" b="1" dirty="0" err="1" smtClean="0">
                <a:solidFill>
                  <a:srgbClr val="FF0000"/>
                </a:solidFill>
              </a:rPr>
              <a:t>цій</a:t>
            </a:r>
            <a:r>
              <a:rPr lang="ru-RU" b="1" dirty="0" smtClean="0">
                <a:solidFill>
                  <a:srgbClr val="FF0000"/>
                </a:solidFill>
              </a:rPr>
              <a:t> </a:t>
            </a:r>
            <a:r>
              <a:rPr lang="ru-RU" b="1" dirty="0" err="1" smtClean="0">
                <a:solidFill>
                  <a:srgbClr val="FF0000"/>
                </a:solidFill>
              </a:rPr>
              <a:t>нараді</a:t>
            </a:r>
            <a:r>
              <a:rPr lang="ru-RU" b="1" dirty="0" smtClean="0">
                <a:solidFill>
                  <a:srgbClr val="FF0000"/>
                </a:solidFill>
              </a:rPr>
              <a:t>, </a:t>
            </a:r>
            <a:r>
              <a:rPr lang="ru-RU" b="1" dirty="0" err="1" smtClean="0">
                <a:solidFill>
                  <a:srgbClr val="FF0000"/>
                </a:solidFill>
              </a:rPr>
              <a:t>якщо</a:t>
            </a:r>
            <a:r>
              <a:rPr lang="ru-RU" b="1" dirty="0" smtClean="0">
                <a:solidFill>
                  <a:srgbClr val="FF0000"/>
                </a:solidFill>
              </a:rPr>
              <a:t> </a:t>
            </a:r>
            <a:r>
              <a:rPr lang="ru-RU" b="1" dirty="0" err="1" smtClean="0">
                <a:solidFill>
                  <a:srgbClr val="FF0000"/>
                </a:solidFill>
              </a:rPr>
              <a:t>це</a:t>
            </a:r>
            <a:r>
              <a:rPr lang="ru-RU" b="1" dirty="0" smtClean="0">
                <a:solidFill>
                  <a:srgbClr val="FF0000"/>
                </a:solidFill>
              </a:rPr>
              <a:t> </a:t>
            </a:r>
            <a:r>
              <a:rPr lang="ru-RU" b="1" dirty="0" err="1" smtClean="0">
                <a:solidFill>
                  <a:srgbClr val="FF0000"/>
                </a:solidFill>
              </a:rPr>
              <a:t>необхідно</a:t>
            </a:r>
            <a:r>
              <a:rPr lang="ru-RU" b="1" dirty="0" smtClean="0">
                <a:solidFill>
                  <a:srgbClr val="FF0000"/>
                </a:solidFill>
              </a:rPr>
              <a:t> та </a:t>
            </a:r>
            <a:r>
              <a:rPr lang="ru-RU" b="1" dirty="0" err="1" smtClean="0">
                <a:solidFill>
                  <a:srgbClr val="FF0000"/>
                </a:solidFill>
              </a:rPr>
              <a:t>можливо</a:t>
            </a:r>
            <a:r>
              <a:rPr lang="ru-RU" b="1" dirty="0" smtClean="0">
                <a:solidFill>
                  <a:srgbClr val="FF0000"/>
                </a:solidFill>
              </a:rPr>
              <a:t>, </a:t>
            </a:r>
            <a:r>
              <a:rPr lang="ru-RU" b="1" dirty="0" err="1" smtClean="0">
                <a:solidFill>
                  <a:srgbClr val="FF0000"/>
                </a:solidFill>
              </a:rPr>
              <a:t>використовуються</a:t>
            </a:r>
            <a:r>
              <a:rPr lang="ru-RU" b="1" dirty="0" smtClean="0">
                <a:solidFill>
                  <a:srgbClr val="FF0000"/>
                </a:solidFill>
              </a:rPr>
              <a:t> </a:t>
            </a:r>
            <a:r>
              <a:rPr lang="ru-RU" b="1" dirty="0" err="1" smtClean="0">
                <a:solidFill>
                  <a:srgbClr val="FF0000"/>
                </a:solidFill>
              </a:rPr>
              <a:t>відеоматеріали</a:t>
            </a:r>
            <a:r>
              <a:rPr lang="ru-RU" b="1" dirty="0" smtClean="0">
                <a:solidFill>
                  <a:srgbClr val="FF0000"/>
                </a:solidFill>
              </a:rPr>
              <a:t> </a:t>
            </a:r>
            <a:r>
              <a:rPr lang="ru-RU" b="1" dirty="0" err="1" smtClean="0">
                <a:solidFill>
                  <a:srgbClr val="FF0000"/>
                </a:solidFill>
              </a:rPr>
              <a:t>матчів</a:t>
            </a:r>
            <a:r>
              <a:rPr lang="ru-RU" b="1" dirty="0" smtClean="0">
                <a:solidFill>
                  <a:srgbClr val="FF0000"/>
                </a:solidFill>
              </a:rPr>
              <a:t> для </a:t>
            </a:r>
            <a:r>
              <a:rPr lang="ru-RU" b="1" dirty="0" err="1" smtClean="0">
                <a:solidFill>
                  <a:srgbClr val="FF0000"/>
                </a:solidFill>
              </a:rPr>
              <a:t>пояснення</a:t>
            </a:r>
            <a:r>
              <a:rPr lang="ru-RU" b="1" dirty="0" smtClean="0">
                <a:solidFill>
                  <a:srgbClr val="FF0000"/>
                </a:solidFill>
              </a:rPr>
              <a:t> як </a:t>
            </a:r>
            <a:r>
              <a:rPr lang="ru-RU" b="1" dirty="0" err="1" smtClean="0">
                <a:solidFill>
                  <a:srgbClr val="FF0000"/>
                </a:solidFill>
              </a:rPr>
              <a:t>помилок</a:t>
            </a:r>
            <a:r>
              <a:rPr lang="ru-RU" b="1" dirty="0" smtClean="0">
                <a:solidFill>
                  <a:srgbClr val="FF0000"/>
                </a:solidFill>
              </a:rPr>
              <a:t>, так </a:t>
            </a:r>
            <a:r>
              <a:rPr lang="ru-RU" b="1" dirty="0" err="1" smtClean="0">
                <a:solidFill>
                  <a:srgbClr val="FF0000"/>
                </a:solidFill>
              </a:rPr>
              <a:t>і</a:t>
            </a:r>
            <a:r>
              <a:rPr lang="ru-RU" b="1" dirty="0" smtClean="0">
                <a:solidFill>
                  <a:srgbClr val="FF0000"/>
                </a:solidFill>
              </a:rPr>
              <a:t> </a:t>
            </a:r>
            <a:r>
              <a:rPr lang="ru-RU" b="1" dirty="0" err="1" smtClean="0">
                <a:solidFill>
                  <a:srgbClr val="FF0000"/>
                </a:solidFill>
              </a:rPr>
              <a:t>успішного</a:t>
            </a:r>
            <a:r>
              <a:rPr lang="ru-RU" b="1" dirty="0" smtClean="0">
                <a:solidFill>
                  <a:srgbClr val="FF0000"/>
                </a:solidFill>
              </a:rPr>
              <a:t> </a:t>
            </a:r>
            <a:r>
              <a:rPr lang="ru-RU" b="1" dirty="0" err="1" smtClean="0">
                <a:solidFill>
                  <a:srgbClr val="FF0000"/>
                </a:solidFill>
              </a:rPr>
              <a:t>виконаннях</a:t>
            </a:r>
            <a:r>
              <a:rPr lang="ru-RU" b="1" dirty="0" smtClean="0">
                <a:solidFill>
                  <a:srgbClr val="FF0000"/>
                </a:solidFill>
              </a:rPr>
              <a:t> </a:t>
            </a:r>
            <a:r>
              <a:rPr lang="ru-RU" b="1" dirty="0" err="1" smtClean="0">
                <a:solidFill>
                  <a:srgbClr val="FF0000"/>
                </a:solidFill>
              </a:rPr>
              <a:t>обов'язків</a:t>
            </a:r>
            <a:r>
              <a:rPr lang="ru-RU" b="1" dirty="0" smtClean="0">
                <a:solidFill>
                  <a:srgbClr val="FF0000"/>
                </a:solidFill>
              </a:rPr>
              <a:t>. </a:t>
            </a:r>
            <a:r>
              <a:rPr lang="ru-RU" b="1" dirty="0" err="1" smtClean="0">
                <a:solidFill>
                  <a:srgbClr val="FF0000"/>
                </a:solidFill>
              </a:rPr>
              <a:t>Це</a:t>
            </a:r>
            <a:r>
              <a:rPr lang="ru-RU" b="1" dirty="0" smtClean="0">
                <a:solidFill>
                  <a:srgbClr val="FF0000"/>
                </a:solidFill>
              </a:rPr>
              <a:t> </a:t>
            </a:r>
            <a:r>
              <a:rPr lang="ru-RU" b="1" dirty="0" err="1" smtClean="0">
                <a:solidFill>
                  <a:srgbClr val="FF0000"/>
                </a:solidFill>
              </a:rPr>
              <a:t>робиться</a:t>
            </a:r>
            <a:r>
              <a:rPr lang="ru-RU" b="1" dirty="0" smtClean="0">
                <a:solidFill>
                  <a:srgbClr val="FF0000"/>
                </a:solidFill>
              </a:rPr>
              <a:t> </a:t>
            </a:r>
            <a:r>
              <a:rPr lang="ru-RU" b="1" dirty="0" err="1" smtClean="0">
                <a:solidFill>
                  <a:srgbClr val="FF0000"/>
                </a:solidFill>
              </a:rPr>
              <a:t>з</a:t>
            </a:r>
            <a:r>
              <a:rPr lang="ru-RU" b="1" dirty="0" smtClean="0">
                <a:solidFill>
                  <a:srgbClr val="FF0000"/>
                </a:solidFill>
              </a:rPr>
              <a:t> метою </a:t>
            </a:r>
            <a:r>
              <a:rPr lang="ru-RU" b="1" dirty="0" err="1" smtClean="0">
                <a:solidFill>
                  <a:srgbClr val="FF0000"/>
                </a:solidFill>
              </a:rPr>
              <a:t>удосконалення</a:t>
            </a:r>
            <a:r>
              <a:rPr lang="ru-RU" b="1" dirty="0" smtClean="0">
                <a:solidFill>
                  <a:srgbClr val="FF0000"/>
                </a:solidFill>
              </a:rPr>
              <a:t> </a:t>
            </a:r>
            <a:r>
              <a:rPr lang="ru-RU" b="1" dirty="0" err="1" smtClean="0">
                <a:solidFill>
                  <a:srgbClr val="FF0000"/>
                </a:solidFill>
              </a:rPr>
              <a:t>техніки</a:t>
            </a:r>
            <a:r>
              <a:rPr lang="ru-RU" b="1" dirty="0" smtClean="0">
                <a:solidFill>
                  <a:srgbClr val="FF0000"/>
                </a:solidFill>
              </a:rPr>
              <a:t> </a:t>
            </a:r>
            <a:r>
              <a:rPr lang="ru-RU" b="1" dirty="0" err="1" smtClean="0">
                <a:solidFill>
                  <a:srgbClr val="FF0000"/>
                </a:solidFill>
              </a:rPr>
              <a:t>і</a:t>
            </a:r>
            <a:r>
              <a:rPr lang="ru-RU" b="1" dirty="0" smtClean="0">
                <a:solidFill>
                  <a:srgbClr val="FF0000"/>
                </a:solidFill>
              </a:rPr>
              <a:t> </a:t>
            </a:r>
            <a:r>
              <a:rPr lang="ru-RU" b="1" dirty="0" err="1" smtClean="0">
                <a:solidFill>
                  <a:srgbClr val="FF0000"/>
                </a:solidFill>
              </a:rPr>
              <a:t>якості</a:t>
            </a:r>
            <a:r>
              <a:rPr lang="ru-RU" b="1" dirty="0" smtClean="0">
                <a:solidFill>
                  <a:srgbClr val="FF0000"/>
                </a:solidFill>
              </a:rPr>
              <a:t> </a:t>
            </a:r>
            <a:r>
              <a:rPr lang="ru-RU" b="1" dirty="0" err="1" smtClean="0">
                <a:solidFill>
                  <a:srgbClr val="FF0000"/>
                </a:solidFill>
              </a:rPr>
              <a:t>суддівства</a:t>
            </a:r>
            <a:r>
              <a:rPr lang="ru-RU" b="1" dirty="0" smtClean="0">
                <a:solidFill>
                  <a:srgbClr val="FF0000"/>
                </a:solidFill>
              </a:rPr>
              <a:t> на </a:t>
            </a:r>
            <a:r>
              <a:rPr lang="ru-RU" b="1" dirty="0" err="1" smtClean="0">
                <a:solidFill>
                  <a:srgbClr val="FF0000"/>
                </a:solidFill>
              </a:rPr>
              <a:t>найвищому</a:t>
            </a:r>
            <a:r>
              <a:rPr lang="ru-RU" b="1" dirty="0" smtClean="0">
                <a:solidFill>
                  <a:srgbClr val="FF0000"/>
                </a:solidFill>
              </a:rPr>
              <a:t> </a:t>
            </a:r>
            <a:r>
              <a:rPr lang="ru-RU" b="1" dirty="0" err="1" smtClean="0">
                <a:solidFill>
                  <a:srgbClr val="FF0000"/>
                </a:solidFill>
              </a:rPr>
              <a:t>рівні</a:t>
            </a:r>
            <a:r>
              <a:rPr lang="ru-RU" b="1" dirty="0" smtClean="0">
                <a:solidFill>
                  <a:srgbClr val="FF0000"/>
                </a:solidFill>
              </a:rPr>
              <a:t>. </a:t>
            </a:r>
          </a:p>
          <a:p>
            <a:pPr algn="just"/>
            <a:endParaRPr lang="ru-RU" dirty="0" smtClean="0">
              <a:solidFill>
                <a:srgbClr val="FF0000"/>
              </a:solidFill>
            </a:endParaRPr>
          </a:p>
          <a:p>
            <a:pPr algn="just"/>
            <a:endParaRPr lang="ru-RU" dirty="0" smtClean="0">
              <a:solidFill>
                <a:srgbClr val="FF0000"/>
              </a:solidFill>
            </a:endParaRPr>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485140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r>
                        <a:rPr lang="uk-UA" sz="1800" b="1" kern="1200" dirty="0" smtClean="0">
                          <a:solidFill>
                            <a:schemeClr val="dk1"/>
                          </a:solidFill>
                          <a:latin typeface="+mn-lt"/>
                          <a:ea typeface="+mn-ea"/>
                          <a:cs typeface="+mn-cs"/>
                        </a:rPr>
                        <a:t>1.13.1 </a:t>
                      </a:r>
                    </a:p>
                    <a:p>
                      <a:pPr algn="just"/>
                      <a:r>
                        <a:rPr lang="uk-UA" sz="1800" kern="1200" dirty="0" smtClean="0">
                          <a:solidFill>
                            <a:schemeClr val="dk1"/>
                          </a:solidFill>
                          <a:latin typeface="+mn-lt"/>
                          <a:ea typeface="+mn-ea"/>
                          <a:cs typeface="+mn-cs"/>
                        </a:rPr>
                        <a:t>На жіночому Кубку Світу у під час розминки додатковий помічник тренера/офіційна особа команди перенаправляв м</a:t>
                      </a:r>
                      <a:r>
                        <a:rPr lang="ru-RU" sz="1800" kern="1200" dirty="0" smtClean="0">
                          <a:solidFill>
                            <a:schemeClr val="dk1"/>
                          </a:solidFill>
                          <a:latin typeface="+mn-lt"/>
                          <a:ea typeface="+mn-ea"/>
                          <a:cs typeface="+mn-cs"/>
                        </a:rPr>
                        <a:t>’</a:t>
                      </a:r>
                      <a:r>
                        <a:rPr lang="uk-UA" sz="1800" kern="1200" dirty="0" err="1" smtClean="0">
                          <a:solidFill>
                            <a:schemeClr val="dk1"/>
                          </a:solidFill>
                          <a:latin typeface="+mn-lt"/>
                          <a:ea typeface="+mn-ea"/>
                          <a:cs typeface="+mn-cs"/>
                        </a:rPr>
                        <a:t>ячі</a:t>
                      </a:r>
                      <a:r>
                        <a:rPr lang="uk-UA" sz="1800" kern="1200" dirty="0" smtClean="0">
                          <a:solidFill>
                            <a:schemeClr val="dk1"/>
                          </a:solidFill>
                          <a:latin typeface="+mn-lt"/>
                          <a:ea typeface="+mn-ea"/>
                          <a:cs typeface="+mn-cs"/>
                        </a:rPr>
                        <a:t> певним гравцям на майданчику. Чи правильно зробив Технічний делегат, що звернувся до суддів для припинення цих дій?</a:t>
                      </a:r>
                      <a:endParaRPr lang="ru-RU" dirty="0"/>
                    </a:p>
                  </a:txBody>
                  <a:tcPr/>
                </a:tc>
                <a:tc>
                  <a:txBody>
                    <a:bodyPr/>
                    <a:lstStyle/>
                    <a:p>
                      <a:pPr algn="just"/>
                      <a:r>
                        <a:rPr lang="uk-UA" sz="1800" kern="1200" dirty="0" smtClean="0">
                          <a:solidFill>
                            <a:schemeClr val="dk1"/>
                          </a:solidFill>
                          <a:latin typeface="+mn-lt"/>
                          <a:ea typeface="+mn-ea"/>
                          <a:cs typeface="+mn-cs"/>
                        </a:rPr>
                        <a:t>Так, це правильна дія Технічного делегата. Правила передбачають, що тільки п</a:t>
                      </a:r>
                      <a:r>
                        <a:rPr lang="ru-RU" sz="1800" kern="1200" dirty="0" smtClean="0">
                          <a:solidFill>
                            <a:schemeClr val="dk1"/>
                          </a:solidFill>
                          <a:latin typeface="+mn-lt"/>
                          <a:ea typeface="+mn-ea"/>
                          <a:cs typeface="+mn-cs"/>
                        </a:rPr>
                        <a:t>’</a:t>
                      </a:r>
                      <a:r>
                        <a:rPr lang="uk-UA" sz="1800" kern="1200" dirty="0" smtClean="0">
                          <a:solidFill>
                            <a:schemeClr val="dk1"/>
                          </a:solidFill>
                          <a:latin typeface="+mn-lt"/>
                          <a:ea typeface="+mn-ea"/>
                          <a:cs typeface="+mn-cs"/>
                        </a:rPr>
                        <a:t>ять офіційних осіб на лавці можуть брати участь в офіційній розминці. Взагалі офіційна розминка обумовлює розминку на сітці, додаткові помічники або інші офіційні особи (наприклад менеджер команди), які не зареєстровані в формі ГО ФВУ (СЛ-03), не мають право брати участь в не офіційній та в офіційній розминці на сітці. Тільки масажист команди, якщо він не входить до офіційного складу команди, може допомагати розігріватися гравцям, але тільки до початку офіційної розминки (на сітці).</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Правило 4.1.1</a:t>
                      </a:r>
                      <a:endParaRPr lang="ru-RU"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280920" cy="4176464"/>
        </p:xfrm>
        <a:graphic>
          <a:graphicData uri="http://schemas.openxmlformats.org/drawingml/2006/table">
            <a:tbl>
              <a:tblPr firstRow="1" bandRow="1">
                <a:tableStyleId>{5C22544A-7EE6-4342-B048-85BDC9FD1C3A}</a:tableStyleId>
              </a:tblPr>
              <a:tblGrid>
                <a:gridCol w="8280920"/>
              </a:tblGrid>
              <a:tr h="844548">
                <a:tc>
                  <a:txBody>
                    <a:bodyPr/>
                    <a:lstStyle/>
                    <a:p>
                      <a:pPr algn="ctr"/>
                      <a:r>
                        <a:rPr lang="uk-UA" dirty="0" smtClean="0"/>
                        <a:t>Випадок</a:t>
                      </a:r>
                      <a:endParaRPr lang="ru-RU" dirty="0"/>
                    </a:p>
                  </a:txBody>
                  <a:tcPr/>
                </a:tc>
              </a:tr>
              <a:tr h="3331916">
                <a:tc>
                  <a:txBody>
                    <a:bodyPr/>
                    <a:lstStyle/>
                    <a:p>
                      <a:r>
                        <a:rPr lang="uk-UA" sz="1800" b="1" kern="1200" dirty="0" smtClean="0">
                          <a:solidFill>
                            <a:schemeClr val="dk1"/>
                          </a:solidFill>
                          <a:latin typeface="+mn-lt"/>
                          <a:ea typeface="+mn-ea"/>
                          <a:cs typeface="+mn-cs"/>
                        </a:rPr>
                        <a:t>1.13.2</a:t>
                      </a:r>
                      <a:r>
                        <a:rPr lang="uk-UA" sz="1800" b="1" kern="1200" baseline="0" dirty="0" smtClean="0">
                          <a:solidFill>
                            <a:schemeClr val="dk1"/>
                          </a:solidFill>
                          <a:latin typeface="+mn-lt"/>
                          <a:ea typeface="+mn-ea"/>
                          <a:cs typeface="+mn-cs"/>
                        </a:rPr>
                        <a:t>  ВІДЕО</a:t>
                      </a:r>
                    </a:p>
                    <a:p>
                      <a:pPr algn="just"/>
                      <a:r>
                        <a:rPr lang="uk-UA" sz="1800" kern="1200" dirty="0" smtClean="0">
                          <a:solidFill>
                            <a:schemeClr val="dk1"/>
                          </a:solidFill>
                          <a:latin typeface="+mn-lt"/>
                          <a:ea typeface="+mn-ea"/>
                          <a:cs typeface="+mn-cs"/>
                        </a:rPr>
                        <a:t>Тренери команди були помічені на майданчику суперника за подаванням чи підбиванням м</a:t>
                      </a:r>
                      <a:r>
                        <a:rPr lang="ru-RU" sz="1800" kern="1200" dirty="0" smtClean="0">
                          <a:solidFill>
                            <a:schemeClr val="dk1"/>
                          </a:solidFill>
                          <a:latin typeface="+mn-lt"/>
                          <a:ea typeface="+mn-ea"/>
                          <a:cs typeface="+mn-cs"/>
                        </a:rPr>
                        <a:t>’</a:t>
                      </a:r>
                      <a:r>
                        <a:rPr lang="uk-UA" sz="1800" kern="1200" dirty="0" err="1" smtClean="0">
                          <a:solidFill>
                            <a:schemeClr val="dk1"/>
                          </a:solidFill>
                          <a:latin typeface="+mn-lt"/>
                          <a:ea typeface="+mn-ea"/>
                          <a:cs typeface="+mn-cs"/>
                        </a:rPr>
                        <a:t>ячів</a:t>
                      </a:r>
                      <a:r>
                        <a:rPr lang="uk-UA" sz="1800" kern="1200" dirty="0" smtClean="0">
                          <a:solidFill>
                            <a:schemeClr val="dk1"/>
                          </a:solidFill>
                          <a:latin typeface="+mn-lt"/>
                          <a:ea typeface="+mn-ea"/>
                          <a:cs typeface="+mn-cs"/>
                        </a:rPr>
                        <a:t> на сторону своєї команди. Чи дозволені такі дії?</a:t>
                      </a:r>
                      <a:endParaRPr lang="ru-RU"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a:spcBef>
                <a:spcPct val="0"/>
              </a:spcBef>
            </a:pPr>
            <a:r>
              <a:rPr lang="uk-UA" sz="3600" b="1" dirty="0" smtClean="0">
                <a:solidFill>
                  <a:srgbClr val="002060"/>
                </a:solidFill>
              </a:rPr>
              <a:t>Книга суддівських випадків 2020: </a:t>
            </a:r>
            <a:r>
              <a:rPr lang="uk-UA" sz="3600" b="1" dirty="0" smtClean="0">
                <a:solidFill>
                  <a:schemeClr val="dk1"/>
                </a:solidFill>
              </a:rPr>
              <a:t>1.13.2</a:t>
            </a:r>
            <a:endParaRPr lang="uk-UA" sz="3600" b="1" dirty="0" smtClean="0">
              <a:solidFill>
                <a:srgbClr val="002060"/>
              </a:solidFill>
            </a:endParaRP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case 1_13_2_warm up with coach spiking the ball.mp4">
            <a:hlinkClick r:id="" action="ppaction://media"/>
          </p:cNvPr>
          <p:cNvPicPr>
            <a:picLocks noRot="1" noChangeAspect="1"/>
          </p:cNvPicPr>
          <p:nvPr>
            <a:videoFile r:link="rId1"/>
          </p:nvPr>
        </p:nvPicPr>
        <p:blipFill>
          <a:blip r:embed="rId5" cstate="print"/>
          <a:stretch>
            <a:fillRect/>
          </a:stretch>
        </p:blipFill>
        <p:spPr>
          <a:xfrm>
            <a:off x="395536" y="647310"/>
            <a:ext cx="8280920" cy="62106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1340768"/>
          <a:ext cx="8352928" cy="2656840"/>
        </p:xfrm>
        <a:graphic>
          <a:graphicData uri="http://schemas.openxmlformats.org/drawingml/2006/table">
            <a:tbl>
              <a:tblPr firstRow="1" bandRow="1">
                <a:tableStyleId>{5C22544A-7EE6-4342-B048-85BDC9FD1C3A}</a:tableStyleId>
              </a:tblPr>
              <a:tblGrid>
                <a:gridCol w="8352928"/>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pPr algn="just"/>
                      <a:r>
                        <a:rPr lang="uk-UA" sz="1800" kern="1200" dirty="0" smtClean="0">
                          <a:solidFill>
                            <a:schemeClr val="dk1"/>
                          </a:solidFill>
                          <a:latin typeface="+mn-lt"/>
                          <a:ea typeface="+mn-ea"/>
                          <a:cs typeface="+mn-cs"/>
                        </a:rPr>
                        <a:t>Ні, це зловживання правилом, яке дозволяє в рівній мірі використовувати сітку під час розминки. Тренери та будь-які гравці, що допомагають в розминці, повинні бути ввічливо, але чітко проінструктовані (із супровідними матеріалами) щодо проводження таких дій з власної сторони сітки, щоб уникнути конфліктів з членами команди суперника чи можливих травм.</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Однак, офіційним особам, що зареєстровані в формі ГО ФВУ (СЛ-03),  дозволено знаходитись близько до стійок для запобігання виникнення небезпечної ситуації для гравців, яку може створити м’яч, що відскакує від сітки.</a:t>
                      </a:r>
                      <a:endParaRPr lang="ru-RU"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308356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pPr algn="l"/>
                      <a:r>
                        <a:rPr lang="uk-UA" sz="1800" b="1" kern="1200" dirty="0" smtClean="0">
                          <a:solidFill>
                            <a:schemeClr val="dk1"/>
                          </a:solidFill>
                          <a:latin typeface="+mn-lt"/>
                          <a:ea typeface="+mn-ea"/>
                          <a:cs typeface="+mn-cs"/>
                        </a:rPr>
                        <a:t>1.16</a:t>
                      </a:r>
                    </a:p>
                    <a:p>
                      <a:pPr algn="just"/>
                      <a:r>
                        <a:rPr lang="uk-UA" sz="1800" kern="1200" dirty="0" smtClean="0">
                          <a:solidFill>
                            <a:schemeClr val="dk1"/>
                          </a:solidFill>
                          <a:latin typeface="+mn-lt"/>
                          <a:ea typeface="+mn-ea"/>
                          <a:cs typeface="+mn-cs"/>
                        </a:rPr>
                        <a:t>Декілька членів команди під час загальної розминки були вдягнуті в одяг поверх або замість офіційної форми команди. Це було помічено через відсутність номерів, що перешкоджало перевірці дійсних номерів гравців в технічній заявці з наданими посвідченнями осіб.</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Чи слід це дозволити?</a:t>
                      </a:r>
                      <a:r>
                        <a:rPr lang="uk-UA" sz="2800" kern="1200" baseline="0" dirty="0" smtClean="0">
                          <a:solidFill>
                            <a:schemeClr val="dk1"/>
                          </a:solidFill>
                          <a:latin typeface="+mn-lt"/>
                          <a:ea typeface="+mn-ea"/>
                          <a:cs typeface="+mn-cs"/>
                        </a:rPr>
                        <a:t> </a:t>
                      </a:r>
                    </a:p>
                  </a:txBody>
                  <a:tcPr/>
                </a:tc>
                <a:tc>
                  <a:txBody>
                    <a:bodyPr/>
                    <a:lstStyle/>
                    <a:p>
                      <a:pPr algn="just"/>
                      <a:r>
                        <a:rPr lang="uk-UA" sz="1800" kern="1200" dirty="0" smtClean="0">
                          <a:solidFill>
                            <a:schemeClr val="dk1"/>
                          </a:solidFill>
                          <a:latin typeface="+mn-lt"/>
                          <a:ea typeface="+mn-ea"/>
                          <a:cs typeface="+mn-cs"/>
                        </a:rPr>
                        <a:t>Принцип полягає в тому, що всі гравці повинні бути в одній формі з моменту виходу на ігрове поле для розминки. У деяких змаганнях найвищого рівня Протокол перед матчем проводить спеціалізована Презентаційна команда. У цих випадках регламент може бути іншим. Судді повинні бути добре проінформовані про цей пункт.</a:t>
                      </a:r>
                      <a:endParaRPr lang="ru-RU"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485140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r>
                        <a:rPr lang="uk-UA" sz="1800" b="1" kern="1200" baseline="0" dirty="0" smtClean="0">
                          <a:solidFill>
                            <a:schemeClr val="dk1"/>
                          </a:solidFill>
                          <a:latin typeface="+mn-lt"/>
                          <a:ea typeface="+mn-ea"/>
                          <a:cs typeface="+mn-cs"/>
                        </a:rPr>
                        <a:t>3.11.1 ВІДЕО</a:t>
                      </a:r>
                    </a:p>
                    <a:p>
                      <a:pPr algn="just"/>
                      <a:r>
                        <a:rPr lang="uk-UA" sz="1800" kern="1200" dirty="0" smtClean="0">
                          <a:solidFill>
                            <a:schemeClr val="dk1"/>
                          </a:solidFill>
                          <a:latin typeface="+mn-lt"/>
                          <a:ea typeface="+mn-ea"/>
                          <a:cs typeface="+mn-cs"/>
                        </a:rPr>
                        <a:t>Після невдалого прийому командою Б м'яч спрямував у вільну зону суперника за межами площини переходу. Гравець почав рух, щоб повернути м'яч. Він пройшов під сіткою, не торкаючись майданчика суперника та сітки, але через гравця суперника, який знаходився на власному майданчику та також рухався у напрямку до м'яча, не зміг повернути м'яч. Чи заважав гравець команди А гравцю команди Б?</a:t>
                      </a:r>
                      <a:endParaRPr lang="uk-UA" sz="1800" kern="1200" baseline="0" dirty="0" smtClean="0">
                        <a:solidFill>
                          <a:schemeClr val="dk1"/>
                        </a:solidFill>
                        <a:latin typeface="+mn-lt"/>
                        <a:ea typeface="+mn-ea"/>
                        <a:cs typeface="+mn-cs"/>
                      </a:endParaRPr>
                    </a:p>
                  </a:txBody>
                  <a:tcPr/>
                </a:tc>
                <a:tc>
                  <a:txBody>
                    <a:bodyPr/>
                    <a:lstStyle/>
                    <a:p>
                      <a:pPr algn="just"/>
                      <a:r>
                        <a:rPr lang="uk-UA" sz="1800" kern="1200" dirty="0" smtClean="0">
                          <a:solidFill>
                            <a:schemeClr val="dk1"/>
                          </a:solidFill>
                          <a:latin typeface="+mn-lt"/>
                          <a:ea typeface="+mn-ea"/>
                          <a:cs typeface="+mn-cs"/>
                        </a:rPr>
                        <a:t>Кожен гравець має право стояти і вільно пересуватися на своєму майданчику та ігровому просторі. Існують певні обмеження у грі на майданчику, ігровому просторі та вільній зоні суперника. Таким чином, для правильного вирішення </a:t>
                      </a:r>
                      <a:r>
                        <a:rPr lang="ru-RU" sz="1800" kern="1200" dirty="0" err="1" smtClean="0">
                          <a:solidFill>
                            <a:schemeClr val="dk1"/>
                          </a:solidFill>
                          <a:latin typeface="+mn-lt"/>
                          <a:ea typeface="+mn-ea"/>
                          <a:cs typeface="+mn-cs"/>
                        </a:rPr>
                        <a:t>питання</a:t>
                      </a:r>
                      <a:r>
                        <a:rPr lang="uk-UA" sz="1800" kern="1200" dirty="0" smtClean="0">
                          <a:solidFill>
                            <a:schemeClr val="dk1"/>
                          </a:solidFill>
                          <a:latin typeface="+mn-lt"/>
                          <a:ea typeface="+mn-ea"/>
                          <a:cs typeface="+mn-cs"/>
                        </a:rPr>
                        <a:t> можливого втручання, ключовим моментом є те, де перебував гравець команди А - на власному </a:t>
                      </a:r>
                      <a:r>
                        <a:rPr lang="ru-RU" sz="1800" kern="1200" dirty="0" err="1" smtClean="0">
                          <a:solidFill>
                            <a:schemeClr val="dk1"/>
                          </a:solidFill>
                          <a:latin typeface="+mn-lt"/>
                          <a:ea typeface="+mn-ea"/>
                          <a:cs typeface="+mn-cs"/>
                        </a:rPr>
                        <a:t>майданчику</a:t>
                      </a:r>
                      <a:r>
                        <a:rPr lang="uk-UA" sz="1800" kern="1200" dirty="0" smtClean="0">
                          <a:solidFill>
                            <a:schemeClr val="dk1"/>
                          </a:solidFill>
                          <a:latin typeface="+mn-lt"/>
                          <a:ea typeface="+mn-ea"/>
                          <a:cs typeface="+mn-cs"/>
                        </a:rPr>
                        <a:t> або у вільній зоні. Якщо він рухався в межах власного </a:t>
                      </a:r>
                      <a:r>
                        <a:rPr lang="ru-RU" sz="1800" kern="1200" dirty="0" err="1" smtClean="0">
                          <a:solidFill>
                            <a:schemeClr val="dk1"/>
                          </a:solidFill>
                          <a:latin typeface="+mn-lt"/>
                          <a:ea typeface="+mn-ea"/>
                          <a:cs typeface="+mn-cs"/>
                        </a:rPr>
                        <a:t>майданчика</a:t>
                      </a:r>
                      <a:r>
                        <a:rPr lang="uk-UA" sz="1800" kern="1200" dirty="0" smtClean="0">
                          <a:solidFill>
                            <a:schemeClr val="dk1"/>
                          </a:solidFill>
                          <a:latin typeface="+mn-lt"/>
                          <a:ea typeface="+mn-ea"/>
                          <a:cs typeface="+mn-cs"/>
                        </a:rPr>
                        <a:t>, його гра була правомірною. З іншого боку, якщо він був у вільній зоні і його рух можна розглядати як перешкоду, він припустився помилки.</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 </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Правило 10.1.2.2</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3.11.1 </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EST POR case 3_11_1.mp4">
            <a:hlinkClick r:id="" action="ppaction://media"/>
          </p:cNvPr>
          <p:cNvPicPr>
            <a:picLocks noRot="1" noChangeAspect="1"/>
          </p:cNvPicPr>
          <p:nvPr>
            <a:videoFile r:link="rId1"/>
          </p:nvPr>
        </p:nvPicPr>
        <p:blipFill>
          <a:blip r:embed="rId5" cstate="print"/>
          <a:stretch>
            <a:fillRect/>
          </a:stretch>
        </p:blipFill>
        <p:spPr>
          <a:xfrm>
            <a:off x="467543"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4524315"/>
          </a:xfrm>
          <a:prstGeom prst="rect">
            <a:avLst/>
          </a:prstGeom>
          <a:noFill/>
        </p:spPr>
        <p:txBody>
          <a:bodyPr wrap="square" rtlCol="0">
            <a:spAutoFit/>
          </a:bodyPr>
          <a:lstStyle/>
          <a:p>
            <a:endParaRPr lang="ru-RU" dirty="0" smtClean="0"/>
          </a:p>
          <a:p>
            <a:r>
              <a:rPr lang="ru-RU" dirty="0" err="1" smtClean="0"/>
              <a:t>Організатори</a:t>
            </a:r>
            <a:r>
              <a:rPr lang="ru-RU" dirty="0" smtClean="0"/>
              <a:t> </a:t>
            </a:r>
            <a:r>
              <a:rPr lang="ru-RU" dirty="0" err="1" smtClean="0"/>
              <a:t>зобов’язані</a:t>
            </a:r>
            <a:r>
              <a:rPr lang="ru-RU" dirty="0" smtClean="0"/>
              <a:t> </a:t>
            </a:r>
            <a:r>
              <a:rPr lang="ru-RU" dirty="0" err="1" smtClean="0"/>
              <a:t>також</a:t>
            </a:r>
            <a:r>
              <a:rPr lang="ru-RU" dirty="0" smtClean="0"/>
              <a:t> </a:t>
            </a:r>
            <a:r>
              <a:rPr lang="ru-RU" dirty="0" err="1" smtClean="0"/>
              <a:t>надати</a:t>
            </a:r>
            <a:r>
              <a:rPr lang="ru-RU" dirty="0" smtClean="0"/>
              <a:t> </a:t>
            </a:r>
            <a:r>
              <a:rPr lang="ru-RU" dirty="0" err="1" smtClean="0"/>
              <a:t>дві</a:t>
            </a:r>
            <a:r>
              <a:rPr lang="ru-RU" dirty="0" smtClean="0"/>
              <a:t> </a:t>
            </a:r>
            <a:r>
              <a:rPr lang="ru-RU" dirty="0" err="1" smtClean="0"/>
              <a:t>запасні</a:t>
            </a:r>
            <a:r>
              <a:rPr lang="ru-RU" dirty="0" smtClean="0"/>
              <a:t> </a:t>
            </a:r>
            <a:r>
              <a:rPr lang="ru-RU" dirty="0" err="1" smtClean="0"/>
              <a:t>антени</a:t>
            </a:r>
            <a:r>
              <a:rPr lang="ru-RU" dirty="0" smtClean="0"/>
              <a:t> та </a:t>
            </a:r>
            <a:r>
              <a:rPr lang="ru-RU" dirty="0" err="1" smtClean="0"/>
              <a:t>запасну</a:t>
            </a:r>
            <a:r>
              <a:rPr lang="ru-RU" dirty="0" smtClean="0"/>
              <a:t> </a:t>
            </a:r>
            <a:r>
              <a:rPr lang="ru-RU" dirty="0" err="1" smtClean="0"/>
              <a:t>сітку</a:t>
            </a:r>
            <a:r>
              <a:rPr lang="ru-RU" dirty="0" smtClean="0"/>
              <a:t>, </a:t>
            </a:r>
            <a:r>
              <a:rPr lang="ru-RU" dirty="0" err="1" smtClean="0"/>
              <a:t>які</a:t>
            </a:r>
            <a:r>
              <a:rPr lang="ru-RU" dirty="0" smtClean="0"/>
              <a:t> </a:t>
            </a:r>
            <a:r>
              <a:rPr lang="ru-RU" dirty="0" err="1" smtClean="0"/>
              <a:t>повинні</a:t>
            </a:r>
            <a:r>
              <a:rPr lang="ru-RU" dirty="0" smtClean="0"/>
              <a:t> </a:t>
            </a:r>
            <a:r>
              <a:rPr lang="ru-RU" dirty="0" err="1" smtClean="0"/>
              <a:t>знаходитись</a:t>
            </a:r>
            <a:r>
              <a:rPr lang="ru-RU" dirty="0" smtClean="0"/>
              <a:t> </a:t>
            </a:r>
            <a:r>
              <a:rPr lang="ru-RU" dirty="0" err="1" smtClean="0"/>
              <a:t>під</a:t>
            </a:r>
            <a:r>
              <a:rPr lang="ru-RU" dirty="0" smtClean="0"/>
              <a:t> столом секретаря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біля</a:t>
            </a:r>
            <a:r>
              <a:rPr lang="ru-RU" dirty="0" smtClean="0">
                <a:solidFill>
                  <a:srgbClr val="FF0000"/>
                </a:solidFill>
              </a:rPr>
              <a:t> </a:t>
            </a:r>
            <a:r>
              <a:rPr lang="ru-RU" dirty="0" err="1" smtClean="0">
                <a:solidFill>
                  <a:srgbClr val="FF0000"/>
                </a:solidFill>
              </a:rPr>
              <a:t>майданчика</a:t>
            </a:r>
            <a:r>
              <a:rPr lang="ru-RU" dirty="0" smtClean="0"/>
              <a:t>. </a:t>
            </a:r>
          </a:p>
          <a:p>
            <a:endParaRPr lang="ru-RU" dirty="0" smtClean="0"/>
          </a:p>
          <a:p>
            <a:endParaRPr lang="ru-RU" dirty="0" smtClean="0"/>
          </a:p>
          <a:p>
            <a:r>
              <a:rPr lang="ru-RU" dirty="0" smtClean="0"/>
              <a:t>Склад команд </a:t>
            </a:r>
            <a:r>
              <a:rPr lang="ru-RU" dirty="0" err="1" smtClean="0">
                <a:solidFill>
                  <a:srgbClr val="FF0000"/>
                </a:solidFill>
              </a:rPr>
              <a:t>визначається</a:t>
            </a:r>
            <a:r>
              <a:rPr lang="ru-RU" dirty="0" smtClean="0">
                <a:solidFill>
                  <a:srgbClr val="FF0000"/>
                </a:solidFill>
              </a:rPr>
              <a:t> Регламентом для кожного </a:t>
            </a:r>
            <a:r>
              <a:rPr lang="ru-RU" dirty="0" err="1" smtClean="0">
                <a:solidFill>
                  <a:srgbClr val="FF0000"/>
                </a:solidFill>
              </a:rPr>
              <a:t>окремого</a:t>
            </a:r>
            <a:r>
              <a:rPr lang="ru-RU" dirty="0" smtClean="0">
                <a:solidFill>
                  <a:srgbClr val="FF0000"/>
                </a:solidFill>
              </a:rPr>
              <a:t> </a:t>
            </a:r>
            <a:r>
              <a:rPr lang="ru-RU" dirty="0" err="1" smtClean="0">
                <a:solidFill>
                  <a:srgbClr val="FF0000"/>
                </a:solidFill>
              </a:rPr>
              <a:t>змагання</a:t>
            </a:r>
            <a:r>
              <a:rPr lang="ru-RU" dirty="0" smtClean="0">
                <a:solidFill>
                  <a:srgbClr val="FF0000"/>
                </a:solidFill>
              </a:rPr>
              <a:t> </a:t>
            </a:r>
            <a:r>
              <a:rPr lang="ru-RU" dirty="0" smtClean="0"/>
              <a:t>та </a:t>
            </a:r>
            <a:r>
              <a:rPr lang="ru-RU" dirty="0" err="1" smtClean="0"/>
              <a:t>може</a:t>
            </a:r>
            <a:r>
              <a:rPr lang="ru-RU" dirty="0" smtClean="0"/>
              <a:t> бути до 17 </a:t>
            </a:r>
            <a:r>
              <a:rPr lang="ru-RU" dirty="0" err="1" smtClean="0"/>
              <a:t>осіб</a:t>
            </a:r>
            <a:r>
              <a:rPr lang="ru-RU" dirty="0" smtClean="0"/>
              <a:t>: до 12 </a:t>
            </a:r>
            <a:r>
              <a:rPr lang="ru-RU" dirty="0" err="1" smtClean="0"/>
              <a:t>регулярних</a:t>
            </a:r>
            <a:r>
              <a:rPr lang="ru-RU" dirty="0" smtClean="0"/>
              <a:t> </a:t>
            </a:r>
            <a:r>
              <a:rPr lang="ru-RU" dirty="0" err="1" smtClean="0"/>
              <a:t>гравців</a:t>
            </a:r>
            <a:r>
              <a:rPr lang="ru-RU" dirty="0" smtClean="0"/>
              <a:t> – </a:t>
            </a:r>
            <a:r>
              <a:rPr lang="ru-RU" dirty="0" err="1" smtClean="0"/>
              <a:t>серед</a:t>
            </a:r>
            <a:r>
              <a:rPr lang="ru-RU" dirty="0" smtClean="0"/>
              <a:t> них до 2 </a:t>
            </a:r>
            <a:r>
              <a:rPr lang="ru-RU" dirty="0" err="1" smtClean="0"/>
              <a:t>Ліберо</a:t>
            </a:r>
            <a:r>
              <a:rPr lang="ru-RU" dirty="0" smtClean="0"/>
              <a:t> </a:t>
            </a:r>
            <a:r>
              <a:rPr lang="ru-RU" dirty="0" err="1" smtClean="0"/>
              <a:t>і</a:t>
            </a:r>
            <a:r>
              <a:rPr lang="ru-RU" dirty="0" smtClean="0"/>
              <a:t> до 5 </a:t>
            </a:r>
            <a:r>
              <a:rPr lang="ru-RU" dirty="0" err="1" smtClean="0"/>
              <a:t>офіційних</a:t>
            </a:r>
            <a:r>
              <a:rPr lang="ru-RU" dirty="0" smtClean="0"/>
              <a:t> </a:t>
            </a:r>
            <a:r>
              <a:rPr lang="ru-RU" dirty="0" err="1" smtClean="0"/>
              <a:t>осіб</a:t>
            </a:r>
            <a:r>
              <a:rPr lang="ru-RU" dirty="0" smtClean="0"/>
              <a:t>. 5 </a:t>
            </a:r>
            <a:r>
              <a:rPr lang="ru-RU" dirty="0" err="1" smtClean="0"/>
              <a:t>офіційним</a:t>
            </a:r>
            <a:r>
              <a:rPr lang="ru-RU" dirty="0" smtClean="0"/>
              <a:t> особам </a:t>
            </a:r>
            <a:r>
              <a:rPr lang="ru-RU" dirty="0" err="1" smtClean="0"/>
              <a:t>дозволяється</a:t>
            </a:r>
            <a:r>
              <a:rPr lang="ru-RU" dirty="0" smtClean="0"/>
              <a:t> </a:t>
            </a:r>
            <a:r>
              <a:rPr lang="ru-RU" dirty="0" err="1" smtClean="0"/>
              <a:t>знаходитися</a:t>
            </a:r>
            <a:r>
              <a:rPr lang="ru-RU" dirty="0" smtClean="0"/>
              <a:t> на </a:t>
            </a:r>
            <a:r>
              <a:rPr lang="ru-RU" dirty="0" err="1" smtClean="0"/>
              <a:t>лаві</a:t>
            </a:r>
            <a:r>
              <a:rPr lang="ru-RU" dirty="0" smtClean="0"/>
              <a:t>, вони </a:t>
            </a:r>
            <a:r>
              <a:rPr lang="ru-RU" dirty="0" err="1" smtClean="0"/>
              <a:t>визначаються</a:t>
            </a:r>
            <a:r>
              <a:rPr lang="ru-RU" dirty="0" smtClean="0"/>
              <a:t> </a:t>
            </a:r>
            <a:r>
              <a:rPr lang="ru-RU" dirty="0" err="1" smtClean="0"/>
              <a:t>головним</a:t>
            </a:r>
            <a:r>
              <a:rPr lang="ru-RU" dirty="0" smtClean="0"/>
              <a:t> тренером та </a:t>
            </a:r>
            <a:r>
              <a:rPr lang="ru-RU" dirty="0" err="1" smtClean="0"/>
              <a:t>повинні</a:t>
            </a:r>
            <a:r>
              <a:rPr lang="ru-RU" dirty="0" smtClean="0"/>
              <a:t> бути </a:t>
            </a:r>
            <a:r>
              <a:rPr lang="ru-RU" dirty="0" err="1" smtClean="0"/>
              <a:t>зареєстровані</a:t>
            </a:r>
            <a:r>
              <a:rPr lang="ru-RU" dirty="0" smtClean="0"/>
              <a:t> в </a:t>
            </a:r>
            <a:r>
              <a:rPr lang="ru-RU" dirty="0" err="1" smtClean="0"/>
              <a:t>формі</a:t>
            </a:r>
            <a:r>
              <a:rPr lang="ru-RU" dirty="0" smtClean="0"/>
              <a:t> ГО ФВУ (СЛ-03). </a:t>
            </a:r>
          </a:p>
          <a:p>
            <a:endParaRPr lang="ru-RU" dirty="0" smtClean="0"/>
          </a:p>
          <a:p>
            <a:r>
              <a:rPr lang="ru-RU" dirty="0" smtClean="0">
                <a:solidFill>
                  <a:srgbClr val="FF0000"/>
                </a:solidFill>
              </a:rPr>
              <a:t>Члени </a:t>
            </a:r>
            <a:r>
              <a:rPr lang="ru-RU" dirty="0" err="1" smtClean="0">
                <a:solidFill>
                  <a:srgbClr val="FF0000"/>
                </a:solidFill>
              </a:rPr>
              <a:t>команди</a:t>
            </a:r>
            <a:r>
              <a:rPr lang="ru-RU" dirty="0" smtClean="0">
                <a:solidFill>
                  <a:srgbClr val="FF0000"/>
                </a:solidFill>
              </a:rPr>
              <a:t>, </a:t>
            </a:r>
            <a:r>
              <a:rPr lang="ru-RU" dirty="0" err="1" smtClean="0">
                <a:solidFill>
                  <a:srgbClr val="FF0000"/>
                </a:solidFill>
              </a:rPr>
              <a:t>що</a:t>
            </a:r>
            <a:r>
              <a:rPr lang="ru-RU" dirty="0" smtClean="0">
                <a:solidFill>
                  <a:srgbClr val="FF0000"/>
                </a:solidFill>
              </a:rPr>
              <a:t> </a:t>
            </a:r>
            <a:r>
              <a:rPr lang="ru-RU" dirty="0" err="1" smtClean="0">
                <a:solidFill>
                  <a:srgbClr val="FF0000"/>
                </a:solidFill>
              </a:rPr>
              <a:t>беруть</a:t>
            </a:r>
            <a:r>
              <a:rPr lang="ru-RU" dirty="0" smtClean="0">
                <a:solidFill>
                  <a:srgbClr val="FF0000"/>
                </a:solidFill>
              </a:rPr>
              <a:t> участь у </a:t>
            </a:r>
            <a:r>
              <a:rPr lang="ru-RU" dirty="0" err="1" smtClean="0">
                <a:solidFill>
                  <a:srgbClr val="FF0000"/>
                </a:solidFill>
              </a:rPr>
              <a:t>офіційній</a:t>
            </a:r>
            <a:r>
              <a:rPr lang="ru-RU" dirty="0" smtClean="0">
                <a:solidFill>
                  <a:srgbClr val="FF0000"/>
                </a:solidFill>
              </a:rPr>
              <a:t> </a:t>
            </a:r>
            <a:r>
              <a:rPr lang="ru-RU" dirty="0" err="1" smtClean="0">
                <a:solidFill>
                  <a:srgbClr val="FF0000"/>
                </a:solidFill>
              </a:rPr>
              <a:t>розминці</a:t>
            </a:r>
            <a:r>
              <a:rPr lang="ru-RU" dirty="0" smtClean="0">
                <a:solidFill>
                  <a:srgbClr val="FF0000"/>
                </a:solidFill>
              </a:rPr>
              <a:t>, </a:t>
            </a:r>
            <a:r>
              <a:rPr lang="ru-RU" dirty="0" err="1" smtClean="0">
                <a:solidFill>
                  <a:srgbClr val="FF0000"/>
                </a:solidFill>
              </a:rPr>
              <a:t>повинні</a:t>
            </a:r>
            <a:r>
              <a:rPr lang="ru-RU" dirty="0" smtClean="0">
                <a:solidFill>
                  <a:srgbClr val="FF0000"/>
                </a:solidFill>
              </a:rPr>
              <a:t> </a:t>
            </a:r>
            <a:r>
              <a:rPr lang="ru-RU" dirty="0" err="1" smtClean="0">
                <a:solidFill>
                  <a:srgbClr val="FF0000"/>
                </a:solidFill>
              </a:rPr>
              <a:t>знаходитись</a:t>
            </a:r>
            <a:r>
              <a:rPr lang="ru-RU" dirty="0" smtClean="0">
                <a:solidFill>
                  <a:srgbClr val="FF0000"/>
                </a:solidFill>
              </a:rPr>
              <a:t> на </a:t>
            </a:r>
            <a:r>
              <a:rPr lang="ru-RU" dirty="0" err="1" smtClean="0">
                <a:solidFill>
                  <a:srgbClr val="FF0000"/>
                </a:solidFill>
              </a:rPr>
              <a:t>своїй</a:t>
            </a:r>
            <a:r>
              <a:rPr lang="ru-RU" dirty="0" smtClean="0">
                <a:solidFill>
                  <a:srgbClr val="FF0000"/>
                </a:solidFill>
              </a:rPr>
              <a:t> </a:t>
            </a:r>
            <a:r>
              <a:rPr lang="ru-RU" dirty="0" err="1" smtClean="0">
                <a:solidFill>
                  <a:srgbClr val="FF0000"/>
                </a:solidFill>
              </a:rPr>
              <a:t>стороні</a:t>
            </a:r>
            <a:r>
              <a:rPr lang="ru-RU" dirty="0" smtClean="0">
                <a:solidFill>
                  <a:srgbClr val="FF0000"/>
                </a:solidFill>
              </a:rPr>
              <a:t> </a:t>
            </a:r>
            <a:r>
              <a:rPr lang="ru-RU" dirty="0" err="1" smtClean="0">
                <a:solidFill>
                  <a:srgbClr val="FF0000"/>
                </a:solidFill>
              </a:rPr>
              <a:t>ігрового</a:t>
            </a:r>
            <a:r>
              <a:rPr lang="ru-RU" dirty="0" smtClean="0">
                <a:solidFill>
                  <a:srgbClr val="FF0000"/>
                </a:solidFill>
              </a:rPr>
              <a:t> поля. </a:t>
            </a:r>
            <a:r>
              <a:rPr lang="ru-RU" dirty="0" err="1" smtClean="0">
                <a:solidFill>
                  <a:srgbClr val="FF0000"/>
                </a:solidFill>
              </a:rPr>
              <a:t>Протягом</a:t>
            </a:r>
            <a:r>
              <a:rPr lang="ru-RU" dirty="0" smtClean="0">
                <a:solidFill>
                  <a:srgbClr val="FF0000"/>
                </a:solidFill>
              </a:rPr>
              <a:t> </a:t>
            </a:r>
            <a:r>
              <a:rPr lang="ru-RU" dirty="0" err="1" smtClean="0">
                <a:solidFill>
                  <a:srgbClr val="FF0000"/>
                </a:solidFill>
              </a:rPr>
              <a:t>офіційної</a:t>
            </a:r>
            <a:r>
              <a:rPr lang="ru-RU" dirty="0" smtClean="0">
                <a:solidFill>
                  <a:srgbClr val="FF0000"/>
                </a:solidFill>
              </a:rPr>
              <a:t> </a:t>
            </a:r>
            <a:r>
              <a:rPr lang="ru-RU" dirty="0" err="1" smtClean="0">
                <a:solidFill>
                  <a:srgbClr val="FF0000"/>
                </a:solidFill>
              </a:rPr>
              <a:t>розминки</a:t>
            </a:r>
            <a:r>
              <a:rPr lang="ru-RU" dirty="0" smtClean="0">
                <a:solidFill>
                  <a:srgbClr val="FF0000"/>
                </a:solidFill>
              </a:rPr>
              <a:t> на </a:t>
            </a:r>
            <a:r>
              <a:rPr lang="ru-RU" dirty="0" err="1" smtClean="0">
                <a:solidFill>
                  <a:srgbClr val="FF0000"/>
                </a:solidFill>
              </a:rPr>
              <a:t>сітці</a:t>
            </a:r>
            <a:r>
              <a:rPr lang="ru-RU" dirty="0" smtClean="0">
                <a:solidFill>
                  <a:srgbClr val="FF0000"/>
                </a:solidFill>
              </a:rPr>
              <a:t> дозволено </a:t>
            </a:r>
            <a:r>
              <a:rPr lang="ru-RU" dirty="0" err="1" smtClean="0">
                <a:solidFill>
                  <a:srgbClr val="FF0000"/>
                </a:solidFill>
              </a:rPr>
              <a:t>знаходитись</a:t>
            </a:r>
            <a:r>
              <a:rPr lang="ru-RU" dirty="0" smtClean="0">
                <a:solidFill>
                  <a:srgbClr val="FF0000"/>
                </a:solidFill>
              </a:rPr>
              <a:t> в </a:t>
            </a:r>
            <a:r>
              <a:rPr lang="ru-RU" dirty="0" err="1" smtClean="0">
                <a:solidFill>
                  <a:srgbClr val="FF0000"/>
                </a:solidFill>
              </a:rPr>
              <a:t>ігровому</a:t>
            </a:r>
            <a:r>
              <a:rPr lang="ru-RU" dirty="0" smtClean="0">
                <a:solidFill>
                  <a:srgbClr val="FF0000"/>
                </a:solidFill>
              </a:rPr>
              <a:t> </a:t>
            </a:r>
            <a:r>
              <a:rPr lang="ru-RU" dirty="0" err="1" smtClean="0">
                <a:solidFill>
                  <a:srgbClr val="FF0000"/>
                </a:solidFill>
              </a:rPr>
              <a:t>полі</a:t>
            </a:r>
            <a:r>
              <a:rPr lang="ru-RU" dirty="0" smtClean="0">
                <a:solidFill>
                  <a:srgbClr val="FF0000"/>
                </a:solidFill>
              </a:rPr>
              <a:t> </a:t>
            </a:r>
            <a:r>
              <a:rPr lang="ru-RU" dirty="0" err="1" smtClean="0">
                <a:solidFill>
                  <a:srgbClr val="FF0000"/>
                </a:solidFill>
              </a:rPr>
              <a:t>суперника</a:t>
            </a:r>
            <a:r>
              <a:rPr lang="ru-RU" dirty="0" smtClean="0">
                <a:solidFill>
                  <a:srgbClr val="FF0000"/>
                </a:solidFill>
              </a:rPr>
              <a:t> </a:t>
            </a:r>
            <a:r>
              <a:rPr lang="ru-RU" dirty="0" err="1" smtClean="0">
                <a:solidFill>
                  <a:srgbClr val="FF0000"/>
                </a:solidFill>
              </a:rPr>
              <a:t>біля</a:t>
            </a:r>
            <a:r>
              <a:rPr lang="ru-RU" dirty="0" smtClean="0">
                <a:solidFill>
                  <a:srgbClr val="FF0000"/>
                </a:solidFill>
              </a:rPr>
              <a:t> </a:t>
            </a:r>
            <a:r>
              <a:rPr lang="ru-RU" dirty="0" err="1" smtClean="0">
                <a:solidFill>
                  <a:srgbClr val="FF0000"/>
                </a:solidFill>
              </a:rPr>
              <a:t>сітки</a:t>
            </a:r>
            <a:r>
              <a:rPr lang="ru-RU" dirty="0" smtClean="0">
                <a:solidFill>
                  <a:srgbClr val="FF0000"/>
                </a:solidFill>
              </a:rPr>
              <a:t> для </a:t>
            </a:r>
            <a:r>
              <a:rPr lang="ru-RU" dirty="0" err="1" smtClean="0">
                <a:solidFill>
                  <a:srgbClr val="FF0000"/>
                </a:solidFill>
              </a:rPr>
              <a:t>запобігання</a:t>
            </a:r>
            <a:r>
              <a:rPr lang="ru-RU" dirty="0" smtClean="0">
                <a:solidFill>
                  <a:srgbClr val="FF0000"/>
                </a:solidFill>
              </a:rPr>
              <a:t> </a:t>
            </a:r>
            <a:r>
              <a:rPr lang="ru-RU" dirty="0" err="1" smtClean="0">
                <a:solidFill>
                  <a:srgbClr val="FF0000"/>
                </a:solidFill>
              </a:rPr>
              <a:t>нещасних</a:t>
            </a:r>
            <a:r>
              <a:rPr lang="ru-RU" dirty="0" smtClean="0">
                <a:solidFill>
                  <a:srgbClr val="FF0000"/>
                </a:solidFill>
              </a:rPr>
              <a:t> </a:t>
            </a:r>
            <a:r>
              <a:rPr lang="ru-RU" dirty="0" err="1" smtClean="0">
                <a:solidFill>
                  <a:srgbClr val="FF0000"/>
                </a:solidFill>
              </a:rPr>
              <a:t>випадків</a:t>
            </a:r>
            <a:r>
              <a:rPr lang="ru-RU" dirty="0" smtClean="0">
                <a:solidFill>
                  <a:srgbClr val="FF0000"/>
                </a:solidFill>
              </a:rPr>
              <a:t> </a:t>
            </a:r>
            <a:r>
              <a:rPr lang="ru-RU" dirty="0" err="1" smtClean="0">
                <a:solidFill>
                  <a:srgbClr val="FF0000"/>
                </a:solidFill>
              </a:rPr>
              <a:t>зіткнення</a:t>
            </a:r>
            <a:r>
              <a:rPr lang="ru-RU" dirty="0" smtClean="0">
                <a:solidFill>
                  <a:srgbClr val="FF0000"/>
                </a:solidFill>
              </a:rPr>
              <a:t> </a:t>
            </a:r>
            <a:r>
              <a:rPr lang="ru-RU" dirty="0" err="1" smtClean="0">
                <a:solidFill>
                  <a:srgbClr val="FF0000"/>
                </a:solidFill>
              </a:rPr>
              <a:t>гравців</a:t>
            </a:r>
            <a:r>
              <a:rPr lang="ru-RU" dirty="0" smtClean="0">
                <a:solidFill>
                  <a:srgbClr val="FF0000"/>
                </a:solidFill>
              </a:rPr>
              <a:t> </a:t>
            </a:r>
            <a:r>
              <a:rPr lang="ru-RU" dirty="0" err="1" smtClean="0">
                <a:solidFill>
                  <a:srgbClr val="FF0000"/>
                </a:solidFill>
              </a:rPr>
              <a:t>з</a:t>
            </a:r>
            <a:r>
              <a:rPr lang="ru-RU" dirty="0" smtClean="0">
                <a:solidFill>
                  <a:srgbClr val="FF0000"/>
                </a:solidFill>
              </a:rPr>
              <a:t> </a:t>
            </a:r>
            <a:r>
              <a:rPr lang="ru-RU" dirty="0" err="1" smtClean="0">
                <a:solidFill>
                  <a:srgbClr val="FF0000"/>
                </a:solidFill>
              </a:rPr>
              <a:t>м’ячами</a:t>
            </a:r>
            <a:r>
              <a:rPr lang="ru-RU" dirty="0" smtClean="0">
                <a:solidFill>
                  <a:srgbClr val="FF0000"/>
                </a:solidFill>
              </a:rPr>
              <a:t>, </a:t>
            </a:r>
            <a:r>
              <a:rPr lang="ru-RU" dirty="0" err="1" smtClean="0">
                <a:solidFill>
                  <a:srgbClr val="FF0000"/>
                </a:solidFill>
              </a:rPr>
              <a:t>але</a:t>
            </a:r>
            <a:r>
              <a:rPr lang="ru-RU" dirty="0" smtClean="0">
                <a:solidFill>
                  <a:srgbClr val="FF0000"/>
                </a:solidFill>
              </a:rPr>
              <a:t> не </a:t>
            </a:r>
            <a:r>
              <a:rPr lang="ru-RU" dirty="0" err="1" smtClean="0">
                <a:solidFill>
                  <a:srgbClr val="FF0000"/>
                </a:solidFill>
              </a:rPr>
              <a:t>втручаючись</a:t>
            </a:r>
            <a:r>
              <a:rPr lang="ru-RU" dirty="0" smtClean="0">
                <a:solidFill>
                  <a:srgbClr val="FF0000"/>
                </a:solidFill>
              </a:rPr>
              <a:t> в </a:t>
            </a:r>
            <a:r>
              <a:rPr lang="ru-RU" dirty="0" err="1" smtClean="0">
                <a:solidFill>
                  <a:srgbClr val="FF0000"/>
                </a:solidFill>
              </a:rPr>
              <a:t>розминку</a:t>
            </a:r>
            <a:r>
              <a:rPr lang="ru-RU" dirty="0" smtClean="0">
                <a:solidFill>
                  <a:srgbClr val="FF0000"/>
                </a:solidFill>
              </a:rPr>
              <a:t> </a:t>
            </a:r>
            <a:r>
              <a:rPr lang="ru-RU" dirty="0" err="1" smtClean="0">
                <a:solidFill>
                  <a:srgbClr val="FF0000"/>
                </a:solidFill>
              </a:rPr>
              <a:t>суперника</a:t>
            </a:r>
            <a:r>
              <a:rPr lang="ru-RU" dirty="0" smtClean="0">
                <a:solidFill>
                  <a:srgbClr val="FF0000"/>
                </a:solidFill>
              </a:rPr>
              <a:t>. </a:t>
            </a:r>
          </a:p>
          <a:p>
            <a:endParaRPr lang="ru-RU" dirty="0" smtClean="0"/>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512572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r>
                        <a:rPr lang="uk-UA" sz="1800" b="1" kern="1200" dirty="0" smtClean="0">
                          <a:solidFill>
                            <a:schemeClr val="dk1"/>
                          </a:solidFill>
                          <a:latin typeface="+mn-lt"/>
                          <a:ea typeface="+mn-ea"/>
                          <a:cs typeface="+mn-cs"/>
                        </a:rPr>
                        <a:t>3.11.2</a:t>
                      </a:r>
                    </a:p>
                    <a:p>
                      <a:pPr algn="just"/>
                      <a:r>
                        <a:rPr lang="uk-UA" sz="1800" kern="1200" dirty="0" smtClean="0">
                          <a:solidFill>
                            <a:schemeClr val="dk1"/>
                          </a:solidFill>
                          <a:latin typeface="+mn-lt"/>
                          <a:ea typeface="+mn-ea"/>
                          <a:cs typeface="+mn-cs"/>
                        </a:rPr>
                        <a:t>М'яч від </a:t>
                      </a:r>
                      <a:r>
                        <a:rPr lang="uk-UA" sz="1800" kern="1200" dirty="0" err="1" smtClean="0">
                          <a:solidFill>
                            <a:schemeClr val="dk1"/>
                          </a:solidFill>
                          <a:latin typeface="+mn-lt"/>
                          <a:ea typeface="+mn-ea"/>
                          <a:cs typeface="+mn-cs"/>
                        </a:rPr>
                        <a:t>блокуючого</a:t>
                      </a:r>
                      <a:r>
                        <a:rPr lang="uk-UA" sz="1800" kern="1200" dirty="0" smtClean="0">
                          <a:solidFill>
                            <a:schemeClr val="dk1"/>
                          </a:solidFill>
                          <a:latin typeface="+mn-lt"/>
                          <a:ea typeface="+mn-ea"/>
                          <a:cs typeface="+mn-cs"/>
                        </a:rPr>
                        <a:t> команди А торкнувся сітки та бокової стрічки на стороні команди Б, а потім приземлився на майданчик. Перший суддя визначив цю дію як вдалий блок та наступною командою, що повинна подавати, вказав команду А. Це правильне рішення?</a:t>
                      </a:r>
                      <a:endParaRPr lang="uk-UA" sz="1800" kern="1200" baseline="0" dirty="0" smtClean="0">
                        <a:solidFill>
                          <a:schemeClr val="dk1"/>
                        </a:solidFill>
                        <a:latin typeface="+mn-lt"/>
                        <a:ea typeface="+mn-ea"/>
                        <a:cs typeface="+mn-cs"/>
                      </a:endParaRPr>
                    </a:p>
                  </a:txBody>
                  <a:tcPr/>
                </a:tc>
                <a:tc>
                  <a:txBody>
                    <a:bodyPr/>
                    <a:lstStyle/>
                    <a:p>
                      <a:pPr algn="just"/>
                      <a:r>
                        <a:rPr lang="uk-UA" sz="1800" kern="1200" dirty="0" smtClean="0">
                          <a:solidFill>
                            <a:schemeClr val="dk1"/>
                          </a:solidFill>
                          <a:latin typeface="+mn-lt"/>
                          <a:ea typeface="+mn-ea"/>
                          <a:cs typeface="+mn-cs"/>
                        </a:rPr>
                        <a:t>Ні.</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Якщо м'яч потрапляє в бокову стрічку - це не помилка, але якщо м</a:t>
                      </a:r>
                      <a:r>
                        <a:rPr lang="ru-RU" sz="1800" kern="1200" dirty="0" smtClean="0">
                          <a:solidFill>
                            <a:schemeClr val="dk1"/>
                          </a:solidFill>
                          <a:latin typeface="+mn-lt"/>
                          <a:ea typeface="+mn-ea"/>
                          <a:cs typeface="+mn-cs"/>
                        </a:rPr>
                        <a:t>’</a:t>
                      </a:r>
                      <a:r>
                        <a:rPr lang="ru-RU" sz="1800" kern="1200" dirty="0" err="1" smtClean="0">
                          <a:solidFill>
                            <a:schemeClr val="dk1"/>
                          </a:solidFill>
                          <a:latin typeface="+mn-lt"/>
                          <a:ea typeface="+mn-ea"/>
                          <a:cs typeface="+mn-cs"/>
                        </a:rPr>
                        <a:t>яч</a:t>
                      </a:r>
                      <a:r>
                        <a:rPr lang="uk-UA" sz="1800" kern="1200" dirty="0" smtClean="0">
                          <a:solidFill>
                            <a:schemeClr val="dk1"/>
                          </a:solidFill>
                          <a:latin typeface="+mn-lt"/>
                          <a:ea typeface="+mn-ea"/>
                          <a:cs typeface="+mn-cs"/>
                        </a:rPr>
                        <a:t> потрапляє в антену - це вже помилка.</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На практиці, якщо потрапляння в бокову стрічку/антену змінює нормальний </a:t>
                      </a:r>
                      <a:r>
                        <a:rPr lang="uk-UA" sz="1800" kern="1200" dirty="0" err="1" smtClean="0">
                          <a:solidFill>
                            <a:schemeClr val="dk1"/>
                          </a:solidFill>
                          <a:latin typeface="+mn-lt"/>
                          <a:ea typeface="+mn-ea"/>
                          <a:cs typeface="+mn-cs"/>
                        </a:rPr>
                        <a:t>відскок</a:t>
                      </a:r>
                      <a:r>
                        <a:rPr lang="uk-UA" sz="1800" kern="1200" dirty="0" smtClean="0">
                          <a:solidFill>
                            <a:schemeClr val="dk1"/>
                          </a:solidFill>
                          <a:latin typeface="+mn-lt"/>
                          <a:ea typeface="+mn-ea"/>
                          <a:cs typeface="+mn-cs"/>
                        </a:rPr>
                        <a:t> (напрямок) м’яча, це є явною ознакою того, що він потрапив у щось тверде, як антена, хоча, насправді, м’яч не торкається антени, тому що бокова стрічка перешкоджає їх контакту.</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Оскільки м'яч від блоку торкнувся бічної стрічки і антени, незалежно від того, на стороні </a:t>
                      </a:r>
                      <a:r>
                        <a:rPr lang="uk-UA" sz="1800" kern="1200" dirty="0" err="1" smtClean="0">
                          <a:solidFill>
                            <a:schemeClr val="dk1"/>
                          </a:solidFill>
                          <a:latin typeface="+mn-lt"/>
                          <a:ea typeface="+mn-ea"/>
                          <a:cs typeface="+mn-cs"/>
                        </a:rPr>
                        <a:t>блокуючого</a:t>
                      </a:r>
                      <a:r>
                        <a:rPr lang="uk-UA" sz="1800" kern="1200" dirty="0" smtClean="0">
                          <a:solidFill>
                            <a:schemeClr val="dk1"/>
                          </a:solidFill>
                          <a:latin typeface="+mn-lt"/>
                          <a:ea typeface="+mn-ea"/>
                          <a:cs typeface="+mn-cs"/>
                        </a:rPr>
                        <a:t> чи атакуючого, він вийшов «ЗА» до його приземлення, тобто наступною повинна подавати команда Б.</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Правила 6.1.1.2., 8.4.3</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3.11.2</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case 3_11_2_ball hits sideband from blocker.mp4">
            <a:hlinkClick r:id="" action="ppaction://media"/>
          </p:cNvPr>
          <p:cNvPicPr>
            <a:picLocks noRot="1" noChangeAspect="1"/>
          </p:cNvPicPr>
          <p:nvPr>
            <a:videoFile r:link="rId1"/>
          </p:nvPr>
        </p:nvPicPr>
        <p:blipFill>
          <a:blip r:embed="rId5" cstate="print"/>
          <a:stretch>
            <a:fillRect/>
          </a:stretch>
        </p:blipFill>
        <p:spPr>
          <a:xfrm>
            <a:off x="467544" y="620688"/>
            <a:ext cx="8316416" cy="623731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320548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r>
                        <a:rPr lang="uk-UA" sz="1800" b="1" kern="1200" dirty="0" smtClean="0">
                          <a:solidFill>
                            <a:schemeClr val="dk1"/>
                          </a:solidFill>
                          <a:latin typeface="+mn-lt"/>
                          <a:ea typeface="+mn-ea"/>
                          <a:cs typeface="+mn-cs"/>
                        </a:rPr>
                        <a:t>3.26.2 ВІДЕО</a:t>
                      </a:r>
                    </a:p>
                    <a:p>
                      <a:pPr algn="just"/>
                      <a:r>
                        <a:rPr lang="uk-UA" sz="1800" kern="1200" baseline="0" dirty="0" smtClean="0">
                          <a:solidFill>
                            <a:schemeClr val="dk1"/>
                          </a:solidFill>
                          <a:latin typeface="+mn-lt"/>
                          <a:ea typeface="+mn-ea"/>
                          <a:cs typeface="+mn-cs"/>
                        </a:rPr>
                        <a:t> </a:t>
                      </a:r>
                      <a:r>
                        <a:rPr lang="uk-UA" sz="1800" kern="1200" dirty="0" smtClean="0">
                          <a:solidFill>
                            <a:schemeClr val="dk1"/>
                          </a:solidFill>
                          <a:latin typeface="+mn-lt"/>
                          <a:ea typeface="+mn-ea"/>
                          <a:cs typeface="+mn-cs"/>
                        </a:rPr>
                        <a:t>Чи дозволено проникати у простір суперника під сіткою без фізичного контакту з ним, якщо ця дія шокує суперника?</a:t>
                      </a:r>
                      <a:endParaRPr lang="uk-UA" sz="1800" kern="1200" baseline="0" dirty="0" smtClean="0">
                        <a:solidFill>
                          <a:schemeClr val="dk1"/>
                        </a:solidFill>
                        <a:latin typeface="+mn-lt"/>
                        <a:ea typeface="+mn-ea"/>
                        <a:cs typeface="+mn-cs"/>
                      </a:endParaRPr>
                    </a:p>
                  </a:txBody>
                  <a:tcPr/>
                </a:tc>
                <a:tc>
                  <a:txBody>
                    <a:bodyPr/>
                    <a:lstStyle/>
                    <a:p>
                      <a:r>
                        <a:rPr lang="uk-UA" sz="1800" kern="1200" dirty="0" smtClean="0">
                          <a:solidFill>
                            <a:schemeClr val="dk1"/>
                          </a:solidFill>
                          <a:latin typeface="+mn-lt"/>
                          <a:ea typeface="+mn-ea"/>
                          <a:cs typeface="+mn-cs"/>
                        </a:rPr>
                        <a:t>Такі дії допустимі за умови, якщо вони не заважають правомірній спробі суперника зіграти  м'яч. Перешкода грі суперника може відбуватись навіть, якщо не було фізичного контакту між гравцями. Перший суддя може зупинити гру через помилку гравця, який втручається у простір суперника під сіткою та, якщо необхідно, застосувати санкцію.</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Правило 11.2.1</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3.26.2</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Vincic scaring opponent case 3_26_2.mp4">
            <a:hlinkClick r:id="" action="ppaction://media"/>
          </p:cNvPr>
          <p:cNvPicPr>
            <a:picLocks noRot="1" noChangeAspect="1"/>
          </p:cNvPicPr>
          <p:nvPr>
            <a:videoFile r:link="rId1"/>
          </p:nvPr>
        </p:nvPicPr>
        <p:blipFill>
          <a:blip r:embed="rId5" cstate="print"/>
          <a:stretch>
            <a:fillRect/>
          </a:stretch>
        </p:blipFill>
        <p:spPr>
          <a:xfrm>
            <a:off x="471827"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402844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r>
                        <a:rPr lang="uk-UA" sz="1800" b="1" kern="1200" dirty="0" smtClean="0">
                          <a:solidFill>
                            <a:schemeClr val="dk1"/>
                          </a:solidFill>
                          <a:latin typeface="+mn-lt"/>
                          <a:ea typeface="+mn-ea"/>
                          <a:cs typeface="+mn-cs"/>
                        </a:rPr>
                        <a:t>3.26.3 ВІДЕО</a:t>
                      </a:r>
                    </a:p>
                    <a:p>
                      <a:pPr algn="just"/>
                      <a:r>
                        <a:rPr lang="uk-UA" sz="1800" kern="1200" dirty="0" smtClean="0">
                          <a:solidFill>
                            <a:schemeClr val="dk1"/>
                          </a:solidFill>
                          <a:latin typeface="+mn-lt"/>
                          <a:ea typeface="+mn-ea"/>
                          <a:cs typeface="+mn-cs"/>
                        </a:rPr>
                        <a:t>Після невдалого прийому подачі команди Б м'яч потрапив у сітку близько до бічної стрічки. Гравець команди А на позиції 2 зробив чіткий бічний рух у напрямку до м'яча та вдарив його піднятим передпліччям через сітку. Гравець суперника не зміг зіграти з м'ячем через зміну напрямку відскоку м’яча від сітки. Перший суддя зафіксував помилку гравця команди А. Це правильне рішення?</a:t>
                      </a:r>
                      <a:endParaRPr lang="uk-UA" sz="1800" kern="1200" baseline="0" dirty="0" smtClean="0">
                        <a:solidFill>
                          <a:schemeClr val="dk1"/>
                        </a:solidFill>
                        <a:latin typeface="+mn-lt"/>
                        <a:ea typeface="+mn-ea"/>
                        <a:cs typeface="+mn-cs"/>
                      </a:endParaRPr>
                    </a:p>
                  </a:txBody>
                  <a:tcPr/>
                </a:tc>
                <a:tc>
                  <a:txBody>
                    <a:bodyPr/>
                    <a:lstStyle/>
                    <a:p>
                      <a:pPr algn="just"/>
                      <a:r>
                        <a:rPr lang="uk-UA" sz="1800" kern="1200" dirty="0" smtClean="0">
                          <a:solidFill>
                            <a:schemeClr val="dk1"/>
                          </a:solidFill>
                          <a:latin typeface="+mn-lt"/>
                          <a:ea typeface="+mn-ea"/>
                          <a:cs typeface="+mn-cs"/>
                        </a:rPr>
                        <a:t>Так, це правильне рішення.</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Не буде помилкою, якщо м'яч торкнеться через сітку гравця, а гравець, який знаходиться біля сітки в пасивному/нейтральному положенні, не рухаючись у напрямку </a:t>
                      </a:r>
                      <a:r>
                        <a:rPr lang="uk-UA" sz="1800" kern="1200" dirty="0" err="1" smtClean="0">
                          <a:solidFill>
                            <a:schemeClr val="dk1"/>
                          </a:solidFill>
                          <a:latin typeface="+mn-lt"/>
                          <a:ea typeface="+mn-ea"/>
                          <a:cs typeface="+mn-cs"/>
                        </a:rPr>
                        <a:t>м’ча</a:t>
                      </a:r>
                      <a:r>
                        <a:rPr lang="uk-UA" sz="1800" kern="1200" dirty="0" smtClean="0">
                          <a:solidFill>
                            <a:schemeClr val="dk1"/>
                          </a:solidFill>
                          <a:latin typeface="+mn-lt"/>
                          <a:ea typeface="+mn-ea"/>
                          <a:cs typeface="+mn-cs"/>
                        </a:rPr>
                        <a:t> АБО захищає своє обличчя чи тіло від сильно спрямованого м’яча. Але якщо гравець рухається у бік м’яча, «переслідуючи» його, навмисно б’є по ньому, змінює напрямок та/або швидкість відскоку м'яча, це помилка.</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Правило 11.4.4</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3.26.3</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deliberate_net_touch 3.26.3.mp4">
            <a:hlinkClick r:id="" action="ppaction://media"/>
          </p:cNvPr>
          <p:cNvPicPr>
            <a:picLocks noRot="1" noChangeAspect="1"/>
          </p:cNvPicPr>
          <p:nvPr>
            <a:videoFile r:link="rId1"/>
          </p:nvPr>
        </p:nvPicPr>
        <p:blipFill>
          <a:blip r:embed="rId5" cstate="print"/>
          <a:stretch>
            <a:fillRect/>
          </a:stretch>
        </p:blipFill>
        <p:spPr>
          <a:xfrm>
            <a:off x="615843"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238252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370840">
                <a:tc>
                  <a:txBody>
                    <a:bodyPr/>
                    <a:lstStyle/>
                    <a:p>
                      <a:r>
                        <a:rPr lang="uk-UA" sz="1800" b="1" kern="1200" dirty="0" smtClean="0">
                          <a:solidFill>
                            <a:schemeClr val="dk1"/>
                          </a:solidFill>
                          <a:latin typeface="+mn-lt"/>
                          <a:ea typeface="+mn-ea"/>
                          <a:cs typeface="+mn-cs"/>
                        </a:rPr>
                        <a:t>3.49</a:t>
                      </a:r>
                      <a:r>
                        <a:rPr lang="uk-UA" sz="1800" b="1" kern="1200" baseline="0" dirty="0" smtClean="0">
                          <a:solidFill>
                            <a:schemeClr val="dk1"/>
                          </a:solidFill>
                          <a:latin typeface="+mn-lt"/>
                          <a:ea typeface="+mn-ea"/>
                          <a:cs typeface="+mn-cs"/>
                        </a:rPr>
                        <a:t> ВІДЕО</a:t>
                      </a:r>
                    </a:p>
                    <a:p>
                      <a:pPr algn="just"/>
                      <a:r>
                        <a:rPr lang="ru-RU" sz="1800" kern="1200" dirty="0" err="1" smtClean="0">
                          <a:solidFill>
                            <a:schemeClr val="dk1"/>
                          </a:solidFill>
                          <a:latin typeface="+mn-lt"/>
                          <a:ea typeface="+mn-ea"/>
                          <a:cs typeface="+mn-cs"/>
                        </a:rPr>
                        <a:t>Гравець</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команди</a:t>
                      </a:r>
                      <a:r>
                        <a:rPr lang="ru-RU" sz="1800" kern="1200" dirty="0" smtClean="0">
                          <a:solidFill>
                            <a:schemeClr val="dk1"/>
                          </a:solidFill>
                          <a:latin typeface="+mn-lt"/>
                          <a:ea typeface="+mn-ea"/>
                          <a:cs typeface="+mn-cs"/>
                        </a:rPr>
                        <a:t> А </a:t>
                      </a:r>
                      <a:r>
                        <a:rPr lang="ru-RU" sz="1800" kern="1200" dirty="0" err="1" smtClean="0">
                          <a:solidFill>
                            <a:schemeClr val="dk1"/>
                          </a:solidFill>
                          <a:latin typeface="+mn-lt"/>
                          <a:ea typeface="+mn-ea"/>
                          <a:cs typeface="+mn-cs"/>
                        </a:rPr>
                        <a:t>атакував</a:t>
                      </a:r>
                      <a:r>
                        <a:rPr lang="ru-RU" sz="1800" kern="1200" dirty="0" smtClean="0">
                          <a:solidFill>
                            <a:schemeClr val="dk1"/>
                          </a:solidFill>
                          <a:latin typeface="+mn-lt"/>
                          <a:ea typeface="+mn-ea"/>
                          <a:cs typeface="+mn-cs"/>
                        </a:rPr>
                        <a:t> м</a:t>
                      </a:r>
                      <a:r>
                        <a:rPr lang="en-US" sz="1800" kern="1200" dirty="0" smtClean="0">
                          <a:solidFill>
                            <a:schemeClr val="dk1"/>
                          </a:solidFill>
                          <a:latin typeface="+mn-lt"/>
                          <a:ea typeface="+mn-ea"/>
                          <a:cs typeface="+mn-cs"/>
                        </a:rPr>
                        <a:t>'</a:t>
                      </a:r>
                      <a:r>
                        <a:rPr lang="ru-RU" sz="1800" kern="1200" dirty="0" err="1" smtClean="0">
                          <a:solidFill>
                            <a:schemeClr val="dk1"/>
                          </a:solidFill>
                          <a:latin typeface="+mn-lt"/>
                          <a:ea typeface="+mn-ea"/>
                          <a:cs typeface="+mn-cs"/>
                        </a:rPr>
                        <a:t>яч</a:t>
                      </a:r>
                      <a:r>
                        <a:rPr lang="en-US"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який</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заблоковав</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гравець</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команди</a:t>
                      </a:r>
                      <a:r>
                        <a:rPr lang="ru-RU" sz="1800" kern="1200" dirty="0" smtClean="0">
                          <a:solidFill>
                            <a:schemeClr val="dk1"/>
                          </a:solidFill>
                          <a:latin typeface="+mn-lt"/>
                          <a:ea typeface="+mn-ea"/>
                          <a:cs typeface="+mn-cs"/>
                        </a:rPr>
                        <a:t> Б</a:t>
                      </a:r>
                      <a:r>
                        <a:rPr lang="en-US"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Після</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торкання</a:t>
                      </a:r>
                      <a:r>
                        <a:rPr lang="ru-RU" sz="1800" kern="1200" dirty="0" smtClean="0">
                          <a:solidFill>
                            <a:schemeClr val="dk1"/>
                          </a:solidFill>
                          <a:latin typeface="+mn-lt"/>
                          <a:ea typeface="+mn-ea"/>
                          <a:cs typeface="+mn-cs"/>
                        </a:rPr>
                        <a:t> блоку м</a:t>
                      </a:r>
                      <a:r>
                        <a:rPr lang="en-US" sz="1800" kern="1200" dirty="0" smtClean="0">
                          <a:solidFill>
                            <a:schemeClr val="dk1"/>
                          </a:solidFill>
                          <a:latin typeface="+mn-lt"/>
                          <a:ea typeface="+mn-ea"/>
                          <a:cs typeface="+mn-cs"/>
                        </a:rPr>
                        <a:t>'</a:t>
                      </a:r>
                      <a:r>
                        <a:rPr lang="ru-RU" sz="1800" kern="1200" dirty="0" err="1" smtClean="0">
                          <a:solidFill>
                            <a:schemeClr val="dk1"/>
                          </a:solidFill>
                          <a:latin typeface="+mn-lt"/>
                          <a:ea typeface="+mn-ea"/>
                          <a:cs typeface="+mn-cs"/>
                        </a:rPr>
                        <a:t>яч</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перетнув</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нижній</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простір</a:t>
                      </a:r>
                      <a:r>
                        <a:rPr lang="en-US"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під</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сіткою</a:t>
                      </a:r>
                      <a:r>
                        <a:rPr lang="en-US"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і</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приземлився</a:t>
                      </a:r>
                      <a:r>
                        <a:rPr lang="ru-RU" sz="1800" kern="1200" dirty="0" smtClean="0">
                          <a:solidFill>
                            <a:schemeClr val="dk1"/>
                          </a:solidFill>
                          <a:latin typeface="+mn-lt"/>
                          <a:ea typeface="+mn-ea"/>
                          <a:cs typeface="+mn-cs"/>
                        </a:rPr>
                        <a:t> на </a:t>
                      </a:r>
                      <a:r>
                        <a:rPr lang="ru-RU" sz="1800" kern="1200" dirty="0" err="1" smtClean="0">
                          <a:solidFill>
                            <a:schemeClr val="dk1"/>
                          </a:solidFill>
                          <a:latin typeface="+mn-lt"/>
                          <a:ea typeface="+mn-ea"/>
                          <a:cs typeface="+mn-cs"/>
                        </a:rPr>
                        <a:t>майданчик</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команди</a:t>
                      </a:r>
                      <a:r>
                        <a:rPr lang="ru-RU" sz="1800" kern="1200" dirty="0" smtClean="0">
                          <a:solidFill>
                            <a:schemeClr val="dk1"/>
                          </a:solidFill>
                          <a:latin typeface="+mn-lt"/>
                          <a:ea typeface="+mn-ea"/>
                          <a:cs typeface="+mn-cs"/>
                        </a:rPr>
                        <a:t> </a:t>
                      </a:r>
                      <a:r>
                        <a:rPr lang="uk-UA" sz="1800" kern="1200" dirty="0" smtClean="0">
                          <a:solidFill>
                            <a:schemeClr val="dk1"/>
                          </a:solidFill>
                          <a:latin typeface="+mn-lt"/>
                          <a:ea typeface="+mn-ea"/>
                          <a:cs typeface="+mn-cs"/>
                        </a:rPr>
                        <a:t>Б</a:t>
                      </a:r>
                      <a:r>
                        <a:rPr lang="en-US" sz="1800" kern="1200" dirty="0" smtClean="0">
                          <a:solidFill>
                            <a:schemeClr val="dk1"/>
                          </a:solidFill>
                          <a:latin typeface="+mn-lt"/>
                          <a:ea typeface="+mn-ea"/>
                          <a:cs typeface="+mn-cs"/>
                        </a:rPr>
                        <a:t>. </a:t>
                      </a:r>
                      <a:r>
                        <a:rPr lang="ru-RU" sz="1800" kern="1200" dirty="0" smtClean="0">
                          <a:solidFill>
                            <a:schemeClr val="dk1"/>
                          </a:solidFill>
                          <a:latin typeface="+mn-lt"/>
                          <a:ea typeface="+mn-ea"/>
                          <a:cs typeface="+mn-cs"/>
                        </a:rPr>
                        <a:t>Яка команда </a:t>
                      </a:r>
                      <a:r>
                        <a:rPr lang="ru-RU" sz="1800" kern="1200" dirty="0" err="1" smtClean="0">
                          <a:solidFill>
                            <a:schemeClr val="dk1"/>
                          </a:solidFill>
                          <a:latin typeface="+mn-lt"/>
                          <a:ea typeface="+mn-ea"/>
                          <a:cs typeface="+mn-cs"/>
                        </a:rPr>
                        <a:t>виграла</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розігрування</a:t>
                      </a:r>
                      <a:r>
                        <a:rPr lang="en-US" sz="1800" kern="1200" dirty="0" smtClean="0">
                          <a:solidFill>
                            <a:schemeClr val="dk1"/>
                          </a:solidFill>
                          <a:latin typeface="+mn-lt"/>
                          <a:ea typeface="+mn-ea"/>
                          <a:cs typeface="+mn-cs"/>
                        </a:rPr>
                        <a:t>?</a:t>
                      </a:r>
                      <a:endParaRPr lang="uk-UA" sz="1800" kern="1200" baseline="0" dirty="0" smtClean="0">
                        <a:solidFill>
                          <a:schemeClr val="dk1"/>
                        </a:solidFill>
                        <a:latin typeface="+mn-lt"/>
                        <a:ea typeface="+mn-ea"/>
                        <a:cs typeface="+mn-cs"/>
                      </a:endParaRPr>
                    </a:p>
                  </a:txBody>
                  <a:tcPr/>
                </a:tc>
                <a:tc>
                  <a:txBody>
                    <a:bodyPr/>
                    <a:lstStyle/>
                    <a:p>
                      <a:pPr algn="just"/>
                      <a:r>
                        <a:rPr lang="ru-RU" sz="1800" kern="1200" dirty="0" err="1" smtClean="0">
                          <a:solidFill>
                            <a:schemeClr val="dk1"/>
                          </a:solidFill>
                          <a:latin typeface="+mn-lt"/>
                          <a:ea typeface="+mn-ea"/>
                          <a:cs typeface="+mn-cs"/>
                        </a:rPr>
                        <a:t>Це</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слід</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вважати</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ідеальним</a:t>
                      </a:r>
                      <a:r>
                        <a:rPr lang="ru-RU" sz="1800" kern="1200" dirty="0" smtClean="0">
                          <a:solidFill>
                            <a:schemeClr val="dk1"/>
                          </a:solidFill>
                          <a:latin typeface="+mn-lt"/>
                          <a:ea typeface="+mn-ea"/>
                          <a:cs typeface="+mn-cs"/>
                        </a:rPr>
                        <a:t> блоком, </a:t>
                      </a:r>
                      <a:r>
                        <a:rPr lang="ru-RU" sz="1800" kern="1200" dirty="0" err="1" smtClean="0">
                          <a:solidFill>
                            <a:schemeClr val="dk1"/>
                          </a:solidFill>
                          <a:latin typeface="+mn-lt"/>
                          <a:ea typeface="+mn-ea"/>
                          <a:cs typeface="+mn-cs"/>
                        </a:rPr>
                        <a:t>розігрування</a:t>
                      </a:r>
                      <a:r>
                        <a:rPr lang="ru-RU" sz="1800" kern="1200" dirty="0" smtClean="0">
                          <a:solidFill>
                            <a:schemeClr val="dk1"/>
                          </a:solidFill>
                          <a:latin typeface="+mn-lt"/>
                          <a:ea typeface="+mn-ea"/>
                          <a:cs typeface="+mn-cs"/>
                        </a:rPr>
                        <a:t> </a:t>
                      </a:r>
                      <a:r>
                        <a:rPr lang="ru-RU" sz="1800" kern="1200" dirty="0" err="1" smtClean="0">
                          <a:solidFill>
                            <a:schemeClr val="dk1"/>
                          </a:solidFill>
                          <a:latin typeface="+mn-lt"/>
                          <a:ea typeface="+mn-ea"/>
                          <a:cs typeface="+mn-cs"/>
                        </a:rPr>
                        <a:t>виграла</a:t>
                      </a:r>
                      <a:r>
                        <a:rPr lang="ru-RU" sz="1800" kern="1200" dirty="0" smtClean="0">
                          <a:solidFill>
                            <a:schemeClr val="dk1"/>
                          </a:solidFill>
                          <a:latin typeface="+mn-lt"/>
                          <a:ea typeface="+mn-ea"/>
                          <a:cs typeface="+mn-cs"/>
                        </a:rPr>
                        <a:t> команда Б.</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3.49</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perfect block 3_49.mp4">
            <a:hlinkClick r:id="" action="ppaction://media"/>
          </p:cNvPr>
          <p:cNvPicPr>
            <a:picLocks noRot="1" noChangeAspect="1"/>
          </p:cNvPicPr>
          <p:nvPr>
            <a:videoFile r:link="rId1"/>
          </p:nvPr>
        </p:nvPicPr>
        <p:blipFill>
          <a:blip r:embed="rId5" cstate="print"/>
          <a:stretch>
            <a:fillRect/>
          </a:stretch>
        </p:blipFill>
        <p:spPr>
          <a:xfrm>
            <a:off x="615843"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2664296"/>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b="1" kern="1200" dirty="0" smtClean="0">
                          <a:solidFill>
                            <a:schemeClr val="dk1"/>
                          </a:solidFill>
                          <a:latin typeface="+mn-lt"/>
                          <a:ea typeface="+mn-ea"/>
                          <a:cs typeface="+mn-cs"/>
                        </a:rPr>
                        <a:t>3.50 ВІДЕО</a:t>
                      </a:r>
                    </a:p>
                    <a:p>
                      <a:pPr algn="just"/>
                      <a:r>
                        <a:rPr lang="uk-UA" sz="1800" kern="1200" baseline="0" dirty="0" smtClean="0">
                          <a:solidFill>
                            <a:schemeClr val="dk1"/>
                          </a:solidFill>
                          <a:latin typeface="+mn-lt"/>
                          <a:ea typeface="+mn-ea"/>
                          <a:cs typeface="+mn-cs"/>
                        </a:rPr>
                        <a:t> </a:t>
                      </a:r>
                      <a:r>
                        <a:rPr lang="uk-UA" sz="1800" kern="1200" dirty="0" smtClean="0">
                          <a:solidFill>
                            <a:schemeClr val="dk1"/>
                          </a:solidFill>
                          <a:latin typeface="+mn-lt"/>
                          <a:ea typeface="+mn-ea"/>
                          <a:cs typeface="+mn-cs"/>
                        </a:rPr>
                        <a:t>Гравець атакувала м'яч ЗА, але волосся (хвіст) </a:t>
                      </a:r>
                      <a:r>
                        <a:rPr lang="uk-UA" sz="1800" kern="1200" dirty="0" err="1" smtClean="0">
                          <a:solidFill>
                            <a:schemeClr val="dk1"/>
                          </a:solidFill>
                          <a:latin typeface="+mn-lt"/>
                          <a:ea typeface="+mn-ea"/>
                          <a:cs typeface="+mn-cs"/>
                        </a:rPr>
                        <a:t>блокуючої</a:t>
                      </a:r>
                      <a:r>
                        <a:rPr lang="uk-UA" sz="1800" kern="1200" dirty="0" smtClean="0">
                          <a:solidFill>
                            <a:schemeClr val="dk1"/>
                          </a:solidFill>
                          <a:latin typeface="+mn-lt"/>
                          <a:ea typeface="+mn-ea"/>
                          <a:cs typeface="+mn-cs"/>
                        </a:rPr>
                        <a:t> торкнулося м'яча. Торкання підтверджено кадрами </a:t>
                      </a:r>
                      <a:r>
                        <a:rPr lang="uk-UA" sz="1800" kern="1200" dirty="0" err="1" smtClean="0">
                          <a:solidFill>
                            <a:schemeClr val="dk1"/>
                          </a:solidFill>
                          <a:latin typeface="+mn-lt"/>
                          <a:ea typeface="+mn-ea"/>
                          <a:cs typeface="+mn-cs"/>
                        </a:rPr>
                        <a:t>відеоперегляду</a:t>
                      </a:r>
                      <a:r>
                        <a:rPr lang="uk-UA" sz="1800" kern="1200" dirty="0" smtClean="0">
                          <a:solidFill>
                            <a:schemeClr val="dk1"/>
                          </a:solidFill>
                          <a:latin typeface="+mn-lt"/>
                          <a:ea typeface="+mn-ea"/>
                          <a:cs typeface="+mn-cs"/>
                        </a:rPr>
                        <a:t>. Перший суддя прийняв рішення </a:t>
                      </a:r>
                      <a:r>
                        <a:rPr lang="uk-UA" sz="1800" kern="1200" dirty="0" err="1" smtClean="0">
                          <a:solidFill>
                            <a:schemeClr val="dk1"/>
                          </a:solidFill>
                          <a:latin typeface="+mn-lt"/>
                          <a:ea typeface="+mn-ea"/>
                          <a:cs typeface="+mn-cs"/>
                        </a:rPr>
                        <a:t>„торкання</a:t>
                      </a:r>
                      <a:r>
                        <a:rPr lang="uk-UA" sz="1800" kern="1200" dirty="0" smtClean="0">
                          <a:solidFill>
                            <a:schemeClr val="dk1"/>
                          </a:solidFill>
                          <a:latin typeface="+mn-lt"/>
                          <a:ea typeface="+mn-ea"/>
                          <a:cs typeface="+mn-cs"/>
                        </a:rPr>
                        <a:t> </a:t>
                      </a:r>
                      <a:r>
                        <a:rPr lang="uk-UA" sz="1800" kern="1200" dirty="0" err="1" smtClean="0">
                          <a:solidFill>
                            <a:schemeClr val="dk1"/>
                          </a:solidFill>
                          <a:latin typeface="+mn-lt"/>
                          <a:ea typeface="+mn-ea"/>
                          <a:cs typeface="+mn-cs"/>
                        </a:rPr>
                        <a:t>м’яча”</a:t>
                      </a:r>
                      <a:r>
                        <a:rPr lang="uk-UA" sz="1800" kern="1200" dirty="0" smtClean="0">
                          <a:solidFill>
                            <a:schemeClr val="dk1"/>
                          </a:solidFill>
                          <a:latin typeface="+mn-lt"/>
                          <a:ea typeface="+mn-ea"/>
                          <a:cs typeface="+mn-cs"/>
                        </a:rPr>
                        <a:t> та наступною подавати повинна атакуюча команда. Чи рішення судді вірне?</a:t>
                      </a:r>
                      <a:endParaRPr lang="uk-UA" sz="1800" kern="1200" baseline="0" dirty="0" smtClean="0">
                        <a:solidFill>
                          <a:schemeClr val="dk1"/>
                        </a:solidFill>
                        <a:latin typeface="+mn-lt"/>
                        <a:ea typeface="+mn-ea"/>
                        <a:cs typeface="+mn-cs"/>
                      </a:endParaRPr>
                    </a:p>
                  </a:txBody>
                  <a:tcPr/>
                </a:tc>
                <a:tc>
                  <a:txBody>
                    <a:bodyPr/>
                    <a:lstStyle/>
                    <a:p>
                      <a:r>
                        <a:rPr lang="uk-UA" sz="1800" kern="1200" dirty="0" smtClean="0">
                          <a:solidFill>
                            <a:schemeClr val="dk1"/>
                          </a:solidFill>
                          <a:latin typeface="+mn-lt"/>
                          <a:ea typeface="+mn-ea"/>
                          <a:cs typeface="+mn-cs"/>
                        </a:rPr>
                        <a:t>Ні.</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Торкання сітки волоссям не вважається помилкою, якщо це торкання не впливає на гру. Дотримуючись послідовності цього підходу, торкання волосся </a:t>
                      </a:r>
                      <a:r>
                        <a:rPr lang="uk-UA" sz="1800" kern="1200" dirty="0" err="1" smtClean="0">
                          <a:solidFill>
                            <a:schemeClr val="dk1"/>
                          </a:solidFill>
                          <a:latin typeface="+mn-lt"/>
                          <a:ea typeface="+mn-ea"/>
                          <a:cs typeface="+mn-cs"/>
                        </a:rPr>
                        <a:t>блокуючої</a:t>
                      </a:r>
                      <a:r>
                        <a:rPr lang="uk-UA" sz="1800" kern="1200" dirty="0" smtClean="0">
                          <a:solidFill>
                            <a:schemeClr val="dk1"/>
                          </a:solidFill>
                          <a:latin typeface="+mn-lt"/>
                          <a:ea typeface="+mn-ea"/>
                          <a:cs typeface="+mn-cs"/>
                        </a:rPr>
                        <a:t> не вважається торканням на блоці. Розігрування повинна була виграти </a:t>
                      </a:r>
                      <a:r>
                        <a:rPr lang="uk-UA" sz="1800" kern="1200" dirty="0" err="1" smtClean="0">
                          <a:solidFill>
                            <a:schemeClr val="dk1"/>
                          </a:solidFill>
                          <a:latin typeface="+mn-lt"/>
                          <a:ea typeface="+mn-ea"/>
                          <a:cs typeface="+mn-cs"/>
                        </a:rPr>
                        <a:t>блокуюча</a:t>
                      </a:r>
                      <a:r>
                        <a:rPr lang="uk-UA" sz="1800" kern="1200" dirty="0" smtClean="0">
                          <a:solidFill>
                            <a:schemeClr val="dk1"/>
                          </a:solidFill>
                          <a:latin typeface="+mn-lt"/>
                          <a:ea typeface="+mn-ea"/>
                          <a:cs typeface="+mn-cs"/>
                        </a:rPr>
                        <a:t> команда.</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3.50</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Minas (BRA) vs Vakifbank (TUR) - hair touch 3_50.mp4">
            <a:hlinkClick r:id="" action="ppaction://media"/>
          </p:cNvPr>
          <p:cNvPicPr>
            <a:picLocks noRot="1" noChangeAspect="1"/>
          </p:cNvPicPr>
          <p:nvPr>
            <a:videoFile r:link="rId1"/>
          </p:nvPr>
        </p:nvPicPr>
        <p:blipFill>
          <a:blip r:embed="rId5" cstate="print"/>
          <a:stretch>
            <a:fillRect/>
          </a:stretch>
        </p:blipFill>
        <p:spPr>
          <a:xfrm>
            <a:off x="391931"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5078313"/>
          </a:xfrm>
          <a:prstGeom prst="rect">
            <a:avLst/>
          </a:prstGeom>
          <a:noFill/>
        </p:spPr>
        <p:txBody>
          <a:bodyPr wrap="square" rtlCol="0">
            <a:spAutoFit/>
          </a:bodyPr>
          <a:lstStyle/>
          <a:p>
            <a:endParaRPr lang="ru-RU" dirty="0" smtClean="0"/>
          </a:p>
          <a:p>
            <a:r>
              <a:rPr lang="ru-RU" dirty="0" err="1" smtClean="0"/>
              <a:t>Зовнішній</a:t>
            </a:r>
            <a:r>
              <a:rPr lang="ru-RU" dirty="0" smtClean="0"/>
              <a:t> </a:t>
            </a:r>
            <a:r>
              <a:rPr lang="ru-RU" dirty="0" err="1" smtClean="0"/>
              <a:t>вигляд</a:t>
            </a:r>
            <a:r>
              <a:rPr lang="ru-RU" dirty="0" smtClean="0"/>
              <a:t> </a:t>
            </a:r>
            <a:r>
              <a:rPr lang="ru-RU" dirty="0" err="1" smtClean="0"/>
              <a:t>усіх</a:t>
            </a:r>
            <a:r>
              <a:rPr lang="ru-RU" dirty="0" smtClean="0"/>
              <a:t> </a:t>
            </a:r>
            <a:r>
              <a:rPr lang="ru-RU" dirty="0" err="1" smtClean="0"/>
              <a:t>офіційних</a:t>
            </a:r>
            <a:r>
              <a:rPr lang="ru-RU" dirty="0" smtClean="0"/>
              <a:t> </a:t>
            </a:r>
            <a:r>
              <a:rPr lang="ru-RU" dirty="0" err="1" smtClean="0"/>
              <a:t>осіб</a:t>
            </a:r>
            <a:r>
              <a:rPr lang="ru-RU" dirty="0" smtClean="0"/>
              <a:t> </a:t>
            </a:r>
            <a:r>
              <a:rPr lang="ru-RU" dirty="0" err="1" smtClean="0"/>
              <a:t>команди</a:t>
            </a:r>
            <a:r>
              <a:rPr lang="ru-RU" dirty="0" smtClean="0"/>
              <a:t> (</a:t>
            </a:r>
            <a:r>
              <a:rPr lang="ru-RU" dirty="0" err="1" smtClean="0"/>
              <a:t>затверджується</a:t>
            </a:r>
            <a:r>
              <a:rPr lang="ru-RU" dirty="0" smtClean="0"/>
              <a:t> на </a:t>
            </a:r>
            <a:r>
              <a:rPr lang="ru-RU" dirty="0" err="1" smtClean="0"/>
              <a:t>попередній</a:t>
            </a:r>
            <a:r>
              <a:rPr lang="ru-RU" dirty="0" smtClean="0"/>
              <a:t> </a:t>
            </a:r>
            <a:r>
              <a:rPr lang="ru-RU" dirty="0" err="1" smtClean="0"/>
              <a:t>нараді</a:t>
            </a:r>
            <a:r>
              <a:rPr lang="ru-RU" dirty="0" smtClean="0"/>
              <a:t>) повинна </a:t>
            </a:r>
            <a:r>
              <a:rPr lang="ru-RU" dirty="0" err="1" smtClean="0"/>
              <a:t>відповідати</a:t>
            </a:r>
            <a:r>
              <a:rPr lang="ru-RU" dirty="0" smtClean="0"/>
              <a:t> </a:t>
            </a:r>
            <a:r>
              <a:rPr lang="ru-RU" dirty="0" err="1" smtClean="0"/>
              <a:t>упродовж</a:t>
            </a:r>
            <a:r>
              <a:rPr lang="ru-RU" dirty="0" smtClean="0"/>
              <a:t> матчу одному </a:t>
            </a:r>
            <a:r>
              <a:rPr lang="ru-RU" dirty="0" err="1" smtClean="0"/>
              <a:t>з</a:t>
            </a:r>
            <a:r>
              <a:rPr lang="ru-RU" dirty="0" smtClean="0"/>
              <a:t> </a:t>
            </a:r>
            <a:r>
              <a:rPr lang="ru-RU" dirty="0" err="1" smtClean="0"/>
              <a:t>наступних</a:t>
            </a:r>
            <a:r>
              <a:rPr lang="ru-RU" dirty="0" smtClean="0"/>
              <a:t> </a:t>
            </a:r>
            <a:r>
              <a:rPr lang="ru-RU" dirty="0" err="1" smtClean="0"/>
              <a:t>стандартних</a:t>
            </a:r>
            <a:r>
              <a:rPr lang="ru-RU" dirty="0" smtClean="0"/>
              <a:t> </a:t>
            </a:r>
            <a:r>
              <a:rPr lang="ru-RU" dirty="0" err="1" smtClean="0"/>
              <a:t>варіантів</a:t>
            </a:r>
            <a:r>
              <a:rPr lang="ru-RU" dirty="0" smtClean="0"/>
              <a:t> </a:t>
            </a:r>
            <a:r>
              <a:rPr lang="ru-RU" dirty="0" err="1" smtClean="0"/>
              <a:t>одягу</a:t>
            </a:r>
            <a:r>
              <a:rPr lang="ru-RU" dirty="0" smtClean="0"/>
              <a:t>: </a:t>
            </a:r>
          </a:p>
          <a:p>
            <a:r>
              <a:rPr lang="ru-RU" dirty="0" smtClean="0"/>
              <a:t>7.1 </a:t>
            </a:r>
            <a:r>
              <a:rPr lang="ru-RU" dirty="0" err="1" smtClean="0"/>
              <a:t>одягнуті</a:t>
            </a:r>
            <a:r>
              <a:rPr lang="ru-RU" dirty="0" smtClean="0"/>
              <a:t> в </a:t>
            </a:r>
            <a:r>
              <a:rPr lang="ru-RU" dirty="0" err="1" smtClean="0"/>
              <a:t>офіційні</a:t>
            </a:r>
            <a:r>
              <a:rPr lang="ru-RU" dirty="0" smtClean="0"/>
              <a:t> </a:t>
            </a:r>
            <a:r>
              <a:rPr lang="ru-RU" dirty="0" err="1" smtClean="0"/>
              <a:t>тренувальні</a:t>
            </a:r>
            <a:r>
              <a:rPr lang="ru-RU" dirty="0" smtClean="0"/>
              <a:t> </a:t>
            </a:r>
            <a:r>
              <a:rPr lang="ru-RU" dirty="0" err="1" smtClean="0"/>
              <a:t>костюми</a:t>
            </a:r>
            <a:r>
              <a:rPr lang="ru-RU" dirty="0" smtClean="0"/>
              <a:t> </a:t>
            </a:r>
            <a:r>
              <a:rPr lang="ru-RU" dirty="0" err="1" smtClean="0"/>
              <a:t>команди</a:t>
            </a:r>
            <a:r>
              <a:rPr lang="ru-RU" dirty="0" smtClean="0"/>
              <a:t> </a:t>
            </a:r>
            <a:r>
              <a:rPr lang="ru-RU" dirty="0" err="1" smtClean="0"/>
              <a:t>і</a:t>
            </a:r>
            <a:r>
              <a:rPr lang="ru-RU" dirty="0" smtClean="0"/>
              <a:t> футболки “поло” одного </a:t>
            </a:r>
            <a:r>
              <a:rPr lang="ru-RU" dirty="0" err="1" smtClean="0"/>
              <a:t>кольору</a:t>
            </a:r>
            <a:r>
              <a:rPr lang="ru-RU" dirty="0" smtClean="0"/>
              <a:t> </a:t>
            </a:r>
            <a:r>
              <a:rPr lang="ru-RU" dirty="0" err="1" smtClean="0"/>
              <a:t>і</a:t>
            </a:r>
            <a:r>
              <a:rPr lang="ru-RU" dirty="0" smtClean="0"/>
              <a:t> фасону, </a:t>
            </a:r>
            <a:r>
              <a:rPr lang="ru-RU" dirty="0" err="1" smtClean="0">
                <a:solidFill>
                  <a:srgbClr val="FF0000"/>
                </a:solidFill>
              </a:rPr>
              <a:t>або</a:t>
            </a:r>
            <a:r>
              <a:rPr lang="ru-RU" dirty="0" smtClean="0">
                <a:solidFill>
                  <a:srgbClr val="FF0000"/>
                </a:solidFill>
              </a:rPr>
              <a:t> </a:t>
            </a:r>
          </a:p>
          <a:p>
            <a:r>
              <a:rPr lang="ru-RU" dirty="0" smtClean="0"/>
              <a:t>7.2 </a:t>
            </a:r>
            <a:r>
              <a:rPr lang="ru-RU" dirty="0" err="1" smtClean="0"/>
              <a:t>одягнуті</a:t>
            </a:r>
            <a:r>
              <a:rPr lang="ru-RU" dirty="0" smtClean="0"/>
              <a:t> в </a:t>
            </a:r>
            <a:r>
              <a:rPr lang="ru-RU" dirty="0" err="1" smtClean="0"/>
              <a:t>піджаки</a:t>
            </a:r>
            <a:r>
              <a:rPr lang="ru-RU" dirty="0" smtClean="0"/>
              <a:t>, сорочки </a:t>
            </a:r>
            <a:r>
              <a:rPr lang="ru-RU" dirty="0" err="1" smtClean="0"/>
              <a:t>з</a:t>
            </a:r>
            <a:r>
              <a:rPr lang="ru-RU" dirty="0" smtClean="0"/>
              <a:t> </a:t>
            </a:r>
            <a:r>
              <a:rPr lang="ru-RU" dirty="0" err="1" smtClean="0"/>
              <a:t>комірцем</a:t>
            </a:r>
            <a:r>
              <a:rPr lang="ru-RU" dirty="0" smtClean="0"/>
              <a:t>, </a:t>
            </a:r>
            <a:r>
              <a:rPr lang="ru-RU" dirty="0" err="1" smtClean="0"/>
              <a:t>краватки</a:t>
            </a:r>
            <a:r>
              <a:rPr lang="ru-RU" dirty="0" smtClean="0"/>
              <a:t> (для </a:t>
            </a:r>
            <a:r>
              <a:rPr lang="ru-RU" dirty="0" err="1" smtClean="0"/>
              <a:t>чоловіків</a:t>
            </a:r>
            <a:r>
              <a:rPr lang="ru-RU" dirty="0" smtClean="0"/>
              <a:t>) </a:t>
            </a:r>
            <a:r>
              <a:rPr lang="ru-RU" dirty="0" err="1" smtClean="0"/>
              <a:t>і</a:t>
            </a:r>
            <a:r>
              <a:rPr lang="ru-RU" dirty="0" smtClean="0"/>
              <a:t> </a:t>
            </a:r>
            <a:r>
              <a:rPr lang="ru-RU" dirty="0" err="1" smtClean="0"/>
              <a:t>штани</a:t>
            </a:r>
            <a:r>
              <a:rPr lang="ru-RU" dirty="0" smtClean="0"/>
              <a:t> </a:t>
            </a:r>
            <a:r>
              <a:rPr lang="ru-RU" dirty="0" err="1" smtClean="0"/>
              <a:t>однакового</a:t>
            </a:r>
            <a:r>
              <a:rPr lang="ru-RU" dirty="0" smtClean="0"/>
              <a:t> </a:t>
            </a:r>
            <a:r>
              <a:rPr lang="ru-RU" dirty="0" err="1" smtClean="0"/>
              <a:t>кольору</a:t>
            </a:r>
            <a:r>
              <a:rPr lang="ru-RU" dirty="0" smtClean="0"/>
              <a:t> </a:t>
            </a:r>
            <a:r>
              <a:rPr lang="ru-RU" dirty="0" err="1" smtClean="0"/>
              <a:t>й</a:t>
            </a:r>
            <a:r>
              <a:rPr lang="ru-RU" dirty="0" smtClean="0"/>
              <a:t> фасону, за </a:t>
            </a:r>
            <a:r>
              <a:rPr lang="ru-RU" dirty="0" err="1" smtClean="0"/>
              <a:t>винятком</a:t>
            </a:r>
            <a:r>
              <a:rPr lang="ru-RU" dirty="0" smtClean="0"/>
              <a:t> </a:t>
            </a:r>
            <a:r>
              <a:rPr lang="ru-RU" dirty="0" err="1" smtClean="0"/>
              <a:t>фізіотерапевта</a:t>
            </a:r>
            <a:r>
              <a:rPr lang="ru-RU" dirty="0" smtClean="0"/>
              <a:t> </a:t>
            </a:r>
            <a:r>
              <a:rPr lang="ru-RU" dirty="0" err="1" smtClean="0"/>
              <a:t>команди</a:t>
            </a:r>
            <a:r>
              <a:rPr lang="ru-RU" dirty="0" smtClean="0"/>
              <a:t>, </a:t>
            </a:r>
            <a:r>
              <a:rPr lang="ru-RU" dirty="0" err="1" smtClean="0"/>
              <a:t>який</a:t>
            </a:r>
            <a:r>
              <a:rPr lang="ru-RU" dirty="0" smtClean="0"/>
              <a:t> </a:t>
            </a:r>
            <a:r>
              <a:rPr lang="ru-RU" dirty="0" err="1" smtClean="0"/>
              <a:t>може</a:t>
            </a:r>
            <a:r>
              <a:rPr lang="ru-RU" dirty="0" smtClean="0"/>
              <a:t> бути </a:t>
            </a:r>
            <a:r>
              <a:rPr lang="ru-RU" dirty="0" err="1" smtClean="0"/>
              <a:t>вдягнутий</a:t>
            </a:r>
            <a:r>
              <a:rPr lang="ru-RU" dirty="0" smtClean="0"/>
              <a:t> в </a:t>
            </a:r>
            <a:r>
              <a:rPr lang="ru-RU" dirty="0" err="1" smtClean="0"/>
              <a:t>офіційний</a:t>
            </a:r>
            <a:r>
              <a:rPr lang="ru-RU" dirty="0" smtClean="0"/>
              <a:t> </a:t>
            </a:r>
            <a:r>
              <a:rPr lang="ru-RU" dirty="0" err="1" smtClean="0"/>
              <a:t>тренувальний</a:t>
            </a:r>
            <a:r>
              <a:rPr lang="ru-RU" dirty="0" smtClean="0"/>
              <a:t> костюм </a:t>
            </a:r>
            <a:r>
              <a:rPr lang="ru-RU" dirty="0" err="1" smtClean="0"/>
              <a:t>команди</a:t>
            </a:r>
            <a:r>
              <a:rPr lang="ru-RU" dirty="0" smtClean="0"/>
              <a:t> та футболку “поло”. </a:t>
            </a:r>
          </a:p>
          <a:p>
            <a:endParaRPr lang="ru-RU" dirty="0" smtClean="0"/>
          </a:p>
          <a:p>
            <a:endParaRPr lang="ru-RU" dirty="0" smtClean="0"/>
          </a:p>
          <a:p>
            <a:endParaRPr lang="ru-RU" dirty="0" smtClean="0"/>
          </a:p>
          <a:p>
            <a:r>
              <a:rPr lang="ru-RU" dirty="0" smtClean="0">
                <a:solidFill>
                  <a:srgbClr val="FF0000"/>
                </a:solidFill>
              </a:rPr>
              <a:t>Тренер не </a:t>
            </a:r>
            <a:r>
              <a:rPr lang="ru-RU" dirty="0" err="1" smtClean="0">
                <a:solidFill>
                  <a:srgbClr val="FF0000"/>
                </a:solidFill>
              </a:rPr>
              <a:t>має</a:t>
            </a:r>
            <a:r>
              <a:rPr lang="ru-RU" dirty="0" smtClean="0">
                <a:solidFill>
                  <a:srgbClr val="FF0000"/>
                </a:solidFill>
              </a:rPr>
              <a:t> права </a:t>
            </a:r>
            <a:r>
              <a:rPr lang="ru-RU" dirty="0" err="1" smtClean="0">
                <a:solidFill>
                  <a:srgbClr val="FF0000"/>
                </a:solidFill>
              </a:rPr>
              <a:t>втручатися</a:t>
            </a:r>
            <a:r>
              <a:rPr lang="ru-RU" dirty="0" smtClean="0">
                <a:solidFill>
                  <a:srgbClr val="FF0000"/>
                </a:solidFill>
              </a:rPr>
              <a:t> у матч </a:t>
            </a:r>
            <a:r>
              <a:rPr lang="ru-RU" dirty="0" err="1" smtClean="0">
                <a:solidFill>
                  <a:srgbClr val="FF0000"/>
                </a:solidFill>
              </a:rPr>
              <a:t>чи</a:t>
            </a:r>
            <a:r>
              <a:rPr lang="ru-RU" dirty="0" smtClean="0">
                <a:solidFill>
                  <a:srgbClr val="FF0000"/>
                </a:solidFill>
              </a:rPr>
              <a:t> роботу </a:t>
            </a:r>
            <a:r>
              <a:rPr lang="ru-RU" dirty="0" err="1" smtClean="0">
                <a:solidFill>
                  <a:srgbClr val="FF0000"/>
                </a:solidFill>
              </a:rPr>
              <a:t>офіційних</a:t>
            </a:r>
            <a:r>
              <a:rPr lang="ru-RU" dirty="0" smtClean="0">
                <a:solidFill>
                  <a:srgbClr val="FF0000"/>
                </a:solidFill>
              </a:rPr>
              <a:t> </a:t>
            </a:r>
            <a:r>
              <a:rPr lang="ru-RU" dirty="0" err="1" smtClean="0">
                <a:solidFill>
                  <a:srgbClr val="FF0000"/>
                </a:solidFill>
              </a:rPr>
              <a:t>осіб</a:t>
            </a:r>
            <a:r>
              <a:rPr lang="ru-RU" dirty="0" smtClean="0">
                <a:solidFill>
                  <a:srgbClr val="FF0000"/>
                </a:solidFill>
              </a:rPr>
              <a:t> (</a:t>
            </a:r>
            <a:r>
              <a:rPr lang="ru-RU" dirty="0" err="1" smtClean="0">
                <a:solidFill>
                  <a:srgbClr val="FF0000"/>
                </a:solidFill>
              </a:rPr>
              <a:t>суддів</a:t>
            </a:r>
            <a:r>
              <a:rPr lang="ru-RU" dirty="0" smtClean="0">
                <a:solidFill>
                  <a:srgbClr val="FF0000"/>
                </a:solidFill>
              </a:rPr>
              <a:t>, </a:t>
            </a:r>
            <a:r>
              <a:rPr lang="ru-RU" dirty="0" err="1" smtClean="0">
                <a:solidFill>
                  <a:srgbClr val="FF0000"/>
                </a:solidFill>
              </a:rPr>
              <a:t>лінійних</a:t>
            </a:r>
            <a:r>
              <a:rPr lang="ru-RU" dirty="0" smtClean="0">
                <a:solidFill>
                  <a:srgbClr val="FF0000"/>
                </a:solidFill>
              </a:rPr>
              <a:t> </a:t>
            </a:r>
            <a:r>
              <a:rPr lang="ru-RU" dirty="0" err="1" smtClean="0">
                <a:solidFill>
                  <a:srgbClr val="FF0000"/>
                </a:solidFill>
              </a:rPr>
              <a:t>суддів</a:t>
            </a:r>
            <a:r>
              <a:rPr lang="ru-RU" dirty="0" smtClean="0">
                <a:solidFill>
                  <a:srgbClr val="FF0000"/>
                </a:solidFill>
              </a:rPr>
              <a:t>).Тренер не </a:t>
            </a:r>
            <a:r>
              <a:rPr lang="ru-RU" dirty="0" err="1" smtClean="0">
                <a:solidFill>
                  <a:srgbClr val="FF0000"/>
                </a:solidFill>
              </a:rPr>
              <a:t>має</a:t>
            </a:r>
            <a:r>
              <a:rPr lang="ru-RU" dirty="0" smtClean="0">
                <a:solidFill>
                  <a:srgbClr val="FF0000"/>
                </a:solidFill>
              </a:rPr>
              <a:t> права </a:t>
            </a:r>
            <a:r>
              <a:rPr lang="ru-RU" dirty="0" err="1" smtClean="0">
                <a:solidFill>
                  <a:srgbClr val="FF0000"/>
                </a:solidFill>
              </a:rPr>
              <a:t>виходити</a:t>
            </a:r>
            <a:r>
              <a:rPr lang="ru-RU" dirty="0" smtClean="0">
                <a:solidFill>
                  <a:srgbClr val="FF0000"/>
                </a:solidFill>
              </a:rPr>
              <a:t> на </a:t>
            </a:r>
            <a:r>
              <a:rPr lang="ru-RU" dirty="0" err="1" smtClean="0">
                <a:solidFill>
                  <a:srgbClr val="FF0000"/>
                </a:solidFill>
              </a:rPr>
              <a:t>майданчик</a:t>
            </a:r>
            <a:r>
              <a:rPr lang="ru-RU" dirty="0" smtClean="0">
                <a:solidFill>
                  <a:srgbClr val="FF0000"/>
                </a:solidFill>
              </a:rPr>
              <a:t> </a:t>
            </a:r>
            <a:r>
              <a:rPr lang="ru-RU" dirty="0" err="1" smtClean="0">
                <a:solidFill>
                  <a:srgbClr val="FF0000"/>
                </a:solidFill>
              </a:rPr>
              <a:t>з</a:t>
            </a:r>
            <a:r>
              <a:rPr lang="ru-RU" dirty="0" smtClean="0">
                <a:solidFill>
                  <a:srgbClr val="FF0000"/>
                </a:solidFill>
              </a:rPr>
              <a:t> </a:t>
            </a:r>
            <a:r>
              <a:rPr lang="ru-RU" dirty="0" err="1" smtClean="0">
                <a:solidFill>
                  <a:srgbClr val="FF0000"/>
                </a:solidFill>
              </a:rPr>
              <a:t>жодної</a:t>
            </a:r>
            <a:r>
              <a:rPr lang="ru-RU" dirty="0" smtClean="0">
                <a:solidFill>
                  <a:srgbClr val="FF0000"/>
                </a:solidFill>
              </a:rPr>
              <a:t> причини, за </a:t>
            </a:r>
            <a:r>
              <a:rPr lang="ru-RU" dirty="0" err="1" smtClean="0">
                <a:solidFill>
                  <a:srgbClr val="FF0000"/>
                </a:solidFill>
              </a:rPr>
              <a:t>виключенням</a:t>
            </a:r>
            <a:r>
              <a:rPr lang="ru-RU" dirty="0" smtClean="0">
                <a:solidFill>
                  <a:srgbClr val="FF0000"/>
                </a:solidFill>
              </a:rPr>
              <a:t> </a:t>
            </a:r>
            <a:r>
              <a:rPr lang="ru-RU" dirty="0" err="1" smtClean="0">
                <a:solidFill>
                  <a:srgbClr val="FF0000"/>
                </a:solidFill>
              </a:rPr>
              <a:t>допомоги</a:t>
            </a:r>
            <a:r>
              <a:rPr lang="ru-RU" dirty="0" smtClean="0">
                <a:solidFill>
                  <a:srgbClr val="FF0000"/>
                </a:solidFill>
              </a:rPr>
              <a:t> </a:t>
            </a:r>
            <a:r>
              <a:rPr lang="ru-RU" dirty="0" err="1" smtClean="0">
                <a:solidFill>
                  <a:srgbClr val="FF0000"/>
                </a:solidFill>
              </a:rPr>
              <a:t>травмованому</a:t>
            </a:r>
            <a:r>
              <a:rPr lang="ru-RU" dirty="0" smtClean="0">
                <a:solidFill>
                  <a:srgbClr val="FF0000"/>
                </a:solidFill>
              </a:rPr>
              <a:t> </a:t>
            </a:r>
            <a:r>
              <a:rPr lang="ru-RU" dirty="0" err="1" smtClean="0">
                <a:solidFill>
                  <a:srgbClr val="FF0000"/>
                </a:solidFill>
              </a:rPr>
              <a:t>гравцю</a:t>
            </a:r>
            <a:r>
              <a:rPr lang="ru-RU" dirty="0" smtClean="0">
                <a:solidFill>
                  <a:srgbClr val="FF0000"/>
                </a:solidFill>
              </a:rPr>
              <a:t>. Тренер не </a:t>
            </a:r>
            <a:r>
              <a:rPr lang="ru-RU" dirty="0" err="1" smtClean="0">
                <a:solidFill>
                  <a:srgbClr val="FF0000"/>
                </a:solidFill>
              </a:rPr>
              <a:t>має</a:t>
            </a:r>
            <a:r>
              <a:rPr lang="ru-RU" dirty="0" smtClean="0">
                <a:solidFill>
                  <a:srgbClr val="FF0000"/>
                </a:solidFill>
              </a:rPr>
              <a:t> права </a:t>
            </a:r>
            <a:r>
              <a:rPr lang="ru-RU" dirty="0" err="1" smtClean="0">
                <a:solidFill>
                  <a:srgbClr val="FF0000"/>
                </a:solidFill>
              </a:rPr>
              <a:t>обговорювати</a:t>
            </a:r>
            <a:r>
              <a:rPr lang="ru-RU" dirty="0" smtClean="0">
                <a:solidFill>
                  <a:srgbClr val="FF0000"/>
                </a:solidFill>
              </a:rPr>
              <a:t> </a:t>
            </a:r>
            <a:r>
              <a:rPr lang="ru-RU" dirty="0" err="1" smtClean="0">
                <a:solidFill>
                  <a:srgbClr val="FF0000"/>
                </a:solidFill>
              </a:rPr>
              <a:t>чи</a:t>
            </a:r>
            <a:r>
              <a:rPr lang="ru-RU" dirty="0" smtClean="0">
                <a:solidFill>
                  <a:srgbClr val="FF0000"/>
                </a:solidFill>
              </a:rPr>
              <a:t> </a:t>
            </a:r>
            <a:r>
              <a:rPr lang="ru-RU" dirty="0" err="1" smtClean="0">
                <a:solidFill>
                  <a:srgbClr val="FF0000"/>
                </a:solidFill>
              </a:rPr>
              <a:t>оскаржувати</a:t>
            </a:r>
            <a:r>
              <a:rPr lang="ru-RU" dirty="0" smtClean="0">
                <a:solidFill>
                  <a:srgbClr val="FF0000"/>
                </a:solidFill>
              </a:rPr>
              <a:t> </a:t>
            </a:r>
            <a:r>
              <a:rPr lang="ru-RU" dirty="0" err="1" smtClean="0">
                <a:solidFill>
                  <a:srgbClr val="FF0000"/>
                </a:solidFill>
              </a:rPr>
              <a:t>рішення</a:t>
            </a:r>
            <a:r>
              <a:rPr lang="ru-RU" dirty="0" smtClean="0">
                <a:solidFill>
                  <a:srgbClr val="FF0000"/>
                </a:solidFill>
              </a:rPr>
              <a:t> </a:t>
            </a:r>
            <a:r>
              <a:rPr lang="ru-RU" dirty="0" err="1" smtClean="0">
                <a:solidFill>
                  <a:srgbClr val="FF0000"/>
                </a:solidFill>
              </a:rPr>
              <a:t>суддів</a:t>
            </a:r>
            <a:r>
              <a:rPr lang="ru-RU" dirty="0" smtClean="0">
                <a:solidFill>
                  <a:srgbClr val="FF0000"/>
                </a:solidFill>
              </a:rPr>
              <a:t>, </a:t>
            </a:r>
            <a:r>
              <a:rPr lang="ru-RU" dirty="0" err="1" smtClean="0">
                <a:solidFill>
                  <a:srgbClr val="FF0000"/>
                </a:solidFill>
              </a:rPr>
              <a:t>він</a:t>
            </a:r>
            <a:r>
              <a:rPr lang="ru-RU" dirty="0" smtClean="0">
                <a:solidFill>
                  <a:srgbClr val="FF0000"/>
                </a:solidFill>
              </a:rPr>
              <a:t> </a:t>
            </a:r>
            <a:r>
              <a:rPr lang="ru-RU" dirty="0" err="1" smtClean="0">
                <a:solidFill>
                  <a:srgbClr val="FF0000"/>
                </a:solidFill>
              </a:rPr>
              <a:t>лише</a:t>
            </a:r>
            <a:r>
              <a:rPr lang="ru-RU" dirty="0" smtClean="0">
                <a:solidFill>
                  <a:srgbClr val="FF0000"/>
                </a:solidFill>
              </a:rPr>
              <a:t> </a:t>
            </a:r>
            <a:r>
              <a:rPr lang="ru-RU" dirty="0" err="1" smtClean="0">
                <a:solidFill>
                  <a:srgbClr val="FF0000"/>
                </a:solidFill>
              </a:rPr>
              <a:t>може</a:t>
            </a:r>
            <a:r>
              <a:rPr lang="ru-RU" dirty="0" smtClean="0">
                <a:solidFill>
                  <a:srgbClr val="FF0000"/>
                </a:solidFill>
              </a:rPr>
              <a:t> </a:t>
            </a:r>
            <a:r>
              <a:rPr lang="ru-RU" dirty="0" err="1" smtClean="0">
                <a:solidFill>
                  <a:srgbClr val="FF0000"/>
                </a:solidFill>
              </a:rPr>
              <a:t>уточнити</a:t>
            </a:r>
            <a:r>
              <a:rPr lang="ru-RU" dirty="0" smtClean="0">
                <a:solidFill>
                  <a:srgbClr val="FF0000"/>
                </a:solidFill>
              </a:rPr>
              <a:t> у другого </a:t>
            </a:r>
            <a:r>
              <a:rPr lang="ru-RU" dirty="0" err="1" smtClean="0">
                <a:solidFill>
                  <a:srgbClr val="FF0000"/>
                </a:solidFill>
              </a:rPr>
              <a:t>суддю</a:t>
            </a:r>
            <a:r>
              <a:rPr lang="ru-RU" dirty="0" smtClean="0">
                <a:solidFill>
                  <a:srgbClr val="FF0000"/>
                </a:solidFill>
              </a:rPr>
              <a:t> про запит </a:t>
            </a:r>
            <a:r>
              <a:rPr lang="ru-RU" dirty="0" err="1" smtClean="0">
                <a:solidFill>
                  <a:srgbClr val="FF0000"/>
                </a:solidFill>
              </a:rPr>
              <a:t>відеоперегляду</a:t>
            </a:r>
            <a:r>
              <a:rPr lang="ru-RU" dirty="0" smtClean="0">
                <a:solidFill>
                  <a:srgbClr val="FF0000"/>
                </a:solidFill>
              </a:rPr>
              <a:t>. </a:t>
            </a:r>
          </a:p>
          <a:p>
            <a:endParaRPr lang="ru-RU" dirty="0" smtClean="0"/>
          </a:p>
          <a:p>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540004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b="1" kern="1200" dirty="0" smtClean="0">
                          <a:solidFill>
                            <a:schemeClr val="dk1"/>
                          </a:solidFill>
                          <a:latin typeface="+mn-lt"/>
                          <a:ea typeface="+mn-ea"/>
                          <a:cs typeface="+mn-cs"/>
                        </a:rPr>
                        <a:t>3.51 ВІДЕО</a:t>
                      </a:r>
                    </a:p>
                    <a:p>
                      <a:pPr algn="just"/>
                      <a:r>
                        <a:rPr lang="uk-UA" sz="1800" kern="1200" baseline="0" dirty="0" smtClean="0">
                          <a:solidFill>
                            <a:schemeClr val="dk1"/>
                          </a:solidFill>
                          <a:latin typeface="+mn-lt"/>
                          <a:ea typeface="+mn-ea"/>
                          <a:cs typeface="+mn-cs"/>
                        </a:rPr>
                        <a:t> </a:t>
                      </a:r>
                      <a:r>
                        <a:rPr lang="uk-UA" sz="1800" kern="1200" dirty="0" smtClean="0">
                          <a:solidFill>
                            <a:schemeClr val="dk1"/>
                          </a:solidFill>
                          <a:latin typeface="+mn-lt"/>
                          <a:ea typeface="+mn-ea"/>
                          <a:cs typeface="+mn-cs"/>
                        </a:rPr>
                        <a:t>М'яч відскочив високо від блоку команди А, після чого повернувся в простір суперника. Там гравець, біля сітки, дотягнувшись до верхнього краю сітки, вдарив по м'ячу, який відскочив від верхньої стрічки і той самий гравець вдарив його знову. Це дозволяється?</a:t>
                      </a:r>
                      <a:endParaRPr lang="uk-UA" sz="1800" kern="1200" baseline="0" dirty="0" smtClean="0">
                        <a:solidFill>
                          <a:schemeClr val="dk1"/>
                        </a:solidFill>
                        <a:latin typeface="+mn-lt"/>
                        <a:ea typeface="+mn-ea"/>
                        <a:cs typeface="+mn-cs"/>
                      </a:endParaRPr>
                    </a:p>
                  </a:txBody>
                  <a:tcPr/>
                </a:tc>
                <a:tc>
                  <a:txBody>
                    <a:bodyPr/>
                    <a:lstStyle/>
                    <a:p>
                      <a:pPr algn="just"/>
                      <a:r>
                        <a:rPr lang="uk-UA" sz="1800" kern="1200" dirty="0" smtClean="0">
                          <a:solidFill>
                            <a:schemeClr val="dk1"/>
                          </a:solidFill>
                          <a:latin typeface="+mn-lt"/>
                          <a:ea typeface="+mn-ea"/>
                          <a:cs typeface="+mn-cs"/>
                        </a:rPr>
                        <a:t>Так, Перший суддя прийняв правильне рішення про продовження розігрування. Якщо гравець знаходиться біля сітки і витягує руку над нею, щоб вдарити м’яч, що йде від суперника, ця дія може бути блокуванням або атакуючим ударом. Під час суддівства слід враховувати положення рук(-и) гравця або іншої частини тіла, не зважаючи на висоту при контакті з м’ячем. Удар гравця вважається "блоком", якщо гравець тягнеться рукою над сіткою, щоб перехопити м'яч однією або двома руками без класичного замаху/удару (див. Випадок 3.54). На підставі вищезгаданого тлумачення, ситуацію, показану на відео, слід розглядати як блокування, тобто дозволену дію.</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3.51</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3_51_block or first team hit.mp4">
            <a:hlinkClick r:id="" action="ppaction://media"/>
          </p:cNvPr>
          <p:cNvPicPr>
            <a:picLocks noRot="1" noChangeAspect="1"/>
          </p:cNvPicPr>
          <p:nvPr>
            <a:videoFile r:link="rId1"/>
          </p:nvPr>
        </p:nvPicPr>
        <p:blipFill>
          <a:blip r:embed="rId5" cstate="print"/>
          <a:stretch>
            <a:fillRect/>
          </a:stretch>
        </p:blipFill>
        <p:spPr>
          <a:xfrm>
            <a:off x="471827"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347980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b="1" kern="1200" dirty="0" smtClean="0">
                          <a:solidFill>
                            <a:schemeClr val="dk1"/>
                          </a:solidFill>
                          <a:latin typeface="+mn-lt"/>
                          <a:ea typeface="+mn-ea"/>
                          <a:cs typeface="+mn-cs"/>
                        </a:rPr>
                        <a:t>3.52 ВІДЕО</a:t>
                      </a:r>
                    </a:p>
                    <a:p>
                      <a:pPr algn="just"/>
                      <a:r>
                        <a:rPr lang="uk-UA" sz="1800" kern="1200" baseline="0" dirty="0" smtClean="0">
                          <a:solidFill>
                            <a:schemeClr val="dk1"/>
                          </a:solidFill>
                          <a:latin typeface="+mn-lt"/>
                          <a:ea typeface="+mn-ea"/>
                          <a:cs typeface="+mn-cs"/>
                        </a:rPr>
                        <a:t> </a:t>
                      </a:r>
                      <a:r>
                        <a:rPr lang="uk-UA" sz="1800" kern="1200" dirty="0" smtClean="0">
                          <a:solidFill>
                            <a:schemeClr val="dk1"/>
                          </a:solidFill>
                          <a:latin typeface="+mn-lt"/>
                          <a:ea typeface="+mn-ea"/>
                          <a:cs typeface="+mn-cs"/>
                        </a:rPr>
                        <a:t>М'яч був заблокований прямо вниз. Перш ніж м'яч приземлився на майданчик суперника, він торкнувся стопи центрального </a:t>
                      </a:r>
                      <a:r>
                        <a:rPr lang="uk-UA" sz="1800" kern="1200" dirty="0" err="1" smtClean="0">
                          <a:solidFill>
                            <a:schemeClr val="dk1"/>
                          </a:solidFill>
                          <a:latin typeface="+mn-lt"/>
                          <a:ea typeface="+mn-ea"/>
                          <a:cs typeface="+mn-cs"/>
                        </a:rPr>
                        <a:t>блокуючого</a:t>
                      </a:r>
                      <a:r>
                        <a:rPr lang="uk-UA" sz="1800" kern="1200" dirty="0" smtClean="0">
                          <a:solidFill>
                            <a:schemeClr val="dk1"/>
                          </a:solidFill>
                          <a:latin typeface="+mn-lt"/>
                          <a:ea typeface="+mn-ea"/>
                          <a:cs typeface="+mn-cs"/>
                        </a:rPr>
                        <a:t>, який вже стояв на підлозі, та не мав наміру бити по м'ячу. Якби не було торкання стопи, м'яч приземлився б на майданчик на стороні команди Б. Чи може торкання центрального </a:t>
                      </a:r>
                      <a:r>
                        <a:rPr lang="uk-UA" sz="1800" kern="1200" dirty="0" err="1" smtClean="0">
                          <a:solidFill>
                            <a:schemeClr val="dk1"/>
                          </a:solidFill>
                          <a:latin typeface="+mn-lt"/>
                          <a:ea typeface="+mn-ea"/>
                          <a:cs typeface="+mn-cs"/>
                        </a:rPr>
                        <a:t>блокуючого</a:t>
                      </a:r>
                      <a:r>
                        <a:rPr lang="uk-UA" sz="1800" kern="1200" dirty="0" smtClean="0">
                          <a:solidFill>
                            <a:schemeClr val="dk1"/>
                          </a:solidFill>
                          <a:latin typeface="+mn-lt"/>
                          <a:ea typeface="+mn-ea"/>
                          <a:cs typeface="+mn-cs"/>
                        </a:rPr>
                        <a:t> розглядатись як втручання у гру суперника?</a:t>
                      </a:r>
                      <a:endParaRPr lang="uk-UA" sz="1800" kern="1200" baseline="0" dirty="0" smtClean="0">
                        <a:solidFill>
                          <a:schemeClr val="dk1"/>
                        </a:solidFill>
                        <a:latin typeface="+mn-lt"/>
                        <a:ea typeface="+mn-ea"/>
                        <a:cs typeface="+mn-cs"/>
                      </a:endParaRPr>
                    </a:p>
                  </a:txBody>
                  <a:tcPr/>
                </a:tc>
                <a:tc>
                  <a:txBody>
                    <a:bodyPr/>
                    <a:lstStyle/>
                    <a:p>
                      <a:r>
                        <a:rPr lang="uk-UA" sz="1800" kern="1200" dirty="0" smtClean="0">
                          <a:solidFill>
                            <a:schemeClr val="dk1"/>
                          </a:solidFill>
                          <a:latin typeface="+mn-lt"/>
                          <a:ea typeface="+mn-ea"/>
                          <a:cs typeface="+mn-cs"/>
                        </a:rPr>
                        <a:t>Ні.</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Оскільки торкання стопи центрального </a:t>
                      </a:r>
                      <a:r>
                        <a:rPr lang="uk-UA" sz="1800" kern="1200" dirty="0" err="1" smtClean="0">
                          <a:solidFill>
                            <a:schemeClr val="dk1"/>
                          </a:solidFill>
                          <a:latin typeface="+mn-lt"/>
                          <a:ea typeface="+mn-ea"/>
                          <a:cs typeface="+mn-cs"/>
                        </a:rPr>
                        <a:t>блокуючого</a:t>
                      </a:r>
                      <a:r>
                        <a:rPr lang="uk-UA" sz="1800" kern="1200" dirty="0" smtClean="0">
                          <a:solidFill>
                            <a:schemeClr val="dk1"/>
                          </a:solidFill>
                          <a:latin typeface="+mn-lt"/>
                          <a:ea typeface="+mn-ea"/>
                          <a:cs typeface="+mn-cs"/>
                        </a:rPr>
                        <a:t> м</a:t>
                      </a:r>
                      <a:r>
                        <a:rPr lang="ru-RU" sz="1800" kern="1200" dirty="0" smtClean="0">
                          <a:solidFill>
                            <a:schemeClr val="dk1"/>
                          </a:solidFill>
                          <a:latin typeface="+mn-lt"/>
                          <a:ea typeface="+mn-ea"/>
                          <a:cs typeface="+mn-cs"/>
                        </a:rPr>
                        <a:t>’</a:t>
                      </a:r>
                      <a:r>
                        <a:rPr lang="uk-UA" sz="1800" kern="1200" dirty="0" err="1" smtClean="0">
                          <a:solidFill>
                            <a:schemeClr val="dk1"/>
                          </a:solidFill>
                          <a:latin typeface="+mn-lt"/>
                          <a:ea typeface="+mn-ea"/>
                          <a:cs typeface="+mn-cs"/>
                        </a:rPr>
                        <a:t>ячем</a:t>
                      </a:r>
                      <a:r>
                        <a:rPr lang="uk-UA" sz="1800" kern="1200" dirty="0" smtClean="0">
                          <a:solidFill>
                            <a:schemeClr val="dk1"/>
                          </a:solidFill>
                          <a:latin typeface="+mn-lt"/>
                          <a:ea typeface="+mn-ea"/>
                          <a:cs typeface="+mn-cs"/>
                        </a:rPr>
                        <a:t> було ненавмисним і гравець вже знаходився на підлозі - він не зробив помилки. Однак, якщо торкання гравця суперника було значно вище підлоги, то це вважається  потенційною грою з м'ячем – втручання в гру суперника.</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3.52</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case 3_52 knee hit in the opponent space.mp4">
            <a:hlinkClick r:id="" action="ppaction://media"/>
          </p:cNvPr>
          <p:cNvPicPr>
            <a:picLocks noRot="1" noChangeAspect="1"/>
          </p:cNvPicPr>
          <p:nvPr>
            <a:videoFile r:link="rId1"/>
          </p:nvPr>
        </p:nvPicPr>
        <p:blipFill>
          <a:blip r:embed="rId5" cstate="print"/>
          <a:stretch>
            <a:fillRect/>
          </a:stretch>
        </p:blipFill>
        <p:spPr>
          <a:xfrm>
            <a:off x="539552"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347980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b="1" kern="1200" dirty="0" smtClean="0">
                          <a:solidFill>
                            <a:schemeClr val="dk1"/>
                          </a:solidFill>
                          <a:latin typeface="+mn-lt"/>
                          <a:ea typeface="+mn-ea"/>
                          <a:cs typeface="+mn-cs"/>
                        </a:rPr>
                        <a:t>3.53 ВІДЕО</a:t>
                      </a:r>
                    </a:p>
                    <a:p>
                      <a:pPr algn="just"/>
                      <a:r>
                        <a:rPr lang="uk-UA" sz="1800" kern="1200" baseline="0" dirty="0" smtClean="0">
                          <a:solidFill>
                            <a:schemeClr val="dk1"/>
                          </a:solidFill>
                          <a:latin typeface="+mn-lt"/>
                          <a:ea typeface="+mn-ea"/>
                          <a:cs typeface="+mn-cs"/>
                        </a:rPr>
                        <a:t> </a:t>
                      </a:r>
                      <a:r>
                        <a:rPr lang="uk-UA" sz="1800" kern="1200" dirty="0" err="1" smtClean="0">
                          <a:solidFill>
                            <a:schemeClr val="dk1"/>
                          </a:solidFill>
                          <a:latin typeface="+mn-lt"/>
                          <a:ea typeface="+mn-ea"/>
                          <a:cs typeface="+mn-cs"/>
                        </a:rPr>
                        <a:t>Зв</a:t>
                      </a:r>
                      <a:r>
                        <a:rPr lang="en-US" sz="1800" kern="1200" dirty="0" smtClean="0">
                          <a:solidFill>
                            <a:schemeClr val="dk1"/>
                          </a:solidFill>
                          <a:latin typeface="+mn-lt"/>
                          <a:ea typeface="+mn-ea"/>
                          <a:cs typeface="+mn-cs"/>
                        </a:rPr>
                        <a:t>’</a:t>
                      </a:r>
                      <a:r>
                        <a:rPr lang="uk-UA" sz="1800" kern="1200" dirty="0" err="1" smtClean="0">
                          <a:solidFill>
                            <a:schemeClr val="dk1"/>
                          </a:solidFill>
                          <a:latin typeface="+mn-lt"/>
                          <a:ea typeface="+mn-ea"/>
                          <a:cs typeface="+mn-cs"/>
                        </a:rPr>
                        <a:t>язуючий</a:t>
                      </a:r>
                      <a:r>
                        <a:rPr lang="uk-UA" sz="1800" kern="1200" dirty="0" smtClean="0">
                          <a:solidFill>
                            <a:schemeClr val="dk1"/>
                          </a:solidFill>
                          <a:latin typeface="+mn-lt"/>
                          <a:ea typeface="+mn-ea"/>
                          <a:cs typeface="+mn-cs"/>
                        </a:rPr>
                        <a:t> гравець задньої лінії біля сітки вистрибнув спиною до сітки в момент атакуючого удару суперника, в результаті якого м</a:t>
                      </a:r>
                      <a:r>
                        <a:rPr lang="en-US" sz="1800" kern="1200" dirty="0" smtClean="0">
                          <a:solidFill>
                            <a:schemeClr val="dk1"/>
                          </a:solidFill>
                          <a:latin typeface="+mn-lt"/>
                          <a:ea typeface="+mn-ea"/>
                          <a:cs typeface="+mn-cs"/>
                        </a:rPr>
                        <a:t>’</a:t>
                      </a:r>
                      <a:r>
                        <a:rPr lang="uk-UA" sz="1800" kern="1200" dirty="0" err="1" smtClean="0">
                          <a:solidFill>
                            <a:schemeClr val="dk1"/>
                          </a:solidFill>
                          <a:latin typeface="+mn-lt"/>
                          <a:ea typeface="+mn-ea"/>
                          <a:cs typeface="+mn-cs"/>
                        </a:rPr>
                        <a:t>яч</a:t>
                      </a:r>
                      <a:r>
                        <a:rPr lang="uk-UA" sz="1800" kern="1200" dirty="0" smtClean="0">
                          <a:solidFill>
                            <a:schemeClr val="dk1"/>
                          </a:solidFill>
                          <a:latin typeface="+mn-lt"/>
                          <a:ea typeface="+mn-ea"/>
                          <a:cs typeface="+mn-cs"/>
                        </a:rPr>
                        <a:t> потрапив </a:t>
                      </a:r>
                      <a:r>
                        <a:rPr lang="uk-UA" sz="1800" kern="1200" dirty="0" err="1" smtClean="0">
                          <a:solidFill>
                            <a:schemeClr val="dk1"/>
                          </a:solidFill>
                          <a:latin typeface="+mn-lt"/>
                          <a:ea typeface="+mn-ea"/>
                          <a:cs typeface="+mn-cs"/>
                        </a:rPr>
                        <a:t>зв’язуючому</a:t>
                      </a:r>
                      <a:r>
                        <a:rPr lang="uk-UA" sz="1800" kern="1200" dirty="0" smtClean="0">
                          <a:solidFill>
                            <a:schemeClr val="dk1"/>
                          </a:solidFill>
                          <a:latin typeface="+mn-lt"/>
                          <a:ea typeface="+mn-ea"/>
                          <a:cs typeface="+mn-cs"/>
                        </a:rPr>
                        <a:t> в голову, яка була вище верхнього краю сітки. Чи можливо цю дію вважати як помилку блокування?</a:t>
                      </a:r>
                      <a:endParaRPr lang="uk-UA" sz="1800" kern="1200" baseline="0" dirty="0" smtClean="0">
                        <a:solidFill>
                          <a:schemeClr val="dk1"/>
                        </a:solidFill>
                        <a:latin typeface="+mn-lt"/>
                        <a:ea typeface="+mn-ea"/>
                        <a:cs typeface="+mn-cs"/>
                      </a:endParaRPr>
                    </a:p>
                  </a:txBody>
                  <a:tcPr/>
                </a:tc>
                <a:tc>
                  <a:txBody>
                    <a:bodyPr/>
                    <a:lstStyle/>
                    <a:p>
                      <a:r>
                        <a:rPr lang="uk-UA" sz="1800" kern="1200" dirty="0" smtClean="0">
                          <a:solidFill>
                            <a:schemeClr val="dk1"/>
                          </a:solidFill>
                          <a:latin typeface="+mn-lt"/>
                          <a:ea typeface="+mn-ea"/>
                          <a:cs typeface="+mn-cs"/>
                        </a:rPr>
                        <a:t>Дія </a:t>
                      </a:r>
                      <a:r>
                        <a:rPr lang="uk-UA" sz="1800" kern="1200" dirty="0" err="1" smtClean="0">
                          <a:solidFill>
                            <a:schemeClr val="dk1"/>
                          </a:solidFill>
                          <a:latin typeface="+mn-lt"/>
                          <a:ea typeface="+mn-ea"/>
                          <a:cs typeface="+mn-cs"/>
                        </a:rPr>
                        <a:t>зв’язуючого</a:t>
                      </a:r>
                      <a:r>
                        <a:rPr lang="uk-UA" sz="1800" kern="1200" dirty="0" smtClean="0">
                          <a:solidFill>
                            <a:schemeClr val="dk1"/>
                          </a:solidFill>
                          <a:latin typeface="+mn-lt"/>
                          <a:ea typeface="+mn-ea"/>
                          <a:cs typeface="+mn-cs"/>
                        </a:rPr>
                        <a:t> є блоком, якщо одночасно виконуються три умови:</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 гравець знаходиться біля сітки;</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 м'яч йде від суперника;</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 частина тіла гравця вище верхнього краю сітки.</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Не має значення в якому напрямку гравець стоїть/стрибає.</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Якщо суддя вирішує, що 3 умови були виконані, дія вважається (в даному випадку помилковим) блокуванням.</a:t>
                      </a:r>
                      <a:endParaRPr lang="ru-RU" dirty="0"/>
                    </a:p>
                  </a:txBody>
                  <a:tcPr/>
                </a:tc>
              </a:tr>
            </a:tbl>
          </a:graphicData>
        </a:graphic>
      </p:graphicFrame>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3.53</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case 3_53_block or not.mp4">
            <a:hlinkClick r:id="" action="ppaction://media"/>
          </p:cNvPr>
          <p:cNvPicPr>
            <a:picLocks noRot="1" noChangeAspect="1"/>
          </p:cNvPicPr>
          <p:nvPr>
            <a:videoFile r:link="rId1"/>
          </p:nvPr>
        </p:nvPicPr>
        <p:blipFill>
          <a:blip r:embed="rId5" cstate="print"/>
          <a:stretch>
            <a:fillRect/>
          </a:stretch>
        </p:blipFill>
        <p:spPr>
          <a:xfrm>
            <a:off x="463939" y="692696"/>
            <a:ext cx="8220405" cy="616530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496944" cy="2664296"/>
        </p:xfrm>
        <a:graphic>
          <a:graphicData uri="http://schemas.openxmlformats.org/drawingml/2006/table">
            <a:tbl>
              <a:tblPr firstRow="1" bandRow="1">
                <a:tableStyleId>{5C22544A-7EE6-4342-B048-85BDC9FD1C3A}</a:tableStyleId>
              </a:tblPr>
              <a:tblGrid>
                <a:gridCol w="8496944"/>
              </a:tblGrid>
              <a:tr h="370840">
                <a:tc>
                  <a:txBody>
                    <a:bodyPr/>
                    <a:lstStyle/>
                    <a:p>
                      <a:pPr algn="ctr"/>
                      <a:r>
                        <a:rPr lang="uk-UA" dirty="0" smtClean="0"/>
                        <a:t>Випадок</a:t>
                      </a:r>
                      <a:endParaRPr lang="ru-RU" dirty="0"/>
                    </a:p>
                  </a:txBody>
                  <a:tcPr/>
                </a:tc>
              </a:tr>
              <a:tr h="2293456">
                <a:tc>
                  <a:txBody>
                    <a:bodyPr/>
                    <a:lstStyle/>
                    <a:p>
                      <a:r>
                        <a:rPr lang="uk-UA" sz="1800" b="1" kern="1200" dirty="0" smtClean="0">
                          <a:solidFill>
                            <a:schemeClr val="dk1"/>
                          </a:solidFill>
                          <a:latin typeface="+mn-lt"/>
                          <a:ea typeface="+mn-ea"/>
                          <a:cs typeface="+mn-cs"/>
                        </a:rPr>
                        <a:t>4.3 ВІДЕО</a:t>
                      </a:r>
                    </a:p>
                    <a:p>
                      <a:pPr algn="just"/>
                      <a:r>
                        <a:rPr lang="uk-UA" sz="1800" kern="1200" dirty="0" smtClean="0">
                          <a:solidFill>
                            <a:schemeClr val="dk1"/>
                          </a:solidFill>
                          <a:latin typeface="+mn-lt"/>
                          <a:ea typeface="+mn-ea"/>
                          <a:cs typeface="+mn-cs"/>
                        </a:rPr>
                        <a:t>Розігрування довелося зупинити через травму гравця команди А. Після оперативної медичної допомоги на майданчику, травмованого гравця було визнано готовим до гри. Перед свистком на наступну подачу команда А зробила запит заміни. Чи це дозволено?</a:t>
                      </a:r>
                      <a:endParaRPr lang="uk-UA" sz="1800" kern="1200" baseline="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4.3</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BUL_RUS_case 4.3.mp4">
            <a:hlinkClick r:id="" action="ppaction://media"/>
          </p:cNvPr>
          <p:cNvPicPr>
            <a:picLocks noRot="1" noChangeAspect="1"/>
          </p:cNvPicPr>
          <p:nvPr>
            <a:videoFile r:link="rId1"/>
          </p:nvPr>
        </p:nvPicPr>
        <p:blipFill>
          <a:blip r:embed="rId5" cstate="print"/>
          <a:stretch>
            <a:fillRect/>
          </a:stretch>
        </p:blipFill>
        <p:spPr>
          <a:xfrm>
            <a:off x="611560" y="692696"/>
            <a:ext cx="8224688" cy="6168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352928" cy="2664296"/>
        </p:xfrm>
        <a:graphic>
          <a:graphicData uri="http://schemas.openxmlformats.org/drawingml/2006/table">
            <a:tbl>
              <a:tblPr firstRow="1" bandRow="1">
                <a:tableStyleId>{5C22544A-7EE6-4342-B048-85BDC9FD1C3A}</a:tableStyleId>
              </a:tblPr>
              <a:tblGrid>
                <a:gridCol w="8352928"/>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kern="1200" dirty="0" smtClean="0">
                          <a:solidFill>
                            <a:schemeClr val="dk1"/>
                          </a:solidFill>
                          <a:latin typeface="+mn-lt"/>
                          <a:ea typeface="+mn-ea"/>
                          <a:cs typeface="+mn-cs"/>
                        </a:rPr>
                        <a:t>Якщо розігрування було перерване через травму або зовнішнє втручання, наприклад, м'яч котиться на майданчик, розірвалась сітка, несправність електроенергії тощо, не можна робити запит будь-якої звичайної ігрової перерви, за виключенням вимушеної заміни травмованого чи видаленого/дискваліфікованого гравця.</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Методичні вказівки та інструкції п.6 та п. 15.8</a:t>
                      </a:r>
                      <a:endParaRPr lang="ru-RU" dirty="0"/>
                    </a:p>
                  </a:txBody>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352928" cy="2664296"/>
        </p:xfrm>
        <a:graphic>
          <a:graphicData uri="http://schemas.openxmlformats.org/drawingml/2006/table">
            <a:tbl>
              <a:tblPr firstRow="1" bandRow="1">
                <a:tableStyleId>{5C22544A-7EE6-4342-B048-85BDC9FD1C3A}</a:tableStyleId>
              </a:tblPr>
              <a:tblGrid>
                <a:gridCol w="8352928"/>
              </a:tblGrid>
              <a:tr h="370840">
                <a:tc>
                  <a:txBody>
                    <a:bodyPr/>
                    <a:lstStyle/>
                    <a:p>
                      <a:pPr algn="ctr"/>
                      <a:r>
                        <a:rPr lang="uk-UA" dirty="0" smtClean="0"/>
                        <a:t>Випадок</a:t>
                      </a:r>
                      <a:endParaRPr lang="ru-RU" dirty="0"/>
                    </a:p>
                  </a:txBody>
                  <a:tcPr/>
                </a:tc>
              </a:tr>
              <a:tr h="2293456">
                <a:tc>
                  <a:txBody>
                    <a:bodyPr/>
                    <a:lstStyle/>
                    <a:p>
                      <a:pPr algn="l"/>
                      <a:r>
                        <a:rPr lang="uk-UA" sz="1800" b="1" kern="1200" dirty="0" smtClean="0">
                          <a:solidFill>
                            <a:schemeClr val="dk1"/>
                          </a:solidFill>
                          <a:latin typeface="+mn-lt"/>
                          <a:ea typeface="+mn-ea"/>
                          <a:cs typeface="+mn-cs"/>
                        </a:rPr>
                        <a:t>4.22.1 ВІДЕО</a:t>
                      </a:r>
                      <a:br>
                        <a:rPr lang="uk-UA" sz="1800" b="1" kern="1200" dirty="0" smtClean="0">
                          <a:solidFill>
                            <a:schemeClr val="dk1"/>
                          </a:solidFill>
                          <a:latin typeface="+mn-lt"/>
                          <a:ea typeface="+mn-ea"/>
                          <a:cs typeface="+mn-cs"/>
                        </a:rPr>
                      </a:br>
                      <a:endParaRPr lang="uk-UA" sz="1800" b="1"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Команда зробила запит подвійної заміни. Один з гравців увійшов у зону заміни, готовий увійти у гру, тим часом інший гравець тільки обирав табличку для заміни. По завершенні реєстрації першої заміни, другий гравець знаходився у зоні заміни, готовий увійти у гру. Чи вірно судді дозволили провести дві заміни?</a:t>
                      </a:r>
                      <a:endParaRPr lang="uk-UA" sz="1800" b="1"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6463308"/>
          </a:xfrm>
          <a:prstGeom prst="rect">
            <a:avLst/>
          </a:prstGeom>
          <a:noFill/>
        </p:spPr>
        <p:txBody>
          <a:bodyPr wrap="square" rtlCol="0">
            <a:spAutoFit/>
          </a:bodyPr>
          <a:lstStyle/>
          <a:p>
            <a:endParaRPr lang="ru-RU" dirty="0" smtClean="0">
              <a:solidFill>
                <a:srgbClr val="FF0000"/>
              </a:solidFill>
            </a:endParaRPr>
          </a:p>
          <a:p>
            <a:r>
              <a:rPr lang="ru-RU" dirty="0" err="1" smtClean="0">
                <a:solidFill>
                  <a:srgbClr val="FF0000"/>
                </a:solidFill>
              </a:rPr>
              <a:t>Якщо</a:t>
            </a:r>
            <a:r>
              <a:rPr lang="ru-RU" dirty="0" smtClean="0">
                <a:solidFill>
                  <a:srgbClr val="FF0000"/>
                </a:solidFill>
              </a:rPr>
              <a:t> </a:t>
            </a:r>
            <a:r>
              <a:rPr lang="ru-RU" dirty="0" err="1" smtClean="0">
                <a:solidFill>
                  <a:srgbClr val="FF0000"/>
                </a:solidFill>
              </a:rPr>
              <a:t>розігрування</a:t>
            </a:r>
            <a:r>
              <a:rPr lang="ru-RU" dirty="0" smtClean="0">
                <a:solidFill>
                  <a:srgbClr val="FF0000"/>
                </a:solidFill>
              </a:rPr>
              <a:t> </a:t>
            </a:r>
            <a:r>
              <a:rPr lang="ru-RU" dirty="0" err="1" smtClean="0">
                <a:solidFill>
                  <a:srgbClr val="FF0000"/>
                </a:solidFill>
              </a:rPr>
              <a:t>зупинено</a:t>
            </a:r>
            <a:r>
              <a:rPr lang="ru-RU" dirty="0" smtClean="0">
                <a:solidFill>
                  <a:srgbClr val="FF0000"/>
                </a:solidFill>
              </a:rPr>
              <a:t> через травму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зовнішню</a:t>
            </a:r>
            <a:r>
              <a:rPr lang="ru-RU" dirty="0" smtClean="0">
                <a:solidFill>
                  <a:srgbClr val="FF0000"/>
                </a:solidFill>
              </a:rPr>
              <a:t> </a:t>
            </a:r>
            <a:r>
              <a:rPr lang="ru-RU" dirty="0" err="1" smtClean="0">
                <a:solidFill>
                  <a:srgbClr val="FF0000"/>
                </a:solidFill>
              </a:rPr>
              <a:t>перешкоду</a:t>
            </a:r>
            <a:r>
              <a:rPr lang="ru-RU" dirty="0" smtClean="0">
                <a:solidFill>
                  <a:srgbClr val="FF0000"/>
                </a:solidFill>
              </a:rPr>
              <a:t>, </a:t>
            </a:r>
            <a:r>
              <a:rPr lang="ru-RU" dirty="0" err="1" smtClean="0">
                <a:solidFill>
                  <a:srgbClr val="FF0000"/>
                </a:solidFill>
              </a:rPr>
              <a:t>воно</a:t>
            </a:r>
            <a:r>
              <a:rPr lang="ru-RU" dirty="0" smtClean="0">
                <a:solidFill>
                  <a:srgbClr val="FF0000"/>
                </a:solidFill>
              </a:rPr>
              <a:t> </a:t>
            </a:r>
            <a:r>
              <a:rPr lang="ru-RU" dirty="0" err="1" smtClean="0">
                <a:solidFill>
                  <a:srgbClr val="FF0000"/>
                </a:solidFill>
              </a:rPr>
              <a:t>вважається</a:t>
            </a:r>
            <a:r>
              <a:rPr lang="ru-RU" dirty="0" smtClean="0">
                <a:solidFill>
                  <a:srgbClr val="FF0000"/>
                </a:solidFill>
              </a:rPr>
              <a:t> як </a:t>
            </a:r>
            <a:r>
              <a:rPr lang="ru-RU" b="1" dirty="0" err="1" smtClean="0">
                <a:solidFill>
                  <a:srgbClr val="FF0000"/>
                </a:solidFill>
              </a:rPr>
              <a:t>Незавершене</a:t>
            </a:r>
            <a:r>
              <a:rPr lang="ru-RU" b="1" dirty="0" smtClean="0">
                <a:solidFill>
                  <a:srgbClr val="FF0000"/>
                </a:solidFill>
              </a:rPr>
              <a:t> </a:t>
            </a:r>
            <a:r>
              <a:rPr lang="ru-RU" b="1" dirty="0" err="1" smtClean="0">
                <a:solidFill>
                  <a:srgbClr val="FF0000"/>
                </a:solidFill>
              </a:rPr>
              <a:t>розігрування</a:t>
            </a:r>
            <a:r>
              <a:rPr lang="ru-RU" b="1" dirty="0" smtClean="0">
                <a:solidFill>
                  <a:srgbClr val="FF0000"/>
                </a:solidFill>
              </a:rPr>
              <a:t>. Неправильно </a:t>
            </a:r>
            <a:r>
              <a:rPr lang="ru-RU" b="1" dirty="0" err="1" smtClean="0">
                <a:solidFill>
                  <a:srgbClr val="FF0000"/>
                </a:solidFill>
              </a:rPr>
              <a:t>робити</a:t>
            </a:r>
            <a:r>
              <a:rPr lang="ru-RU" b="1" dirty="0" smtClean="0">
                <a:solidFill>
                  <a:srgbClr val="FF0000"/>
                </a:solidFill>
              </a:rPr>
              <a:t> запит </a:t>
            </a:r>
            <a:r>
              <a:rPr lang="ru-RU" b="1" dirty="0" err="1" smtClean="0">
                <a:solidFill>
                  <a:srgbClr val="FF0000"/>
                </a:solidFill>
              </a:rPr>
              <a:t>будь-якої</a:t>
            </a:r>
            <a:r>
              <a:rPr lang="ru-RU" b="1" dirty="0" smtClean="0">
                <a:solidFill>
                  <a:srgbClr val="FF0000"/>
                </a:solidFill>
              </a:rPr>
              <a:t> </a:t>
            </a:r>
            <a:r>
              <a:rPr lang="ru-RU" b="1" dirty="0" err="1" smtClean="0">
                <a:solidFill>
                  <a:srgbClr val="FF0000"/>
                </a:solidFill>
              </a:rPr>
              <a:t>ігрової</a:t>
            </a:r>
            <a:r>
              <a:rPr lang="ru-RU" b="1" dirty="0" smtClean="0">
                <a:solidFill>
                  <a:srgbClr val="FF0000"/>
                </a:solidFill>
              </a:rPr>
              <a:t> перерви, за </a:t>
            </a:r>
            <a:r>
              <a:rPr lang="ru-RU" b="1" dirty="0" err="1" smtClean="0">
                <a:solidFill>
                  <a:srgbClr val="FF0000"/>
                </a:solidFill>
              </a:rPr>
              <a:t>виключенням</a:t>
            </a:r>
            <a:r>
              <a:rPr lang="ru-RU" b="1" dirty="0" smtClean="0">
                <a:solidFill>
                  <a:srgbClr val="FF0000"/>
                </a:solidFill>
              </a:rPr>
              <a:t> </a:t>
            </a:r>
            <a:r>
              <a:rPr lang="ru-RU" b="1" dirty="0" err="1" smtClean="0">
                <a:solidFill>
                  <a:srgbClr val="FF0000"/>
                </a:solidFill>
              </a:rPr>
              <a:t>вимушеної</a:t>
            </a:r>
            <a:r>
              <a:rPr lang="ru-RU" b="1" dirty="0" smtClean="0">
                <a:solidFill>
                  <a:srgbClr val="FF0000"/>
                </a:solidFill>
              </a:rPr>
              <a:t> </a:t>
            </a:r>
            <a:r>
              <a:rPr lang="ru-RU" b="1" dirty="0" err="1" smtClean="0">
                <a:solidFill>
                  <a:srgbClr val="FF0000"/>
                </a:solidFill>
              </a:rPr>
              <a:t>заміни</a:t>
            </a:r>
            <a:r>
              <a:rPr lang="ru-RU" b="1" dirty="0" smtClean="0">
                <a:solidFill>
                  <a:srgbClr val="FF0000"/>
                </a:solidFill>
              </a:rPr>
              <a:t> </a:t>
            </a:r>
            <a:r>
              <a:rPr lang="ru-RU" b="1" dirty="0" err="1" smtClean="0">
                <a:solidFill>
                  <a:srgbClr val="FF0000"/>
                </a:solidFill>
              </a:rPr>
              <a:t>травмованого</a:t>
            </a:r>
            <a:r>
              <a:rPr lang="ru-RU" b="1" dirty="0" smtClean="0">
                <a:solidFill>
                  <a:srgbClr val="FF0000"/>
                </a:solidFill>
              </a:rPr>
              <a:t> </a:t>
            </a:r>
            <a:r>
              <a:rPr lang="ru-RU" b="1" dirty="0" err="1" smtClean="0">
                <a:solidFill>
                  <a:srgbClr val="FF0000"/>
                </a:solidFill>
              </a:rPr>
              <a:t>гравця</a:t>
            </a:r>
            <a:r>
              <a:rPr lang="ru-RU" b="1" dirty="0" smtClean="0">
                <a:solidFill>
                  <a:srgbClr val="FF0000"/>
                </a:solidFill>
              </a:rPr>
              <a:t> </a:t>
            </a:r>
            <a:r>
              <a:rPr lang="ru-RU" b="1" dirty="0" err="1" smtClean="0">
                <a:solidFill>
                  <a:srgbClr val="FF0000"/>
                </a:solidFill>
              </a:rPr>
              <a:t>або</a:t>
            </a:r>
            <a:r>
              <a:rPr lang="ru-RU" b="1" dirty="0" smtClean="0">
                <a:solidFill>
                  <a:srgbClr val="FF0000"/>
                </a:solidFill>
              </a:rPr>
              <a:t> </a:t>
            </a:r>
            <a:r>
              <a:rPr lang="ru-RU" b="1" dirty="0" err="1" smtClean="0">
                <a:solidFill>
                  <a:srgbClr val="FF0000"/>
                </a:solidFill>
              </a:rPr>
              <a:t>гравця</a:t>
            </a:r>
            <a:r>
              <a:rPr lang="ru-RU" b="1" dirty="0" smtClean="0">
                <a:solidFill>
                  <a:srgbClr val="FF0000"/>
                </a:solidFill>
              </a:rPr>
              <a:t>, </a:t>
            </a:r>
            <a:r>
              <a:rPr lang="ru-RU" b="1" dirty="0" err="1" smtClean="0">
                <a:solidFill>
                  <a:srgbClr val="FF0000"/>
                </a:solidFill>
              </a:rPr>
              <a:t>що</a:t>
            </a:r>
            <a:r>
              <a:rPr lang="ru-RU" b="1" dirty="0" smtClean="0">
                <a:solidFill>
                  <a:srgbClr val="FF0000"/>
                </a:solidFill>
              </a:rPr>
              <a:t> </a:t>
            </a:r>
            <a:r>
              <a:rPr lang="ru-RU" b="1" dirty="0" err="1" smtClean="0">
                <a:solidFill>
                  <a:srgbClr val="FF0000"/>
                </a:solidFill>
              </a:rPr>
              <a:t>отримав</a:t>
            </a:r>
            <a:r>
              <a:rPr lang="ru-RU" b="1" dirty="0" smtClean="0">
                <a:solidFill>
                  <a:srgbClr val="FF0000"/>
                </a:solidFill>
              </a:rPr>
              <a:t> </a:t>
            </a:r>
            <a:r>
              <a:rPr lang="ru-RU" b="1" dirty="0" err="1" smtClean="0">
                <a:solidFill>
                  <a:srgbClr val="FF0000"/>
                </a:solidFill>
              </a:rPr>
              <a:t>санкцію</a:t>
            </a:r>
            <a:r>
              <a:rPr lang="ru-RU" b="1" dirty="0" smtClean="0">
                <a:solidFill>
                  <a:srgbClr val="FF0000"/>
                </a:solidFill>
              </a:rPr>
              <a:t> </a:t>
            </a:r>
            <a:r>
              <a:rPr lang="ru-RU" b="1" dirty="0" err="1" smtClean="0">
                <a:solidFill>
                  <a:srgbClr val="FF0000"/>
                </a:solidFill>
              </a:rPr>
              <a:t>протягом</a:t>
            </a:r>
            <a:r>
              <a:rPr lang="ru-RU" b="1" dirty="0" smtClean="0">
                <a:solidFill>
                  <a:srgbClr val="FF0000"/>
                </a:solidFill>
              </a:rPr>
              <a:t> </a:t>
            </a:r>
            <a:r>
              <a:rPr lang="ru-RU" b="1" dirty="0" err="1" smtClean="0">
                <a:solidFill>
                  <a:srgbClr val="FF0000"/>
                </a:solidFill>
              </a:rPr>
              <a:t>вимушеної</a:t>
            </a:r>
            <a:r>
              <a:rPr lang="ru-RU" b="1" dirty="0" smtClean="0">
                <a:solidFill>
                  <a:srgbClr val="FF0000"/>
                </a:solidFill>
              </a:rPr>
              <a:t> перерви. </a:t>
            </a:r>
          </a:p>
          <a:p>
            <a:endParaRPr lang="ru-RU" dirty="0" smtClean="0"/>
          </a:p>
          <a:p>
            <a:r>
              <a:rPr lang="ru-RU" dirty="0" smtClean="0">
                <a:solidFill>
                  <a:srgbClr val="FF0000"/>
                </a:solidFill>
              </a:rPr>
              <a:t>По </a:t>
            </a:r>
            <a:r>
              <a:rPr lang="ru-RU" dirty="0" err="1" smtClean="0">
                <a:solidFill>
                  <a:srgbClr val="FF0000"/>
                </a:solidFill>
              </a:rPr>
              <a:t>закінченню</a:t>
            </a:r>
            <a:r>
              <a:rPr lang="ru-RU" dirty="0" smtClean="0">
                <a:solidFill>
                  <a:srgbClr val="FF0000"/>
                </a:solidFill>
              </a:rPr>
              <a:t> </a:t>
            </a:r>
            <a:r>
              <a:rPr lang="ru-RU" dirty="0" err="1" smtClean="0">
                <a:solidFill>
                  <a:srgbClr val="FF0000"/>
                </a:solidFill>
              </a:rPr>
              <a:t>кожної</a:t>
            </a:r>
            <a:r>
              <a:rPr lang="ru-RU" dirty="0" smtClean="0">
                <a:solidFill>
                  <a:srgbClr val="FF0000"/>
                </a:solidFill>
              </a:rPr>
              <a:t> </a:t>
            </a:r>
            <a:r>
              <a:rPr lang="ru-RU" dirty="0" err="1" smtClean="0">
                <a:solidFill>
                  <a:srgbClr val="FF0000"/>
                </a:solidFill>
              </a:rPr>
              <a:t>партії</a:t>
            </a:r>
            <a:r>
              <a:rPr lang="ru-RU" dirty="0" smtClean="0">
                <a:solidFill>
                  <a:srgbClr val="FF0000"/>
                </a:solidFill>
              </a:rPr>
              <a:t> 2 </a:t>
            </a:r>
            <a:r>
              <a:rPr lang="ru-RU" dirty="0" err="1" smtClean="0">
                <a:solidFill>
                  <a:srgbClr val="FF0000"/>
                </a:solidFill>
              </a:rPr>
              <a:t>суддя</a:t>
            </a:r>
            <a:r>
              <a:rPr lang="ru-RU" dirty="0" smtClean="0">
                <a:solidFill>
                  <a:srgbClr val="FF0000"/>
                </a:solidFill>
              </a:rPr>
              <a:t> просить тренера </a:t>
            </a:r>
            <a:r>
              <a:rPr lang="ru-RU" dirty="0" err="1" smtClean="0">
                <a:solidFill>
                  <a:srgbClr val="FF0000"/>
                </a:solidFill>
              </a:rPr>
              <a:t>якнайшвидше</a:t>
            </a:r>
            <a:r>
              <a:rPr lang="ru-RU" dirty="0" smtClean="0">
                <a:solidFill>
                  <a:srgbClr val="FF0000"/>
                </a:solidFill>
              </a:rPr>
              <a:t> </a:t>
            </a:r>
            <a:r>
              <a:rPr lang="ru-RU" dirty="0" err="1" smtClean="0">
                <a:solidFill>
                  <a:srgbClr val="FF0000"/>
                </a:solidFill>
              </a:rPr>
              <a:t>надіслати</a:t>
            </a:r>
            <a:r>
              <a:rPr lang="ru-RU" dirty="0" smtClean="0">
                <a:solidFill>
                  <a:srgbClr val="FF0000"/>
                </a:solidFill>
              </a:rPr>
              <a:t> </a:t>
            </a:r>
            <a:r>
              <a:rPr lang="ru-RU" dirty="0" err="1" smtClean="0">
                <a:solidFill>
                  <a:srgbClr val="FF0000"/>
                </a:solidFill>
              </a:rPr>
              <a:t>електронну</a:t>
            </a:r>
            <a:r>
              <a:rPr lang="ru-RU" dirty="0" smtClean="0">
                <a:solidFill>
                  <a:srgbClr val="FF0000"/>
                </a:solidFill>
              </a:rPr>
              <a:t> </a:t>
            </a:r>
            <a:r>
              <a:rPr lang="ru-RU" dirty="0" err="1" smtClean="0">
                <a:solidFill>
                  <a:srgbClr val="FF0000"/>
                </a:solidFill>
              </a:rPr>
              <a:t>картку</a:t>
            </a:r>
            <a:r>
              <a:rPr lang="ru-RU" dirty="0" smtClean="0">
                <a:solidFill>
                  <a:srgbClr val="FF0000"/>
                </a:solidFill>
              </a:rPr>
              <a:t> </a:t>
            </a:r>
            <a:r>
              <a:rPr lang="ru-RU" dirty="0" err="1" smtClean="0">
                <a:solidFill>
                  <a:srgbClr val="FF0000"/>
                </a:solidFill>
              </a:rPr>
              <a:t>розташування</a:t>
            </a:r>
            <a:r>
              <a:rPr lang="ru-RU" dirty="0" smtClean="0">
                <a:solidFill>
                  <a:srgbClr val="FF0000"/>
                </a:solidFill>
              </a:rPr>
              <a:t> на </a:t>
            </a:r>
            <a:r>
              <a:rPr lang="ru-RU" dirty="0" err="1" smtClean="0">
                <a:solidFill>
                  <a:srgbClr val="FF0000"/>
                </a:solidFill>
              </a:rPr>
              <a:t>наступну</a:t>
            </a:r>
            <a:r>
              <a:rPr lang="ru-RU" dirty="0" smtClean="0">
                <a:solidFill>
                  <a:srgbClr val="FF0000"/>
                </a:solidFill>
              </a:rPr>
              <a:t> </a:t>
            </a:r>
            <a:r>
              <a:rPr lang="ru-RU" dirty="0" err="1" smtClean="0">
                <a:solidFill>
                  <a:srgbClr val="FF0000"/>
                </a:solidFill>
              </a:rPr>
              <a:t>партію</a:t>
            </a:r>
            <a:r>
              <a:rPr lang="ru-RU" dirty="0" smtClean="0">
                <a:solidFill>
                  <a:srgbClr val="FF0000"/>
                </a:solidFill>
              </a:rPr>
              <a:t>, для </a:t>
            </a:r>
            <a:r>
              <a:rPr lang="ru-RU" dirty="0" err="1" smtClean="0">
                <a:solidFill>
                  <a:srgbClr val="FF0000"/>
                </a:solidFill>
              </a:rPr>
              <a:t>запобігання</a:t>
            </a:r>
            <a:r>
              <a:rPr lang="ru-RU" dirty="0" smtClean="0">
                <a:solidFill>
                  <a:srgbClr val="FF0000"/>
                </a:solidFill>
              </a:rPr>
              <a:t> </a:t>
            </a:r>
            <a:r>
              <a:rPr lang="ru-RU" dirty="0" err="1" smtClean="0">
                <a:solidFill>
                  <a:srgbClr val="FF0000"/>
                </a:solidFill>
              </a:rPr>
              <a:t>затримки</a:t>
            </a:r>
            <a:r>
              <a:rPr lang="ru-RU" dirty="0" smtClean="0">
                <a:solidFill>
                  <a:srgbClr val="FF0000"/>
                </a:solidFill>
              </a:rPr>
              <a:t> </a:t>
            </a:r>
            <a:r>
              <a:rPr lang="ru-RU" dirty="0" err="1" smtClean="0">
                <a:solidFill>
                  <a:srgbClr val="FF0000"/>
                </a:solidFill>
              </a:rPr>
              <a:t>трьоххвилинного</a:t>
            </a:r>
            <a:r>
              <a:rPr lang="ru-RU" dirty="0" smtClean="0">
                <a:solidFill>
                  <a:srgbClr val="FF0000"/>
                </a:solidFill>
              </a:rPr>
              <a:t> </a:t>
            </a:r>
            <a:r>
              <a:rPr lang="ru-RU" dirty="0" err="1" smtClean="0">
                <a:solidFill>
                  <a:srgbClr val="FF0000"/>
                </a:solidFill>
              </a:rPr>
              <a:t>інтервалу</a:t>
            </a:r>
            <a:r>
              <a:rPr lang="ru-RU" dirty="0" smtClean="0">
                <a:solidFill>
                  <a:srgbClr val="FF0000"/>
                </a:solidFill>
              </a:rPr>
              <a:t> </a:t>
            </a:r>
            <a:r>
              <a:rPr lang="ru-RU" dirty="0" err="1" smtClean="0">
                <a:solidFill>
                  <a:srgbClr val="FF0000"/>
                </a:solidFill>
              </a:rPr>
              <a:t>між</a:t>
            </a:r>
            <a:r>
              <a:rPr lang="ru-RU" dirty="0" smtClean="0">
                <a:solidFill>
                  <a:srgbClr val="FF0000"/>
                </a:solidFill>
              </a:rPr>
              <a:t> </a:t>
            </a:r>
            <a:r>
              <a:rPr lang="ru-RU" dirty="0" err="1" smtClean="0">
                <a:solidFill>
                  <a:srgbClr val="FF0000"/>
                </a:solidFill>
              </a:rPr>
              <a:t>партіями</a:t>
            </a:r>
            <a:r>
              <a:rPr lang="ru-RU" dirty="0" smtClean="0">
                <a:solidFill>
                  <a:srgbClr val="FF0000"/>
                </a:solidFill>
              </a:rPr>
              <a:t>. </a:t>
            </a:r>
          </a:p>
          <a:p>
            <a:r>
              <a:rPr lang="ru-RU" dirty="0" err="1" smtClean="0">
                <a:solidFill>
                  <a:srgbClr val="FF0000"/>
                </a:solidFill>
              </a:rPr>
              <a:t>Якщо</a:t>
            </a:r>
            <a:r>
              <a:rPr lang="ru-RU" dirty="0" smtClean="0">
                <a:solidFill>
                  <a:srgbClr val="FF0000"/>
                </a:solidFill>
              </a:rPr>
              <a:t> тренер </a:t>
            </a:r>
            <a:r>
              <a:rPr lang="ru-RU" dirty="0" err="1" smtClean="0">
                <a:solidFill>
                  <a:srgbClr val="FF0000"/>
                </a:solidFill>
              </a:rPr>
              <a:t>команди</a:t>
            </a:r>
            <a:r>
              <a:rPr lang="ru-RU" dirty="0" smtClean="0">
                <a:solidFill>
                  <a:srgbClr val="FF0000"/>
                </a:solidFill>
              </a:rPr>
              <a:t> систематично </a:t>
            </a:r>
            <a:r>
              <a:rPr lang="ru-RU" dirty="0" err="1" smtClean="0">
                <a:solidFill>
                  <a:srgbClr val="FF0000"/>
                </a:solidFill>
              </a:rPr>
              <a:t>затримує</a:t>
            </a:r>
            <a:r>
              <a:rPr lang="ru-RU" dirty="0" smtClean="0">
                <a:solidFill>
                  <a:srgbClr val="FF0000"/>
                </a:solidFill>
              </a:rPr>
              <a:t> </a:t>
            </a:r>
            <a:r>
              <a:rPr lang="ru-RU" dirty="0" err="1" smtClean="0">
                <a:solidFill>
                  <a:srgbClr val="FF0000"/>
                </a:solidFill>
              </a:rPr>
              <a:t>відновлення</a:t>
            </a:r>
            <a:r>
              <a:rPr lang="ru-RU" dirty="0" smtClean="0">
                <a:solidFill>
                  <a:srgbClr val="FF0000"/>
                </a:solidFill>
              </a:rPr>
              <a:t> </a:t>
            </a:r>
            <a:r>
              <a:rPr lang="ru-RU" dirty="0" err="1" smtClean="0">
                <a:solidFill>
                  <a:srgbClr val="FF0000"/>
                </a:solidFill>
              </a:rPr>
              <a:t>гри</a:t>
            </a:r>
            <a:r>
              <a:rPr lang="ru-RU" dirty="0" smtClean="0">
                <a:solidFill>
                  <a:srgbClr val="FF0000"/>
                </a:solidFill>
              </a:rPr>
              <a:t>, не </a:t>
            </a:r>
            <a:r>
              <a:rPr lang="ru-RU" dirty="0" err="1" smtClean="0">
                <a:solidFill>
                  <a:srgbClr val="FF0000"/>
                </a:solidFill>
              </a:rPr>
              <a:t>надаючи</a:t>
            </a:r>
            <a:r>
              <a:rPr lang="ru-RU" dirty="0" smtClean="0">
                <a:solidFill>
                  <a:srgbClr val="FF0000"/>
                </a:solidFill>
              </a:rPr>
              <a:t> </a:t>
            </a:r>
            <a:r>
              <a:rPr lang="ru-RU" dirty="0" err="1" smtClean="0">
                <a:solidFill>
                  <a:srgbClr val="FF0000"/>
                </a:solidFill>
              </a:rPr>
              <a:t>вчасно</a:t>
            </a:r>
            <a:r>
              <a:rPr lang="ru-RU" dirty="0" smtClean="0">
                <a:solidFill>
                  <a:srgbClr val="FF0000"/>
                </a:solidFill>
              </a:rPr>
              <a:t> </a:t>
            </a:r>
            <a:r>
              <a:rPr lang="ru-RU" dirty="0" err="1" smtClean="0">
                <a:solidFill>
                  <a:srgbClr val="FF0000"/>
                </a:solidFill>
              </a:rPr>
              <a:t>картку</a:t>
            </a:r>
            <a:r>
              <a:rPr lang="ru-RU" dirty="0" smtClean="0">
                <a:solidFill>
                  <a:srgbClr val="FF0000"/>
                </a:solidFill>
              </a:rPr>
              <a:t> </a:t>
            </a:r>
            <a:r>
              <a:rPr lang="ru-RU" dirty="0" err="1" smtClean="0">
                <a:solidFill>
                  <a:srgbClr val="FF0000"/>
                </a:solidFill>
              </a:rPr>
              <a:t>розташування</a:t>
            </a:r>
            <a:r>
              <a:rPr lang="ru-RU" dirty="0" smtClean="0">
                <a:solidFill>
                  <a:srgbClr val="FF0000"/>
                </a:solidFill>
              </a:rPr>
              <a:t>, 1-ий </a:t>
            </a:r>
            <a:r>
              <a:rPr lang="ru-RU" dirty="0" err="1" smtClean="0">
                <a:solidFill>
                  <a:srgbClr val="FF0000"/>
                </a:solidFill>
              </a:rPr>
              <a:t>суддя</a:t>
            </a:r>
            <a:r>
              <a:rPr lang="ru-RU" dirty="0" smtClean="0">
                <a:solidFill>
                  <a:srgbClr val="FF0000"/>
                </a:solidFill>
              </a:rPr>
              <a:t> повинен </a:t>
            </a:r>
            <a:r>
              <a:rPr lang="ru-RU" dirty="0" err="1" smtClean="0">
                <a:solidFill>
                  <a:srgbClr val="FF0000"/>
                </a:solidFill>
              </a:rPr>
              <a:t>застосувати</a:t>
            </a:r>
            <a:r>
              <a:rPr lang="ru-RU" dirty="0" smtClean="0">
                <a:solidFill>
                  <a:srgbClr val="FF0000"/>
                </a:solidFill>
              </a:rPr>
              <a:t> </a:t>
            </a:r>
            <a:r>
              <a:rPr lang="ru-RU" dirty="0" err="1" smtClean="0">
                <a:solidFill>
                  <a:srgbClr val="FF0000"/>
                </a:solidFill>
              </a:rPr>
              <a:t>санкцію</a:t>
            </a:r>
            <a:r>
              <a:rPr lang="ru-RU" dirty="0" smtClean="0">
                <a:solidFill>
                  <a:srgbClr val="FF0000"/>
                </a:solidFill>
              </a:rPr>
              <a:t> за </a:t>
            </a:r>
            <a:r>
              <a:rPr lang="ru-RU" dirty="0" err="1" smtClean="0">
                <a:solidFill>
                  <a:srgbClr val="FF0000"/>
                </a:solidFill>
              </a:rPr>
              <a:t>затримку</a:t>
            </a:r>
            <a:r>
              <a:rPr lang="ru-RU" dirty="0" smtClean="0">
                <a:solidFill>
                  <a:srgbClr val="FF0000"/>
                </a:solidFill>
              </a:rPr>
              <a:t> часу. </a:t>
            </a:r>
            <a:r>
              <a:rPr lang="ru-RU" dirty="0" err="1" smtClean="0">
                <a:solidFill>
                  <a:srgbClr val="FF0000"/>
                </a:solidFill>
              </a:rPr>
              <a:t>Такі</a:t>
            </a:r>
            <a:r>
              <a:rPr lang="ru-RU" dirty="0" smtClean="0">
                <a:solidFill>
                  <a:srgbClr val="FF0000"/>
                </a:solidFill>
              </a:rPr>
              <a:t> ж </a:t>
            </a:r>
            <a:r>
              <a:rPr lang="ru-RU" dirty="0" err="1" smtClean="0">
                <a:solidFill>
                  <a:srgbClr val="FF0000"/>
                </a:solidFill>
              </a:rPr>
              <a:t>дії</a:t>
            </a:r>
            <a:r>
              <a:rPr lang="ru-RU" dirty="0" smtClean="0">
                <a:solidFill>
                  <a:srgbClr val="FF0000"/>
                </a:solidFill>
              </a:rPr>
              <a:t> </a:t>
            </a:r>
            <a:r>
              <a:rPr lang="ru-RU" dirty="0" err="1" smtClean="0">
                <a:solidFill>
                  <a:srgbClr val="FF0000"/>
                </a:solidFill>
              </a:rPr>
              <a:t>застосовуються</a:t>
            </a:r>
            <a:r>
              <a:rPr lang="ru-RU" dirty="0" smtClean="0">
                <a:solidFill>
                  <a:srgbClr val="FF0000"/>
                </a:solidFill>
              </a:rPr>
              <a:t> в </a:t>
            </a:r>
            <a:r>
              <a:rPr lang="ru-RU" dirty="0" err="1" smtClean="0">
                <a:solidFill>
                  <a:srgbClr val="FF0000"/>
                </a:solidFill>
              </a:rPr>
              <a:t>ситуації</a:t>
            </a:r>
            <a:r>
              <a:rPr lang="ru-RU" dirty="0" smtClean="0">
                <a:solidFill>
                  <a:srgbClr val="FF0000"/>
                </a:solidFill>
              </a:rPr>
              <a:t>, коли команда не </a:t>
            </a:r>
            <a:r>
              <a:rPr lang="ru-RU" dirty="0" err="1" smtClean="0">
                <a:solidFill>
                  <a:srgbClr val="FF0000"/>
                </a:solidFill>
              </a:rPr>
              <a:t>надає</a:t>
            </a:r>
            <a:r>
              <a:rPr lang="ru-RU" dirty="0" smtClean="0">
                <a:solidFill>
                  <a:srgbClr val="FF0000"/>
                </a:solidFill>
              </a:rPr>
              <a:t> </a:t>
            </a:r>
            <a:r>
              <a:rPr lang="ru-RU" dirty="0" err="1" smtClean="0">
                <a:solidFill>
                  <a:srgbClr val="FF0000"/>
                </a:solidFill>
              </a:rPr>
              <a:t>інформацію</a:t>
            </a:r>
            <a:r>
              <a:rPr lang="ru-RU" dirty="0" smtClean="0">
                <a:solidFill>
                  <a:srgbClr val="FF0000"/>
                </a:solidFill>
              </a:rPr>
              <a:t> за </a:t>
            </a:r>
            <a:r>
              <a:rPr lang="ru-RU" dirty="0" err="1" smtClean="0">
                <a:solidFill>
                  <a:srgbClr val="FF0000"/>
                </a:solidFill>
              </a:rPr>
              <a:t>допомогою</a:t>
            </a:r>
            <a:r>
              <a:rPr lang="ru-RU" dirty="0" smtClean="0">
                <a:solidFill>
                  <a:srgbClr val="FF0000"/>
                </a:solidFill>
              </a:rPr>
              <a:t> </a:t>
            </a:r>
            <a:r>
              <a:rPr lang="ru-RU" dirty="0" err="1" smtClean="0">
                <a:solidFill>
                  <a:srgbClr val="FF0000"/>
                </a:solidFill>
              </a:rPr>
              <a:t>електронного</a:t>
            </a:r>
            <a:r>
              <a:rPr lang="ru-RU" dirty="0" smtClean="0">
                <a:solidFill>
                  <a:srgbClr val="FF0000"/>
                </a:solidFill>
              </a:rPr>
              <a:t> планшету. </a:t>
            </a:r>
          </a:p>
          <a:p>
            <a:endParaRPr lang="ru-RU" dirty="0" smtClean="0">
              <a:solidFill>
                <a:srgbClr val="FF0000"/>
              </a:solidFill>
            </a:endParaRPr>
          </a:p>
          <a:p>
            <a:endParaRPr lang="ru-RU" dirty="0" smtClean="0"/>
          </a:p>
          <a:p>
            <a:r>
              <a:rPr lang="ru-RU" dirty="0" err="1" smtClean="0"/>
              <a:t>Якщо</a:t>
            </a:r>
            <a:r>
              <a:rPr lang="ru-RU" dirty="0" smtClean="0"/>
              <a:t> </a:t>
            </a:r>
            <a:r>
              <a:rPr lang="ru-RU" dirty="0" err="1" smtClean="0"/>
              <a:t>здійснена</a:t>
            </a:r>
            <a:r>
              <a:rPr lang="ru-RU" dirty="0" smtClean="0"/>
              <a:t> </a:t>
            </a:r>
            <a:r>
              <a:rPr lang="ru-RU" dirty="0" err="1" smtClean="0"/>
              <a:t>позиційна</a:t>
            </a:r>
            <a:r>
              <a:rPr lang="ru-RU" dirty="0" smtClean="0"/>
              <a:t> </a:t>
            </a:r>
            <a:r>
              <a:rPr lang="ru-RU" dirty="0" err="1" smtClean="0"/>
              <a:t>помилка</a:t>
            </a:r>
            <a:r>
              <a:rPr lang="ru-RU" dirty="0" smtClean="0"/>
              <a:t>, </a:t>
            </a:r>
            <a:r>
              <a:rPr lang="ru-RU" dirty="0" err="1" smtClean="0"/>
              <a:t>після</a:t>
            </a:r>
            <a:r>
              <a:rPr lang="ru-RU" dirty="0" smtClean="0"/>
              <a:t> жесту, </a:t>
            </a:r>
            <a:r>
              <a:rPr lang="ru-RU" dirty="0" err="1" smtClean="0"/>
              <a:t>що</a:t>
            </a:r>
            <a:r>
              <a:rPr lang="ru-RU" dirty="0" smtClean="0"/>
              <a:t> </a:t>
            </a:r>
            <a:r>
              <a:rPr lang="ru-RU" dirty="0" err="1" smtClean="0"/>
              <a:t>сигналізує</a:t>
            </a:r>
            <a:r>
              <a:rPr lang="ru-RU" dirty="0" smtClean="0"/>
              <a:t> </a:t>
            </a:r>
            <a:r>
              <a:rPr lang="ru-RU" dirty="0" err="1" smtClean="0"/>
              <a:t>позиційну</a:t>
            </a:r>
            <a:r>
              <a:rPr lang="ru-RU" dirty="0" smtClean="0"/>
              <a:t> </a:t>
            </a:r>
            <a:r>
              <a:rPr lang="ru-RU" dirty="0" err="1" smtClean="0"/>
              <a:t>помилку</a:t>
            </a:r>
            <a:r>
              <a:rPr lang="ru-RU" dirty="0" smtClean="0"/>
              <a:t>, </a:t>
            </a:r>
            <a:r>
              <a:rPr lang="ru-RU" dirty="0" err="1" smtClean="0">
                <a:solidFill>
                  <a:srgbClr val="FF0000"/>
                </a:solidFill>
              </a:rPr>
              <a:t>відповідний</a:t>
            </a:r>
            <a:r>
              <a:rPr lang="ru-RU" dirty="0" smtClean="0">
                <a:solidFill>
                  <a:srgbClr val="FF0000"/>
                </a:solidFill>
              </a:rPr>
              <a:t> </a:t>
            </a:r>
            <a:r>
              <a:rPr lang="ru-RU" dirty="0" err="1" smtClean="0"/>
              <a:t>суддя</a:t>
            </a:r>
            <a:r>
              <a:rPr lang="ru-RU" dirty="0" smtClean="0"/>
              <a:t> повинен </a:t>
            </a:r>
            <a:r>
              <a:rPr lang="ru-RU" dirty="0" err="1" smtClean="0"/>
              <a:t>вказати</a:t>
            </a:r>
            <a:r>
              <a:rPr lang="ru-RU" dirty="0" smtClean="0"/>
              <a:t> на </a:t>
            </a:r>
            <a:r>
              <a:rPr lang="ru-RU" dirty="0" err="1" smtClean="0">
                <a:solidFill>
                  <a:srgbClr val="FF0000"/>
                </a:solidFill>
              </a:rPr>
              <a:t>відповідних</a:t>
            </a:r>
            <a:r>
              <a:rPr lang="ru-RU" dirty="0" smtClean="0"/>
              <a:t> </a:t>
            </a:r>
            <a:r>
              <a:rPr lang="ru-RU" dirty="0" err="1" smtClean="0"/>
              <a:t>гравців</a:t>
            </a:r>
            <a:r>
              <a:rPr lang="ru-RU" dirty="0" smtClean="0"/>
              <a:t>, </a:t>
            </a:r>
            <a:r>
              <a:rPr lang="ru-RU" dirty="0" err="1" smtClean="0"/>
              <a:t>які</a:t>
            </a:r>
            <a:r>
              <a:rPr lang="ru-RU" dirty="0" smtClean="0"/>
              <a:t> </a:t>
            </a:r>
            <a:r>
              <a:rPr lang="ru-RU" dirty="0" err="1" smtClean="0"/>
              <a:t>здійснили</a:t>
            </a:r>
            <a:r>
              <a:rPr lang="ru-RU" dirty="0" smtClean="0"/>
              <a:t> </a:t>
            </a:r>
            <a:r>
              <a:rPr lang="ru-RU" dirty="0" err="1" smtClean="0"/>
              <a:t>помилку</a:t>
            </a:r>
            <a:r>
              <a:rPr lang="ru-RU" dirty="0" smtClean="0"/>
              <a:t>. </a:t>
            </a:r>
            <a:r>
              <a:rPr lang="ru-RU" dirty="0" err="1" smtClean="0"/>
              <a:t>Якщо</a:t>
            </a:r>
            <a:r>
              <a:rPr lang="ru-RU" dirty="0" smtClean="0"/>
              <a:t> </a:t>
            </a:r>
            <a:r>
              <a:rPr lang="ru-RU" dirty="0" err="1" smtClean="0"/>
              <a:t>ігровий</a:t>
            </a:r>
            <a:r>
              <a:rPr lang="ru-RU" dirty="0" smtClean="0"/>
              <a:t> </a:t>
            </a:r>
            <a:r>
              <a:rPr lang="ru-RU" dirty="0" err="1" smtClean="0"/>
              <a:t>капітан</a:t>
            </a:r>
            <a:r>
              <a:rPr lang="ru-RU" dirty="0" smtClean="0"/>
              <a:t> просить </a:t>
            </a:r>
            <a:r>
              <a:rPr lang="ru-RU" dirty="0" err="1" smtClean="0"/>
              <a:t>додаткову</a:t>
            </a:r>
            <a:r>
              <a:rPr lang="ru-RU" dirty="0" smtClean="0"/>
              <a:t> </a:t>
            </a:r>
            <a:r>
              <a:rPr lang="ru-RU" dirty="0" err="1" smtClean="0"/>
              <a:t>інформацію</a:t>
            </a:r>
            <a:r>
              <a:rPr lang="ru-RU" dirty="0" smtClean="0"/>
              <a:t> про </a:t>
            </a:r>
            <a:r>
              <a:rPr lang="ru-RU" dirty="0" err="1" smtClean="0"/>
              <a:t>помилку</a:t>
            </a:r>
            <a:r>
              <a:rPr lang="ru-RU" dirty="0" smtClean="0"/>
              <a:t>, 2-му </a:t>
            </a:r>
            <a:r>
              <a:rPr lang="ru-RU" dirty="0" err="1" smtClean="0"/>
              <a:t>судді</a:t>
            </a:r>
            <a:r>
              <a:rPr lang="ru-RU" dirty="0" smtClean="0"/>
              <a:t> </a:t>
            </a:r>
            <a:r>
              <a:rPr lang="ru-RU" dirty="0" err="1" smtClean="0"/>
              <a:t>слід</a:t>
            </a:r>
            <a:r>
              <a:rPr lang="ru-RU" dirty="0" smtClean="0"/>
              <a:t> </a:t>
            </a:r>
            <a:r>
              <a:rPr lang="ru-RU" dirty="0" err="1" smtClean="0"/>
              <a:t>вказати</a:t>
            </a:r>
            <a:r>
              <a:rPr lang="ru-RU" dirty="0" smtClean="0"/>
              <a:t> </a:t>
            </a:r>
            <a:r>
              <a:rPr lang="ru-RU" dirty="0" err="1" smtClean="0"/>
              <a:t>ігровому</a:t>
            </a:r>
            <a:r>
              <a:rPr lang="ru-RU" dirty="0" smtClean="0"/>
              <a:t> </a:t>
            </a:r>
            <a:r>
              <a:rPr lang="ru-RU" dirty="0" err="1" smtClean="0"/>
              <a:t>капітану</a:t>
            </a:r>
            <a:r>
              <a:rPr lang="ru-RU" dirty="0" smtClean="0"/>
              <a:t> на </a:t>
            </a:r>
            <a:r>
              <a:rPr lang="ru-RU" dirty="0" err="1" smtClean="0"/>
              <a:t>картці</a:t>
            </a:r>
            <a:r>
              <a:rPr lang="ru-RU" dirty="0" smtClean="0"/>
              <a:t> </a:t>
            </a:r>
            <a:r>
              <a:rPr lang="ru-RU" dirty="0" err="1" smtClean="0"/>
              <a:t>розташування</a:t>
            </a:r>
            <a:r>
              <a:rPr lang="ru-RU" dirty="0" smtClean="0"/>
              <a:t> </a:t>
            </a:r>
            <a:r>
              <a:rPr lang="ru-RU" dirty="0" err="1" smtClean="0"/>
              <a:t>або</a:t>
            </a:r>
            <a:r>
              <a:rPr lang="ru-RU" dirty="0" smtClean="0"/>
              <a:t> </a:t>
            </a:r>
            <a:r>
              <a:rPr lang="ru-RU" dirty="0" err="1" smtClean="0"/>
              <a:t>планшеті</a:t>
            </a:r>
            <a:r>
              <a:rPr lang="ru-RU" dirty="0" smtClean="0"/>
              <a:t> </a:t>
            </a:r>
            <a:r>
              <a:rPr lang="ru-RU" dirty="0" err="1" smtClean="0"/>
              <a:t>гравців</a:t>
            </a:r>
            <a:r>
              <a:rPr lang="ru-RU" dirty="0" smtClean="0"/>
              <a:t>, </a:t>
            </a:r>
            <a:r>
              <a:rPr lang="ru-RU" dirty="0" err="1" smtClean="0"/>
              <a:t>що</a:t>
            </a:r>
            <a:r>
              <a:rPr lang="ru-RU" dirty="0" smtClean="0"/>
              <a:t> </a:t>
            </a:r>
            <a:r>
              <a:rPr lang="ru-RU" dirty="0" err="1" smtClean="0"/>
              <a:t>здійснили</a:t>
            </a:r>
            <a:r>
              <a:rPr lang="ru-RU" dirty="0" smtClean="0"/>
              <a:t> </a:t>
            </a:r>
            <a:r>
              <a:rPr lang="ru-RU" dirty="0" err="1" smtClean="0"/>
              <a:t>позиційну</a:t>
            </a:r>
            <a:r>
              <a:rPr lang="ru-RU" dirty="0" smtClean="0"/>
              <a:t> </a:t>
            </a:r>
            <a:r>
              <a:rPr lang="ru-RU" dirty="0" err="1" smtClean="0"/>
              <a:t>помилку</a:t>
            </a:r>
            <a:r>
              <a:rPr lang="ru-RU" dirty="0" smtClean="0"/>
              <a:t>. </a:t>
            </a:r>
            <a:r>
              <a:rPr lang="ru-RU" dirty="0" err="1" smtClean="0">
                <a:solidFill>
                  <a:srgbClr val="FF0000"/>
                </a:solidFill>
              </a:rPr>
              <a:t>Інформація</a:t>
            </a:r>
            <a:r>
              <a:rPr lang="ru-RU" dirty="0" smtClean="0">
                <a:solidFill>
                  <a:srgbClr val="FF0000"/>
                </a:solidFill>
              </a:rPr>
              <a:t> про </a:t>
            </a:r>
            <a:r>
              <a:rPr lang="ru-RU" dirty="0" err="1" smtClean="0">
                <a:solidFill>
                  <a:srgbClr val="FF0000"/>
                </a:solidFill>
              </a:rPr>
              <a:t>розташування</a:t>
            </a:r>
            <a:r>
              <a:rPr lang="ru-RU" dirty="0" smtClean="0">
                <a:solidFill>
                  <a:srgbClr val="FF0000"/>
                </a:solidFill>
              </a:rPr>
              <a:t> </a:t>
            </a:r>
            <a:r>
              <a:rPr lang="ru-RU" dirty="0" err="1" smtClean="0">
                <a:solidFill>
                  <a:srgbClr val="FF0000"/>
                </a:solidFill>
              </a:rPr>
              <a:t>команди</a:t>
            </a:r>
            <a:r>
              <a:rPr lang="ru-RU" dirty="0" smtClean="0">
                <a:solidFill>
                  <a:srgbClr val="FF0000"/>
                </a:solidFill>
              </a:rPr>
              <a:t> </a:t>
            </a:r>
            <a:r>
              <a:rPr lang="ru-RU" dirty="0" err="1" smtClean="0">
                <a:solidFill>
                  <a:srgbClr val="FF0000"/>
                </a:solidFill>
              </a:rPr>
              <a:t>суперника</a:t>
            </a:r>
            <a:r>
              <a:rPr lang="ru-RU" dirty="0" smtClean="0">
                <a:solidFill>
                  <a:srgbClr val="FF0000"/>
                </a:solidFill>
              </a:rPr>
              <a:t> повинна бути </a:t>
            </a:r>
            <a:r>
              <a:rPr lang="ru-RU" dirty="0" err="1" smtClean="0">
                <a:solidFill>
                  <a:srgbClr val="FF0000"/>
                </a:solidFill>
              </a:rPr>
              <a:t>прихована</a:t>
            </a:r>
            <a:r>
              <a:rPr lang="ru-RU" dirty="0" smtClean="0">
                <a:solidFill>
                  <a:srgbClr val="FF0000"/>
                </a:solidFill>
              </a:rPr>
              <a:t> 2 </a:t>
            </a:r>
            <a:r>
              <a:rPr lang="ru-RU" dirty="0" err="1" smtClean="0">
                <a:solidFill>
                  <a:srgbClr val="FF0000"/>
                </a:solidFill>
              </a:rPr>
              <a:t>суддею</a:t>
            </a:r>
            <a:r>
              <a:rPr lang="ru-RU" dirty="0" smtClean="0">
                <a:solidFill>
                  <a:srgbClr val="FF0000"/>
                </a:solidFill>
              </a:rPr>
              <a:t>. </a:t>
            </a: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4.22.1</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correct_multiple_sub 4.22.1.mp4">
            <a:hlinkClick r:id="" action="ppaction://media"/>
          </p:cNvPr>
          <p:cNvPicPr>
            <a:picLocks noRot="1" noChangeAspect="1"/>
          </p:cNvPicPr>
          <p:nvPr>
            <a:videoFile r:link="rId1"/>
          </p:nvPr>
        </p:nvPicPr>
        <p:blipFill>
          <a:blip r:embed="rId5" cstate="print"/>
          <a:stretch>
            <a:fillRect/>
          </a:stretch>
        </p:blipFill>
        <p:spPr>
          <a:xfrm>
            <a:off x="607955" y="692696"/>
            <a:ext cx="8220405" cy="61653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136904" cy="2664296"/>
        </p:xfrm>
        <a:graphic>
          <a:graphicData uri="http://schemas.openxmlformats.org/drawingml/2006/table">
            <a:tbl>
              <a:tblPr firstRow="1" bandRow="1">
                <a:tableStyleId>{5C22544A-7EE6-4342-B048-85BDC9FD1C3A}</a:tableStyleId>
              </a:tblPr>
              <a:tblGrid>
                <a:gridCol w="8136904"/>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kern="1200" dirty="0" smtClean="0">
                          <a:solidFill>
                            <a:schemeClr val="dk1"/>
                          </a:solidFill>
                          <a:latin typeface="+mn-lt"/>
                          <a:ea typeface="+mn-ea"/>
                          <a:cs typeface="+mn-cs"/>
                        </a:rPr>
                        <a:t>Так. Судді добре застосували новий підхід до виконання подвійної заміни. Якщо дії гравців не призводять до затримки часу, то судді повинні бути гнучкими у проведенні таких замін.</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 </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Методика суддівства волейболу</a:t>
                      </a:r>
                      <a:endParaRPr lang="ru-RU" dirty="0"/>
                    </a:p>
                  </a:txBody>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064896" cy="2664296"/>
        </p:xfrm>
        <a:graphic>
          <a:graphicData uri="http://schemas.openxmlformats.org/drawingml/2006/table">
            <a:tbl>
              <a:tblPr firstRow="1" bandRow="1">
                <a:tableStyleId>{5C22544A-7EE6-4342-B048-85BDC9FD1C3A}</a:tableStyleId>
              </a:tblPr>
              <a:tblGrid>
                <a:gridCol w="8064896"/>
              </a:tblGrid>
              <a:tr h="370840">
                <a:tc>
                  <a:txBody>
                    <a:bodyPr/>
                    <a:lstStyle/>
                    <a:p>
                      <a:pPr algn="ctr"/>
                      <a:r>
                        <a:rPr lang="uk-UA" dirty="0" smtClean="0"/>
                        <a:t>Випадок</a:t>
                      </a:r>
                      <a:endParaRPr lang="ru-RU" dirty="0"/>
                    </a:p>
                  </a:txBody>
                  <a:tcPr/>
                </a:tc>
              </a:tr>
              <a:tr h="2293456">
                <a:tc>
                  <a:txBody>
                    <a:bodyPr/>
                    <a:lstStyle/>
                    <a:p>
                      <a:pPr algn="just"/>
                      <a:r>
                        <a:rPr lang="uk-UA" sz="1800" b="1" kern="1200" dirty="0" smtClean="0">
                          <a:solidFill>
                            <a:schemeClr val="dk1"/>
                          </a:solidFill>
                          <a:latin typeface="+mn-lt"/>
                          <a:ea typeface="+mn-ea"/>
                          <a:cs typeface="+mn-cs"/>
                        </a:rPr>
                        <a:t>4.22.2 ВІДЕО</a:t>
                      </a:r>
                    </a:p>
                    <a:p>
                      <a:pPr algn="just"/>
                      <a:r>
                        <a:rPr lang="uk-UA" sz="1800" b="1" kern="1200" dirty="0" smtClean="0">
                          <a:solidFill>
                            <a:schemeClr val="dk1"/>
                          </a:solidFill>
                          <a:latin typeface="+mn-lt"/>
                          <a:ea typeface="+mn-ea"/>
                          <a:cs typeface="+mn-cs"/>
                        </a:rPr>
                        <a:t/>
                      </a:r>
                      <a:br>
                        <a:rPr lang="uk-UA" sz="1800" b="1" kern="1200" dirty="0" smtClean="0">
                          <a:solidFill>
                            <a:schemeClr val="dk1"/>
                          </a:solidFill>
                          <a:latin typeface="+mn-lt"/>
                          <a:ea typeface="+mn-ea"/>
                          <a:cs typeface="+mn-cs"/>
                        </a:rPr>
                      </a:br>
                      <a:r>
                        <a:rPr lang="uk-UA" sz="1800" kern="1200" dirty="0" smtClean="0">
                          <a:solidFill>
                            <a:schemeClr val="dk1"/>
                          </a:solidFill>
                          <a:latin typeface="+mn-lt"/>
                          <a:ea typeface="+mn-ea"/>
                          <a:cs typeface="+mn-cs"/>
                        </a:rPr>
                        <a:t>Гравець увійшов у зону заміни з табличкою, але був одягнутий в спортивну кофту. Під час заміни він помітив це, швидко зняв кофту та віддав її гравцю, який залишав майданчик. Це вірна процедура заміни?</a:t>
                      </a:r>
                      <a:endParaRPr lang="uk-UA" sz="1800" b="1"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4.22.2</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10" name="VRCK - Kranj  sub player in warm up shirt 4.22.2.mp4">
            <a:hlinkClick r:id="" action="ppaction://media"/>
          </p:cNvPr>
          <p:cNvPicPr>
            <a:picLocks noRot="1" noChangeAspect="1"/>
          </p:cNvPicPr>
          <p:nvPr>
            <a:videoFile r:link="rId1"/>
          </p:nvPr>
        </p:nvPicPr>
        <p:blipFill>
          <a:blip r:embed="rId5" cstate="print"/>
          <a:stretch>
            <a:fillRect/>
          </a:stretch>
        </p:blipFill>
        <p:spPr>
          <a:xfrm>
            <a:off x="607955" y="692696"/>
            <a:ext cx="8220405" cy="61653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10"/>
                </p:tgtEl>
              </p:cMediaNode>
            </p:vide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0"/>
                                        </p:tgtEl>
                                      </p:cBhvr>
                                    </p:cmd>
                                  </p:childTnLst>
                                </p:cTn>
                              </p:par>
                            </p:childTnLst>
                          </p:cTn>
                        </p:par>
                      </p:childTnLst>
                    </p:cTn>
                  </p:par>
                </p:childTnLst>
              </p:cTn>
              <p:nextCondLst>
                <p:cond evt="onClick" delay="0">
                  <p:tgtEl>
                    <p:spTgt spid="10"/>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352928" cy="2664296"/>
        </p:xfrm>
        <a:graphic>
          <a:graphicData uri="http://schemas.openxmlformats.org/drawingml/2006/table">
            <a:tbl>
              <a:tblPr firstRow="1" bandRow="1">
                <a:tableStyleId>{5C22544A-7EE6-4342-B048-85BDC9FD1C3A}</a:tableStyleId>
              </a:tblPr>
              <a:tblGrid>
                <a:gridCol w="8352928"/>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pPr algn="just"/>
                      <a:r>
                        <a:rPr lang="uk-UA" sz="1800" kern="1200" dirty="0" smtClean="0">
                          <a:solidFill>
                            <a:schemeClr val="dk1"/>
                          </a:solidFill>
                          <a:latin typeface="+mn-lt"/>
                          <a:ea typeface="+mn-ea"/>
                          <a:cs typeface="+mn-cs"/>
                        </a:rPr>
                        <a:t>Ні. Гравець, що виходить на заміну, повинен бути готовий увійти у гру в момент запиту заміни. Гравець у тренувальній кофті не може вважатися таким, що готовий увійти у гру, тому цей запит повинен бути відхилений та накладено санкцію за затримку часу.</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 </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Правила 15.10.3а, 15.10.3б</a:t>
                      </a:r>
                      <a:endParaRPr lang="ru-RU" dirty="0"/>
                    </a:p>
                  </a:txBody>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467544" y="1124744"/>
          <a:ext cx="8388424" cy="2664296"/>
        </p:xfrm>
        <a:graphic>
          <a:graphicData uri="http://schemas.openxmlformats.org/drawingml/2006/table">
            <a:tbl>
              <a:tblPr firstRow="1" bandRow="1">
                <a:tableStyleId>{5C22544A-7EE6-4342-B048-85BDC9FD1C3A}</a:tableStyleId>
              </a:tblPr>
              <a:tblGrid>
                <a:gridCol w="8388424"/>
              </a:tblGrid>
              <a:tr h="370840">
                <a:tc>
                  <a:txBody>
                    <a:bodyPr/>
                    <a:lstStyle/>
                    <a:p>
                      <a:pPr algn="ctr"/>
                      <a:r>
                        <a:rPr lang="uk-UA" dirty="0" smtClean="0"/>
                        <a:t>Випадок</a:t>
                      </a:r>
                      <a:endParaRPr lang="ru-RU" dirty="0"/>
                    </a:p>
                  </a:txBody>
                  <a:tcPr/>
                </a:tc>
              </a:tr>
              <a:tr h="2293456">
                <a:tc>
                  <a:txBody>
                    <a:bodyPr/>
                    <a:lstStyle/>
                    <a:p>
                      <a:r>
                        <a:rPr lang="uk-UA" sz="1800" b="1" kern="1200" dirty="0" smtClean="0">
                          <a:solidFill>
                            <a:schemeClr val="dk1"/>
                          </a:solidFill>
                          <a:latin typeface="+mn-lt"/>
                          <a:ea typeface="+mn-ea"/>
                          <a:cs typeface="+mn-cs"/>
                        </a:rPr>
                        <a:t>3.54 ВІДЕО</a:t>
                      </a:r>
                    </a:p>
                    <a:p>
                      <a:pPr algn="just"/>
                      <a:r>
                        <a:rPr lang="uk-UA" sz="1800" kern="1200" baseline="0" dirty="0" smtClean="0">
                          <a:solidFill>
                            <a:schemeClr val="dk1"/>
                          </a:solidFill>
                          <a:latin typeface="+mn-lt"/>
                          <a:ea typeface="+mn-ea"/>
                          <a:cs typeface="+mn-cs"/>
                        </a:rPr>
                        <a:t> </a:t>
                      </a:r>
                      <a:r>
                        <a:rPr lang="uk-UA" sz="1800" kern="1200" dirty="0" smtClean="0">
                          <a:solidFill>
                            <a:schemeClr val="dk1"/>
                          </a:solidFill>
                          <a:latin typeface="+mn-lt"/>
                          <a:ea typeface="+mn-ea"/>
                          <a:cs typeface="+mn-cs"/>
                        </a:rPr>
                        <a:t>Гравець команди Б направив м'яч супернику. Гравець команди А, який знаходився біля сітки, витягує руку над сіткою та б’є по м'ячу, далі м’яч відскочив від верхнього краю сітки і той самий гравець вдарив його знову. Чи вірне рішення Першого судді, який дозволив продовжити розігрування?</a:t>
                      </a:r>
                      <a:endParaRPr lang="uk-UA" sz="1800" kern="1200" baseline="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3.54</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spike net block 3.54.mp4">
            <a:hlinkClick r:id="" action="ppaction://media"/>
          </p:cNvPr>
          <p:cNvPicPr>
            <a:picLocks noRot="1" noChangeAspect="1"/>
          </p:cNvPicPr>
          <p:nvPr>
            <a:videoFile r:link="rId1"/>
          </p:nvPr>
        </p:nvPicPr>
        <p:blipFill>
          <a:blip r:embed="rId5" cstate="print"/>
          <a:stretch>
            <a:fillRect/>
          </a:stretch>
        </p:blipFill>
        <p:spPr>
          <a:xfrm>
            <a:off x="539552" y="692696"/>
            <a:ext cx="8220405" cy="61653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323528" y="836712"/>
          <a:ext cx="8604448" cy="4302760"/>
        </p:xfrm>
        <a:graphic>
          <a:graphicData uri="http://schemas.openxmlformats.org/drawingml/2006/table">
            <a:tbl>
              <a:tblPr firstRow="1" bandRow="1">
                <a:tableStyleId>{5C22544A-7EE6-4342-B048-85BDC9FD1C3A}</a:tableStyleId>
              </a:tblPr>
              <a:tblGrid>
                <a:gridCol w="8604448"/>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kern="1200" dirty="0" smtClean="0">
                          <a:solidFill>
                            <a:schemeClr val="dk1"/>
                          </a:solidFill>
                          <a:latin typeface="+mn-lt"/>
                          <a:ea typeface="+mn-ea"/>
                          <a:cs typeface="+mn-cs"/>
                        </a:rPr>
                        <a:t>Ні.</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Ситуація схожа, але все ж відрізняється від випадку 3.51. Якщо гравець, який знаходиться біля сітки та виносить руку над сіткою, влучить по м'ячу, що йде від суперника, дія може вважатися як блокування або атакуючий удар. Під час суддівства слід враховувати положення рук(и) гравця або іншої частини тіла, але висота м'яча не має значення.</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Удар гравця вважається атакою, тобто першим командним торканням, якщо гравець використовує класичний замах/активний рух руки, як показано на відео, а потім виконує удар по м'ячу, спрямовуючи його на сторону суперника.</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Тому, якщо гравець для цього першого удару виконує цілеспрямований атакуючий удар, а потім знову б’є по м'ячу, що відскочив від сітки, він/вона робить помилку «подвійне торкання». Виходячи з вищезазначеної інтерпретації, ситуацію, проілюстровану на відео, слід розглядати як "Подвійне торкання", що є помилкою. Розігрування слід негайно припинити – очко та право подачі команді Б.</a:t>
                      </a:r>
                      <a:endParaRPr lang="ru-RU" dirty="0"/>
                    </a:p>
                  </a:txBody>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568952" cy="2664296"/>
        </p:xfrm>
        <a:graphic>
          <a:graphicData uri="http://schemas.openxmlformats.org/drawingml/2006/table">
            <a:tbl>
              <a:tblPr firstRow="1" bandRow="1">
                <a:tableStyleId>{5C22544A-7EE6-4342-B048-85BDC9FD1C3A}</a:tableStyleId>
              </a:tblPr>
              <a:tblGrid>
                <a:gridCol w="8568952"/>
              </a:tblGrid>
              <a:tr h="370840">
                <a:tc>
                  <a:txBody>
                    <a:bodyPr/>
                    <a:lstStyle/>
                    <a:p>
                      <a:pPr algn="ctr"/>
                      <a:r>
                        <a:rPr lang="uk-UA" dirty="0" smtClean="0"/>
                        <a:t>Випадок</a:t>
                      </a:r>
                      <a:endParaRPr lang="ru-RU" dirty="0"/>
                    </a:p>
                  </a:txBody>
                  <a:tcPr/>
                </a:tc>
              </a:tr>
              <a:tr h="2293456">
                <a:tc>
                  <a:txBody>
                    <a:bodyPr/>
                    <a:lstStyle/>
                    <a:p>
                      <a:r>
                        <a:rPr lang="uk-UA" sz="1800" b="1" kern="1200" dirty="0" smtClean="0">
                          <a:solidFill>
                            <a:schemeClr val="dk1"/>
                          </a:solidFill>
                          <a:latin typeface="+mn-lt"/>
                          <a:ea typeface="+mn-ea"/>
                          <a:cs typeface="+mn-cs"/>
                        </a:rPr>
                        <a:t>4.42 ВІДЕО</a:t>
                      </a:r>
                    </a:p>
                    <a:p>
                      <a:pPr algn="just"/>
                      <a:r>
                        <a:rPr lang="uk-UA" sz="1800" kern="1200" baseline="0" dirty="0" smtClean="0">
                          <a:solidFill>
                            <a:schemeClr val="dk1"/>
                          </a:solidFill>
                          <a:latin typeface="+mn-lt"/>
                          <a:ea typeface="+mn-ea"/>
                          <a:cs typeface="+mn-cs"/>
                        </a:rPr>
                        <a:t> </a:t>
                      </a:r>
                      <a:r>
                        <a:rPr lang="uk-UA" sz="1800" kern="1200" dirty="0" smtClean="0">
                          <a:solidFill>
                            <a:schemeClr val="dk1"/>
                          </a:solidFill>
                          <a:latin typeface="+mn-lt"/>
                          <a:ea typeface="+mn-ea"/>
                          <a:cs typeface="+mn-cs"/>
                        </a:rPr>
                        <a:t>Під час гри через неуважність подавальника м'яч викотився на майданчик. На ситуацію не зреагував ні Перший суддя, а ні Другий. Після закінчення розігрування Перший суддя вирішив переграти розігрування через зовнішнє втручання. Це було правильне рішення?</a:t>
                      </a:r>
                      <a:endParaRPr lang="uk-UA" sz="1800" kern="1200" baseline="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4.42</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second ball no interference case 4_42.mp4">
            <a:hlinkClick r:id="" action="ppaction://media"/>
          </p:cNvPr>
          <p:cNvPicPr>
            <a:picLocks noRot="1" noChangeAspect="1"/>
          </p:cNvPicPr>
          <p:nvPr>
            <a:videoFile r:link="rId1"/>
          </p:nvPr>
        </p:nvPicPr>
        <p:blipFill>
          <a:blip r:embed="rId5" cstate="print"/>
          <a:stretch>
            <a:fillRect/>
          </a:stretch>
        </p:blipFill>
        <p:spPr>
          <a:xfrm>
            <a:off x="467544" y="692696"/>
            <a:ext cx="8220405" cy="61653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6186309"/>
          </a:xfrm>
          <a:prstGeom prst="rect">
            <a:avLst/>
          </a:prstGeom>
          <a:noFill/>
        </p:spPr>
        <p:txBody>
          <a:bodyPr wrap="square" rtlCol="0">
            <a:spAutoFit/>
          </a:bodyPr>
          <a:lstStyle/>
          <a:p>
            <a:endParaRPr lang="ru-RU" dirty="0" smtClean="0">
              <a:solidFill>
                <a:srgbClr val="FF0000"/>
              </a:solidFill>
            </a:endParaRPr>
          </a:p>
          <a:p>
            <a:endParaRPr lang="ru-RU" dirty="0" smtClean="0"/>
          </a:p>
          <a:p>
            <a:r>
              <a:rPr lang="ru-RU" dirty="0" err="1" smtClean="0"/>
              <a:t>Перешкода</a:t>
            </a:r>
            <a:r>
              <a:rPr lang="ru-RU" dirty="0" smtClean="0"/>
              <a:t> </a:t>
            </a:r>
            <a:r>
              <a:rPr lang="ru-RU" dirty="0" err="1" smtClean="0"/>
              <a:t>гри</a:t>
            </a:r>
            <a:r>
              <a:rPr lang="ru-RU" dirty="0" smtClean="0"/>
              <a:t> </a:t>
            </a:r>
            <a:r>
              <a:rPr lang="ru-RU" dirty="0" err="1" smtClean="0"/>
              <a:t>з</a:t>
            </a:r>
            <a:r>
              <a:rPr lang="ru-RU" dirty="0" smtClean="0"/>
              <a:t> </a:t>
            </a:r>
            <a:r>
              <a:rPr lang="ru-RU" dirty="0" err="1" smtClean="0"/>
              <a:t>м’ячем</a:t>
            </a:r>
            <a:r>
              <a:rPr lang="ru-RU" dirty="0" smtClean="0"/>
              <a:t> </a:t>
            </a:r>
            <a:r>
              <a:rPr lang="ru-RU" dirty="0" err="1" smtClean="0"/>
              <a:t>з</a:t>
            </a:r>
            <a:r>
              <a:rPr lang="ru-RU" dirty="0" smtClean="0"/>
              <a:t> боку </a:t>
            </a:r>
            <a:r>
              <a:rPr lang="ru-RU" dirty="0" err="1" smtClean="0"/>
              <a:t>лінійного</a:t>
            </a:r>
            <a:r>
              <a:rPr lang="ru-RU" dirty="0" smtClean="0"/>
              <a:t> </a:t>
            </a:r>
            <a:r>
              <a:rPr lang="ru-RU" dirty="0" err="1" smtClean="0"/>
              <a:t>судді</a:t>
            </a:r>
            <a:r>
              <a:rPr lang="ru-RU" dirty="0" smtClean="0"/>
              <a:t>, 2 </a:t>
            </a:r>
            <a:r>
              <a:rPr lang="ru-RU" dirty="0" err="1" smtClean="0"/>
              <a:t>судді</a:t>
            </a:r>
            <a:r>
              <a:rPr lang="ru-RU" dirty="0" smtClean="0"/>
              <a:t> </a:t>
            </a:r>
            <a:r>
              <a:rPr lang="ru-RU" dirty="0" err="1" smtClean="0"/>
              <a:t>або</a:t>
            </a:r>
            <a:r>
              <a:rPr lang="ru-RU" dirty="0" smtClean="0"/>
              <a:t> тренера у </a:t>
            </a:r>
            <a:r>
              <a:rPr lang="ru-RU" dirty="0" err="1" smtClean="0"/>
              <a:t>вільній</a:t>
            </a:r>
            <a:r>
              <a:rPr lang="ru-RU" dirty="0" smtClean="0"/>
              <a:t> </a:t>
            </a:r>
            <a:r>
              <a:rPr lang="ru-RU" dirty="0" err="1" smtClean="0"/>
              <a:t>зоні</a:t>
            </a:r>
            <a:r>
              <a:rPr lang="ru-RU" dirty="0" smtClean="0"/>
              <a:t>: </a:t>
            </a:r>
          </a:p>
          <a:p>
            <a:r>
              <a:rPr lang="ru-RU" dirty="0" smtClean="0"/>
              <a:t>• </a:t>
            </a:r>
            <a:r>
              <a:rPr lang="ru-RU" dirty="0" err="1" smtClean="0"/>
              <a:t>якщо</a:t>
            </a:r>
            <a:r>
              <a:rPr lang="ru-RU" dirty="0" smtClean="0"/>
              <a:t> </a:t>
            </a:r>
            <a:r>
              <a:rPr lang="ru-RU" dirty="0" err="1" smtClean="0"/>
              <a:t>м’яч</a:t>
            </a:r>
            <a:r>
              <a:rPr lang="ru-RU" dirty="0" smtClean="0"/>
              <a:t> </a:t>
            </a:r>
            <a:r>
              <a:rPr lang="ru-RU" dirty="0" err="1" smtClean="0"/>
              <a:t>торкається</a:t>
            </a:r>
            <a:r>
              <a:rPr lang="ru-RU" dirty="0" smtClean="0"/>
              <a:t> тренера, </a:t>
            </a:r>
            <a:r>
              <a:rPr lang="ru-RU" dirty="0" err="1" smtClean="0"/>
              <a:t>це</a:t>
            </a:r>
            <a:r>
              <a:rPr lang="ru-RU" dirty="0" smtClean="0"/>
              <a:t> </a:t>
            </a:r>
            <a:r>
              <a:rPr lang="ru-RU" dirty="0" err="1" smtClean="0"/>
              <a:t>вважається</a:t>
            </a:r>
            <a:r>
              <a:rPr lang="ru-RU" dirty="0" smtClean="0"/>
              <a:t> </a:t>
            </a:r>
            <a:r>
              <a:rPr lang="ru-RU" dirty="0" err="1" smtClean="0"/>
              <a:t>м’яч</a:t>
            </a:r>
            <a:r>
              <a:rPr lang="ru-RU" dirty="0" smtClean="0"/>
              <a:t> “за” (Правило 8.4.2); </a:t>
            </a:r>
          </a:p>
          <a:p>
            <a:r>
              <a:rPr lang="ru-RU" dirty="0" smtClean="0">
                <a:solidFill>
                  <a:srgbClr val="FF0000"/>
                </a:solidFill>
              </a:rPr>
              <a:t>• </a:t>
            </a:r>
            <a:r>
              <a:rPr lang="ru-RU" dirty="0" err="1" smtClean="0">
                <a:solidFill>
                  <a:srgbClr val="FF0000"/>
                </a:solidFill>
              </a:rPr>
              <a:t>якщо</a:t>
            </a:r>
            <a:r>
              <a:rPr lang="ru-RU" dirty="0" smtClean="0">
                <a:solidFill>
                  <a:srgbClr val="FF0000"/>
                </a:solidFill>
              </a:rPr>
              <a:t> </a:t>
            </a:r>
            <a:r>
              <a:rPr lang="ru-RU" dirty="0" err="1" smtClean="0">
                <a:solidFill>
                  <a:srgbClr val="FF0000"/>
                </a:solidFill>
              </a:rPr>
              <a:t>м’яч</a:t>
            </a:r>
            <a:r>
              <a:rPr lang="ru-RU" dirty="0" smtClean="0">
                <a:solidFill>
                  <a:srgbClr val="FF0000"/>
                </a:solidFill>
              </a:rPr>
              <a:t> </a:t>
            </a:r>
            <a:r>
              <a:rPr lang="ru-RU" dirty="0" err="1" smtClean="0">
                <a:solidFill>
                  <a:srgbClr val="FF0000"/>
                </a:solidFill>
              </a:rPr>
              <a:t>торкається</a:t>
            </a:r>
            <a:r>
              <a:rPr lang="ru-RU" dirty="0" smtClean="0">
                <a:solidFill>
                  <a:srgbClr val="FF0000"/>
                </a:solidFill>
              </a:rPr>
              <a:t> </a:t>
            </a:r>
            <a:r>
              <a:rPr lang="ru-RU" dirty="0" err="1" smtClean="0">
                <a:solidFill>
                  <a:srgbClr val="FF0000"/>
                </a:solidFill>
              </a:rPr>
              <a:t>офіційної</a:t>
            </a:r>
            <a:r>
              <a:rPr lang="ru-RU" dirty="0" smtClean="0">
                <a:solidFill>
                  <a:srgbClr val="FF0000"/>
                </a:solidFill>
              </a:rPr>
              <a:t> особи, </a:t>
            </a:r>
            <a:r>
              <a:rPr lang="ru-RU" dirty="0" err="1" smtClean="0">
                <a:solidFill>
                  <a:srgbClr val="FF0000"/>
                </a:solidFill>
              </a:rPr>
              <a:t>це</a:t>
            </a:r>
            <a:r>
              <a:rPr lang="ru-RU" dirty="0" smtClean="0">
                <a:solidFill>
                  <a:srgbClr val="FF0000"/>
                </a:solidFill>
              </a:rPr>
              <a:t> </a:t>
            </a:r>
            <a:r>
              <a:rPr lang="ru-RU" dirty="0" err="1" smtClean="0">
                <a:solidFill>
                  <a:srgbClr val="FF0000"/>
                </a:solidFill>
              </a:rPr>
              <a:t>вважається</a:t>
            </a:r>
            <a:r>
              <a:rPr lang="ru-RU" dirty="0" smtClean="0">
                <a:solidFill>
                  <a:srgbClr val="FF0000"/>
                </a:solidFill>
              </a:rPr>
              <a:t> </a:t>
            </a:r>
            <a:r>
              <a:rPr lang="ru-RU" dirty="0" err="1" smtClean="0">
                <a:solidFill>
                  <a:srgbClr val="FF0000"/>
                </a:solidFill>
              </a:rPr>
              <a:t>м’яч</a:t>
            </a:r>
            <a:r>
              <a:rPr lang="ru-RU" dirty="0" smtClean="0">
                <a:solidFill>
                  <a:srgbClr val="FF0000"/>
                </a:solidFill>
              </a:rPr>
              <a:t> “за” (Правило 8.4.2) та </a:t>
            </a:r>
            <a:r>
              <a:rPr lang="ru-RU" dirty="0" err="1" smtClean="0">
                <a:solidFill>
                  <a:srgbClr val="FF0000"/>
                </a:solidFill>
              </a:rPr>
              <a:t>розігрування</a:t>
            </a:r>
            <a:r>
              <a:rPr lang="ru-RU" dirty="0" smtClean="0">
                <a:solidFill>
                  <a:srgbClr val="FF0000"/>
                </a:solidFill>
              </a:rPr>
              <a:t> не </a:t>
            </a:r>
            <a:r>
              <a:rPr lang="ru-RU" dirty="0" err="1" smtClean="0">
                <a:solidFill>
                  <a:srgbClr val="FF0000"/>
                </a:solidFill>
              </a:rPr>
              <a:t>переграється</a:t>
            </a:r>
            <a:r>
              <a:rPr lang="ru-RU" dirty="0" smtClean="0">
                <a:solidFill>
                  <a:srgbClr val="FF0000"/>
                </a:solidFill>
              </a:rPr>
              <a:t> </a:t>
            </a:r>
            <a:r>
              <a:rPr lang="ru-RU" dirty="0" err="1" smtClean="0">
                <a:solidFill>
                  <a:srgbClr val="FF0000"/>
                </a:solidFill>
              </a:rPr>
              <a:t>якщо</a:t>
            </a:r>
            <a:r>
              <a:rPr lang="ru-RU" dirty="0" smtClean="0">
                <a:solidFill>
                  <a:srgbClr val="FF0000"/>
                </a:solidFill>
              </a:rPr>
              <a:t> 2-ий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лінійний</a:t>
            </a:r>
            <a:r>
              <a:rPr lang="ru-RU" dirty="0" smtClean="0">
                <a:solidFill>
                  <a:srgbClr val="FF0000"/>
                </a:solidFill>
              </a:rPr>
              <a:t> </a:t>
            </a:r>
            <a:r>
              <a:rPr lang="ru-RU" dirty="0" err="1" smtClean="0">
                <a:solidFill>
                  <a:srgbClr val="FF0000"/>
                </a:solidFill>
              </a:rPr>
              <a:t>суддя</a:t>
            </a:r>
            <a:r>
              <a:rPr lang="ru-RU" dirty="0" smtClean="0">
                <a:solidFill>
                  <a:srgbClr val="FF0000"/>
                </a:solidFill>
              </a:rPr>
              <a:t> </a:t>
            </a:r>
            <a:r>
              <a:rPr lang="ru-RU" dirty="0" err="1" smtClean="0">
                <a:solidFill>
                  <a:srgbClr val="FF0000"/>
                </a:solidFill>
              </a:rPr>
              <a:t>безпосередньо</a:t>
            </a:r>
            <a:r>
              <a:rPr lang="ru-RU" dirty="0" smtClean="0">
                <a:solidFill>
                  <a:srgbClr val="FF0000"/>
                </a:solidFill>
              </a:rPr>
              <a:t> не </a:t>
            </a:r>
            <a:r>
              <a:rPr lang="ru-RU" dirty="0" err="1" smtClean="0">
                <a:solidFill>
                  <a:srgbClr val="FF0000"/>
                </a:solidFill>
              </a:rPr>
              <a:t>завадили</a:t>
            </a:r>
            <a:r>
              <a:rPr lang="ru-RU" dirty="0" smtClean="0">
                <a:solidFill>
                  <a:srgbClr val="FF0000"/>
                </a:solidFill>
              </a:rPr>
              <a:t> </a:t>
            </a:r>
            <a:r>
              <a:rPr lang="ru-RU" dirty="0" err="1" smtClean="0">
                <a:solidFill>
                  <a:srgbClr val="FF0000"/>
                </a:solidFill>
              </a:rPr>
              <a:t>ігровій</a:t>
            </a:r>
            <a:r>
              <a:rPr lang="ru-RU" dirty="0" smtClean="0">
                <a:solidFill>
                  <a:srgbClr val="FF0000"/>
                </a:solidFill>
              </a:rPr>
              <a:t> </a:t>
            </a:r>
            <a:r>
              <a:rPr lang="ru-RU" dirty="0" err="1" smtClean="0">
                <a:solidFill>
                  <a:srgbClr val="FF0000"/>
                </a:solidFill>
              </a:rPr>
              <a:t>дії</a:t>
            </a:r>
            <a:r>
              <a:rPr lang="ru-RU" dirty="0" smtClean="0">
                <a:solidFill>
                  <a:srgbClr val="FF0000"/>
                </a:solidFill>
              </a:rPr>
              <a:t> </a:t>
            </a:r>
            <a:r>
              <a:rPr lang="ru-RU" dirty="0" err="1" smtClean="0">
                <a:solidFill>
                  <a:srgbClr val="FF0000"/>
                </a:solidFill>
              </a:rPr>
              <a:t>гравця</a:t>
            </a:r>
            <a:r>
              <a:rPr lang="ru-RU" dirty="0" smtClean="0">
                <a:solidFill>
                  <a:srgbClr val="FF0000"/>
                </a:solidFill>
              </a:rPr>
              <a:t>; </a:t>
            </a:r>
            <a:endParaRPr lang="ru-RU" dirty="0" smtClean="0"/>
          </a:p>
          <a:p>
            <a:r>
              <a:rPr lang="ru-RU" dirty="0" smtClean="0"/>
              <a:t>• </a:t>
            </a:r>
            <a:r>
              <a:rPr lang="ru-RU" dirty="0" err="1" smtClean="0"/>
              <a:t>якщо</a:t>
            </a:r>
            <a:r>
              <a:rPr lang="ru-RU" dirty="0" smtClean="0"/>
              <a:t> </a:t>
            </a:r>
            <a:r>
              <a:rPr lang="ru-RU" dirty="0" err="1" smtClean="0"/>
              <a:t>гравець</a:t>
            </a:r>
            <a:r>
              <a:rPr lang="ru-RU" dirty="0" smtClean="0"/>
              <a:t> </a:t>
            </a:r>
            <a:r>
              <a:rPr lang="ru-RU" dirty="0" err="1" smtClean="0"/>
              <a:t>використовує</a:t>
            </a:r>
            <a:r>
              <a:rPr lang="ru-RU" dirty="0" smtClean="0"/>
              <a:t> </a:t>
            </a:r>
            <a:r>
              <a:rPr lang="ru-RU" dirty="0" err="1" smtClean="0"/>
              <a:t>підтримку</a:t>
            </a:r>
            <a:r>
              <a:rPr lang="ru-RU" dirty="0" smtClean="0"/>
              <a:t> </a:t>
            </a:r>
            <a:r>
              <a:rPr lang="ru-RU" dirty="0" err="1" smtClean="0"/>
              <a:t>офіційної</a:t>
            </a:r>
            <a:r>
              <a:rPr lang="ru-RU" dirty="0" smtClean="0"/>
              <a:t> особи </a:t>
            </a:r>
            <a:r>
              <a:rPr lang="ru-RU" dirty="0" err="1" smtClean="0"/>
              <a:t>або</a:t>
            </a:r>
            <a:r>
              <a:rPr lang="ru-RU" dirty="0" smtClean="0"/>
              <a:t> тренера для </a:t>
            </a:r>
            <a:r>
              <a:rPr lang="ru-RU" dirty="0" err="1" smtClean="0"/>
              <a:t>торкання</a:t>
            </a:r>
            <a:r>
              <a:rPr lang="ru-RU" dirty="0" smtClean="0"/>
              <a:t> </a:t>
            </a:r>
            <a:r>
              <a:rPr lang="ru-RU" dirty="0" err="1" smtClean="0"/>
              <a:t>м’яча</a:t>
            </a:r>
            <a:r>
              <a:rPr lang="ru-RU" dirty="0" smtClean="0"/>
              <a:t>, </a:t>
            </a:r>
            <a:r>
              <a:rPr lang="ru-RU" dirty="0" err="1" smtClean="0"/>
              <a:t>це</a:t>
            </a:r>
            <a:r>
              <a:rPr lang="ru-RU" dirty="0" smtClean="0"/>
              <a:t> </a:t>
            </a:r>
            <a:r>
              <a:rPr lang="ru-RU" dirty="0" err="1" smtClean="0"/>
              <a:t>є</a:t>
            </a:r>
            <a:r>
              <a:rPr lang="ru-RU" dirty="0" smtClean="0"/>
              <a:t> </a:t>
            </a:r>
            <a:r>
              <a:rPr lang="ru-RU" dirty="0" err="1" smtClean="0"/>
              <a:t>помилкою</a:t>
            </a:r>
            <a:r>
              <a:rPr lang="ru-RU" dirty="0" smtClean="0"/>
              <a:t> (удар при </a:t>
            </a:r>
            <a:r>
              <a:rPr lang="ru-RU" dirty="0" err="1" smtClean="0"/>
              <a:t>підтримці</a:t>
            </a:r>
            <a:r>
              <a:rPr lang="ru-RU" dirty="0" smtClean="0"/>
              <a:t>, Правило 9.1.3). </a:t>
            </a:r>
          </a:p>
          <a:p>
            <a:endParaRPr lang="ru-RU" dirty="0" smtClean="0"/>
          </a:p>
          <a:p>
            <a:endParaRPr lang="ru-RU" dirty="0" smtClean="0"/>
          </a:p>
          <a:p>
            <a:r>
              <a:rPr lang="ru-RU" dirty="0" err="1" smtClean="0"/>
              <a:t>Важливо</a:t>
            </a:r>
            <a:r>
              <a:rPr lang="ru-RU" dirty="0" smtClean="0"/>
              <a:t> </a:t>
            </a:r>
            <a:r>
              <a:rPr lang="ru-RU" dirty="0" err="1" smtClean="0"/>
              <a:t>підкреслити</a:t>
            </a:r>
            <a:r>
              <a:rPr lang="ru-RU" dirty="0" smtClean="0"/>
              <a:t>, </a:t>
            </a:r>
            <a:r>
              <a:rPr lang="ru-RU" dirty="0" err="1" smtClean="0"/>
              <a:t>що</a:t>
            </a:r>
            <a:r>
              <a:rPr lang="ru-RU" dirty="0" smtClean="0"/>
              <a:t> </a:t>
            </a:r>
            <a:r>
              <a:rPr lang="ru-RU" dirty="0" err="1" smtClean="0"/>
              <a:t>тільки</a:t>
            </a:r>
            <a:r>
              <a:rPr lang="ru-RU" dirty="0" smtClean="0"/>
              <a:t> </a:t>
            </a:r>
            <a:r>
              <a:rPr lang="ru-RU" dirty="0" err="1" smtClean="0"/>
              <a:t>ті</a:t>
            </a:r>
            <a:r>
              <a:rPr lang="ru-RU" dirty="0" smtClean="0"/>
              <a:t> </a:t>
            </a:r>
            <a:r>
              <a:rPr lang="ru-RU" dirty="0" err="1" smtClean="0"/>
              <a:t>помилки</a:t>
            </a:r>
            <a:r>
              <a:rPr lang="ru-RU" dirty="0" smtClean="0"/>
              <a:t>, </a:t>
            </a:r>
            <a:r>
              <a:rPr lang="ru-RU" dirty="0" err="1" smtClean="0"/>
              <a:t>які</a:t>
            </a:r>
            <a:r>
              <a:rPr lang="ru-RU" dirty="0" smtClean="0"/>
              <a:t> </a:t>
            </a:r>
            <a:r>
              <a:rPr lang="ru-RU" dirty="0" err="1" smtClean="0"/>
              <a:t>суддя</a:t>
            </a:r>
            <a:r>
              <a:rPr lang="ru-RU" dirty="0" smtClean="0"/>
              <a:t> </a:t>
            </a:r>
            <a:r>
              <a:rPr lang="ru-RU" dirty="0" err="1" smtClean="0"/>
              <a:t>бачить</a:t>
            </a:r>
            <a:r>
              <a:rPr lang="ru-RU" dirty="0" smtClean="0"/>
              <a:t>, </a:t>
            </a:r>
            <a:r>
              <a:rPr lang="ru-RU" dirty="0" err="1" smtClean="0"/>
              <a:t>повинні</a:t>
            </a:r>
            <a:r>
              <a:rPr lang="ru-RU" dirty="0" smtClean="0"/>
              <a:t> </a:t>
            </a:r>
            <a:r>
              <a:rPr lang="ru-RU" dirty="0" err="1" smtClean="0"/>
              <a:t>фіксуватися</a:t>
            </a:r>
            <a:r>
              <a:rPr lang="ru-RU" dirty="0" smtClean="0"/>
              <a:t>. 1-ий </a:t>
            </a:r>
            <a:r>
              <a:rPr lang="ru-RU" dirty="0" err="1" smtClean="0"/>
              <a:t>суддя</a:t>
            </a:r>
            <a:r>
              <a:rPr lang="ru-RU" dirty="0" smtClean="0"/>
              <a:t> повинен </a:t>
            </a:r>
            <a:r>
              <a:rPr lang="ru-RU" dirty="0" err="1" smtClean="0"/>
              <a:t>концентруватися</a:t>
            </a:r>
            <a:r>
              <a:rPr lang="ru-RU" dirty="0" smtClean="0"/>
              <a:t> </a:t>
            </a:r>
            <a:r>
              <a:rPr lang="ru-RU" dirty="0" err="1" smtClean="0"/>
              <a:t>виключно</a:t>
            </a:r>
            <a:r>
              <a:rPr lang="ru-RU" dirty="0" smtClean="0"/>
              <a:t> на </a:t>
            </a:r>
            <a:r>
              <a:rPr lang="ru-RU" dirty="0" err="1" smtClean="0"/>
              <a:t>тій</a:t>
            </a:r>
            <a:r>
              <a:rPr lang="ru-RU" dirty="0" smtClean="0"/>
              <a:t> </a:t>
            </a:r>
            <a:r>
              <a:rPr lang="ru-RU" dirty="0" err="1" smtClean="0"/>
              <a:t>частині</a:t>
            </a:r>
            <a:r>
              <a:rPr lang="ru-RU" dirty="0" smtClean="0"/>
              <a:t> </a:t>
            </a:r>
            <a:r>
              <a:rPr lang="ru-RU" dirty="0" err="1" smtClean="0"/>
              <a:t>тіла</a:t>
            </a:r>
            <a:r>
              <a:rPr lang="ru-RU" dirty="0" smtClean="0"/>
              <a:t> </a:t>
            </a:r>
            <a:r>
              <a:rPr lang="ru-RU" dirty="0" err="1" smtClean="0"/>
              <a:t>гравця</a:t>
            </a:r>
            <a:r>
              <a:rPr lang="ru-RU" dirty="0" smtClean="0"/>
              <a:t>, яка </a:t>
            </a:r>
            <a:r>
              <a:rPr lang="ru-RU" dirty="0" err="1" smtClean="0"/>
              <a:t>контактує</a:t>
            </a:r>
            <a:r>
              <a:rPr lang="ru-RU" dirty="0" smtClean="0"/>
              <a:t> </a:t>
            </a:r>
            <a:r>
              <a:rPr lang="ru-RU" dirty="0" err="1" smtClean="0"/>
              <a:t>з</a:t>
            </a:r>
            <a:r>
              <a:rPr lang="ru-RU" dirty="0" smtClean="0"/>
              <a:t> </a:t>
            </a:r>
            <a:r>
              <a:rPr lang="ru-RU" dirty="0" err="1" smtClean="0"/>
              <a:t>м'ячем</a:t>
            </a:r>
            <a:r>
              <a:rPr lang="ru-RU" dirty="0" smtClean="0"/>
              <a:t>. На </a:t>
            </a:r>
            <a:r>
              <a:rPr lang="ru-RU" dirty="0" err="1" smtClean="0"/>
              <a:t>рішення</a:t>
            </a:r>
            <a:r>
              <a:rPr lang="ru-RU" dirty="0" smtClean="0"/>
              <a:t> </a:t>
            </a:r>
            <a:r>
              <a:rPr lang="ru-RU" dirty="0" err="1" smtClean="0"/>
              <a:t>судді</a:t>
            </a:r>
            <a:r>
              <a:rPr lang="ru-RU" dirty="0" smtClean="0"/>
              <a:t> не повинно </a:t>
            </a:r>
            <a:r>
              <a:rPr lang="ru-RU" dirty="0" err="1" smtClean="0"/>
              <a:t>впливати</a:t>
            </a:r>
            <a:r>
              <a:rPr lang="ru-RU" dirty="0" smtClean="0"/>
              <a:t> </a:t>
            </a:r>
            <a:r>
              <a:rPr lang="ru-RU" dirty="0" err="1" smtClean="0"/>
              <a:t>ані</a:t>
            </a:r>
            <a:r>
              <a:rPr lang="ru-RU" dirty="0" smtClean="0"/>
              <a:t> </a:t>
            </a:r>
            <a:r>
              <a:rPr lang="ru-RU" dirty="0" err="1" smtClean="0"/>
              <a:t>положення</a:t>
            </a:r>
            <a:r>
              <a:rPr lang="ru-RU" dirty="0" smtClean="0"/>
              <a:t> </a:t>
            </a:r>
            <a:r>
              <a:rPr lang="ru-RU" dirty="0" err="1" smtClean="0"/>
              <a:t>тіла</a:t>
            </a:r>
            <a:r>
              <a:rPr lang="ru-RU" dirty="0" smtClean="0"/>
              <a:t> </a:t>
            </a:r>
            <a:r>
              <a:rPr lang="ru-RU" dirty="0" err="1" smtClean="0"/>
              <a:t>гравця</a:t>
            </a:r>
            <a:r>
              <a:rPr lang="ru-RU" dirty="0" smtClean="0"/>
              <a:t> до </a:t>
            </a:r>
            <a:r>
              <a:rPr lang="ru-RU" dirty="0" err="1" smtClean="0"/>
              <a:t>або</a:t>
            </a:r>
            <a:r>
              <a:rPr lang="ru-RU" dirty="0" smtClean="0"/>
              <a:t> </a:t>
            </a:r>
            <a:r>
              <a:rPr lang="ru-RU" dirty="0" err="1" smtClean="0"/>
              <a:t>після</a:t>
            </a:r>
            <a:r>
              <a:rPr lang="ru-RU" dirty="0" smtClean="0"/>
              <a:t> </a:t>
            </a:r>
            <a:r>
              <a:rPr lang="ru-RU" dirty="0" err="1" smtClean="0"/>
              <a:t>торкання</a:t>
            </a:r>
            <a:r>
              <a:rPr lang="ru-RU" dirty="0" smtClean="0"/>
              <a:t> </a:t>
            </a:r>
            <a:r>
              <a:rPr lang="ru-RU" dirty="0" err="1" smtClean="0"/>
              <a:t>м’яча</a:t>
            </a:r>
            <a:r>
              <a:rPr lang="ru-RU" dirty="0" smtClean="0"/>
              <a:t>, </a:t>
            </a:r>
            <a:r>
              <a:rPr lang="ru-RU" dirty="0" err="1" smtClean="0"/>
              <a:t>ані</a:t>
            </a:r>
            <a:r>
              <a:rPr lang="ru-RU" dirty="0" smtClean="0"/>
              <a:t> звук </a:t>
            </a:r>
            <a:r>
              <a:rPr lang="ru-RU" dirty="0" err="1" smtClean="0"/>
              <a:t>цього</a:t>
            </a:r>
            <a:r>
              <a:rPr lang="ru-RU" dirty="0" smtClean="0"/>
              <a:t> </a:t>
            </a:r>
            <a:r>
              <a:rPr lang="ru-RU" dirty="0" err="1" smtClean="0"/>
              <a:t>торкання</a:t>
            </a:r>
            <a:r>
              <a:rPr lang="ru-RU" dirty="0" smtClean="0"/>
              <a:t>. </a:t>
            </a:r>
            <a:r>
              <a:rPr lang="ru-RU" dirty="0" err="1" smtClean="0"/>
              <a:t>Комісія</a:t>
            </a:r>
            <a:r>
              <a:rPr lang="ru-RU" dirty="0" smtClean="0"/>
              <a:t> ФІВБ </a:t>
            </a:r>
            <a:r>
              <a:rPr lang="ru-RU" dirty="0" err="1" smtClean="0"/>
              <a:t>з</a:t>
            </a:r>
            <a:r>
              <a:rPr lang="ru-RU" dirty="0" smtClean="0"/>
              <a:t> </a:t>
            </a:r>
            <a:r>
              <a:rPr lang="ru-RU" dirty="0" err="1" smtClean="0"/>
              <a:t>Суддівства</a:t>
            </a:r>
            <a:r>
              <a:rPr lang="ru-RU" dirty="0" smtClean="0"/>
              <a:t> та Правил </a:t>
            </a:r>
            <a:r>
              <a:rPr lang="ru-RU" dirty="0" err="1" smtClean="0"/>
              <a:t>Гри</a:t>
            </a:r>
            <a:r>
              <a:rPr lang="ru-RU" dirty="0" smtClean="0"/>
              <a:t> </a:t>
            </a:r>
            <a:r>
              <a:rPr lang="ru-RU" dirty="0" err="1" smtClean="0"/>
              <a:t>наполягає</a:t>
            </a:r>
            <a:r>
              <a:rPr lang="ru-RU" dirty="0" smtClean="0"/>
              <a:t>, </a:t>
            </a:r>
            <a:r>
              <a:rPr lang="ru-RU" dirty="0" err="1" smtClean="0"/>
              <a:t>щоб</a:t>
            </a:r>
            <a:r>
              <a:rPr lang="ru-RU" dirty="0" smtClean="0"/>
              <a:t> </a:t>
            </a:r>
            <a:r>
              <a:rPr lang="ru-RU" dirty="0" err="1" smtClean="0"/>
              <a:t>судді</a:t>
            </a:r>
            <a:r>
              <a:rPr lang="ru-RU" dirty="0" smtClean="0"/>
              <a:t> дозволяли </a:t>
            </a:r>
            <a:r>
              <a:rPr lang="ru-RU" dirty="0" err="1" smtClean="0"/>
              <a:t>торкання</a:t>
            </a:r>
            <a:r>
              <a:rPr lang="ru-RU" dirty="0" smtClean="0"/>
              <a:t> </a:t>
            </a:r>
            <a:r>
              <a:rPr lang="ru-RU" dirty="0" err="1" smtClean="0"/>
              <a:t>м’яча</a:t>
            </a:r>
            <a:r>
              <a:rPr lang="ru-RU" dirty="0" smtClean="0"/>
              <a:t> </a:t>
            </a:r>
            <a:r>
              <a:rPr lang="ru-RU" dirty="0" err="1" smtClean="0"/>
              <a:t>пальцями</a:t>
            </a:r>
            <a:r>
              <a:rPr lang="ru-RU" dirty="0" smtClean="0"/>
              <a:t> </a:t>
            </a:r>
            <a:r>
              <a:rPr lang="ru-RU" dirty="0" err="1" smtClean="0"/>
              <a:t>зверху</a:t>
            </a:r>
            <a:r>
              <a:rPr lang="ru-RU" dirty="0" smtClean="0"/>
              <a:t> </a:t>
            </a:r>
            <a:r>
              <a:rPr lang="ru-RU" dirty="0" err="1" smtClean="0"/>
              <a:t>або</a:t>
            </a:r>
            <a:r>
              <a:rPr lang="ru-RU" dirty="0" smtClean="0"/>
              <a:t> </a:t>
            </a:r>
            <a:r>
              <a:rPr lang="ru-RU" dirty="0" err="1" smtClean="0"/>
              <a:t>будь-яке</a:t>
            </a:r>
            <a:r>
              <a:rPr lang="ru-RU" dirty="0" smtClean="0"/>
              <a:t> </a:t>
            </a:r>
            <a:r>
              <a:rPr lang="ru-RU" dirty="0" err="1" smtClean="0"/>
              <a:t>інше</a:t>
            </a:r>
            <a:r>
              <a:rPr lang="ru-RU" dirty="0" smtClean="0"/>
              <a:t> </a:t>
            </a:r>
            <a:r>
              <a:rPr lang="ru-RU" dirty="0" err="1" smtClean="0"/>
              <a:t>торкання</a:t>
            </a:r>
            <a:r>
              <a:rPr lang="ru-RU" dirty="0" smtClean="0"/>
              <a:t>, </a:t>
            </a:r>
            <a:r>
              <a:rPr lang="ru-RU" dirty="0" err="1" smtClean="0"/>
              <a:t>які</a:t>
            </a:r>
            <a:r>
              <a:rPr lang="ru-RU" dirty="0" smtClean="0"/>
              <a:t> </a:t>
            </a:r>
            <a:r>
              <a:rPr lang="ru-RU" dirty="0" err="1" smtClean="0"/>
              <a:t>є</a:t>
            </a:r>
            <a:r>
              <a:rPr lang="ru-RU" dirty="0" smtClean="0"/>
              <a:t> </a:t>
            </a:r>
            <a:r>
              <a:rPr lang="ru-RU" dirty="0" err="1" smtClean="0"/>
              <a:t>правильними</a:t>
            </a:r>
            <a:r>
              <a:rPr lang="ru-RU" dirty="0" smtClean="0"/>
              <a:t> </a:t>
            </a:r>
            <a:r>
              <a:rPr lang="ru-RU" dirty="0" err="1" smtClean="0"/>
              <a:t>згідно</a:t>
            </a:r>
            <a:r>
              <a:rPr lang="ru-RU" dirty="0" smtClean="0"/>
              <a:t> </a:t>
            </a:r>
            <a:r>
              <a:rPr lang="ru-RU" dirty="0" err="1" smtClean="0"/>
              <a:t>з</a:t>
            </a:r>
            <a:r>
              <a:rPr lang="ru-RU" dirty="0" smtClean="0"/>
              <a:t> Правилами </a:t>
            </a:r>
            <a:r>
              <a:rPr lang="ru-RU" dirty="0" smtClean="0">
                <a:solidFill>
                  <a:srgbClr val="FF0000"/>
                </a:solidFill>
              </a:rPr>
              <a:t>для </a:t>
            </a:r>
            <a:r>
              <a:rPr lang="ru-RU" dirty="0" err="1" smtClean="0">
                <a:solidFill>
                  <a:srgbClr val="FF0000"/>
                </a:solidFill>
              </a:rPr>
              <a:t>запобігання</a:t>
            </a:r>
            <a:r>
              <a:rPr lang="ru-RU" dirty="0" smtClean="0">
                <a:solidFill>
                  <a:srgbClr val="FF0000"/>
                </a:solidFill>
              </a:rPr>
              <a:t> </a:t>
            </a:r>
            <a:r>
              <a:rPr lang="ru-RU" dirty="0" err="1" smtClean="0">
                <a:solidFill>
                  <a:srgbClr val="FF0000"/>
                </a:solidFill>
              </a:rPr>
              <a:t>перебільшень</a:t>
            </a:r>
            <a:r>
              <a:rPr lang="ru-RU" dirty="0" smtClean="0">
                <a:solidFill>
                  <a:srgbClr val="FF0000"/>
                </a:solidFill>
              </a:rPr>
              <a:t> у </a:t>
            </a:r>
            <a:r>
              <a:rPr lang="ru-RU" dirty="0" err="1" smtClean="0">
                <a:solidFill>
                  <a:srgbClr val="FF0000"/>
                </a:solidFill>
              </a:rPr>
              <a:t>визначенні</a:t>
            </a:r>
            <a:r>
              <a:rPr lang="ru-RU" dirty="0" smtClean="0">
                <a:solidFill>
                  <a:srgbClr val="FF0000"/>
                </a:solidFill>
              </a:rPr>
              <a:t> “</a:t>
            </a:r>
            <a:r>
              <a:rPr lang="ru-RU" dirty="0" err="1" smtClean="0">
                <a:solidFill>
                  <a:srgbClr val="FF0000"/>
                </a:solidFill>
              </a:rPr>
              <a:t>подвійного</a:t>
            </a:r>
            <a:r>
              <a:rPr lang="ru-RU" dirty="0" smtClean="0">
                <a:solidFill>
                  <a:srgbClr val="FF0000"/>
                </a:solidFill>
              </a:rPr>
              <a:t> </a:t>
            </a:r>
            <a:r>
              <a:rPr lang="ru-RU" dirty="0" err="1" smtClean="0">
                <a:solidFill>
                  <a:srgbClr val="FF0000"/>
                </a:solidFill>
              </a:rPr>
              <a:t>торкання</a:t>
            </a:r>
            <a:r>
              <a:rPr lang="ru-RU" dirty="0" smtClean="0">
                <a:solidFill>
                  <a:srgbClr val="FF0000"/>
                </a:solidFill>
              </a:rPr>
              <a:t>”. </a:t>
            </a:r>
          </a:p>
          <a:p>
            <a:endParaRPr lang="ru-RU" dirty="0" smtClean="0"/>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568952" cy="2664296"/>
        </p:xfrm>
        <a:graphic>
          <a:graphicData uri="http://schemas.openxmlformats.org/drawingml/2006/table">
            <a:tbl>
              <a:tblPr firstRow="1" bandRow="1">
                <a:tableStyleId>{5C22544A-7EE6-4342-B048-85BDC9FD1C3A}</a:tableStyleId>
              </a:tblPr>
              <a:tblGrid>
                <a:gridCol w="8568952"/>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kern="1200" dirty="0" smtClean="0">
                          <a:solidFill>
                            <a:schemeClr val="dk1"/>
                          </a:solidFill>
                          <a:latin typeface="+mn-lt"/>
                          <a:ea typeface="+mn-ea"/>
                          <a:cs typeface="+mn-cs"/>
                        </a:rPr>
                        <a:t>Основний принцип - безпека гравців.</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Таким чином, якщо судді фіксують другий м'яч на майданчику або м’яч прямує до майданчика, вони повинні зупинити розігрування.</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Якщо другий м'яч було навмисне кинуто на поле членом команди, логіка повинна бути такою ж самою, але ця дія повинна розглядатись як агресивна дія, що призводить до дискваліфікації члена команди.</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Правило 17.2</a:t>
                      </a:r>
                      <a:endParaRPr lang="ru-RU" dirty="0"/>
                    </a:p>
                  </a:txBody>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712968" cy="4028440"/>
        </p:xfrm>
        <a:graphic>
          <a:graphicData uri="http://schemas.openxmlformats.org/drawingml/2006/table">
            <a:tbl>
              <a:tblPr firstRow="1" bandRow="1">
                <a:tableStyleId>{5C22544A-7EE6-4342-B048-85BDC9FD1C3A}</a:tableStyleId>
              </a:tblPr>
              <a:tblGrid>
                <a:gridCol w="4356484"/>
                <a:gridCol w="4356484"/>
              </a:tblGrid>
              <a:tr h="370840">
                <a:tc>
                  <a:txBody>
                    <a:bodyPr/>
                    <a:lstStyle/>
                    <a:p>
                      <a:pPr algn="ctr"/>
                      <a:r>
                        <a:rPr lang="uk-UA" dirty="0" smtClean="0"/>
                        <a:t>Випадок</a:t>
                      </a:r>
                      <a:endParaRPr lang="ru-RU" dirty="0"/>
                    </a:p>
                  </a:txBody>
                  <a:tcPr/>
                </a:tc>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b="1" kern="1200" dirty="0" smtClean="0">
                          <a:solidFill>
                            <a:schemeClr val="dk1"/>
                          </a:solidFill>
                          <a:latin typeface="+mn-lt"/>
                          <a:ea typeface="+mn-ea"/>
                          <a:cs typeface="+mn-cs"/>
                        </a:rPr>
                        <a:t>5.11</a:t>
                      </a:r>
                    </a:p>
                    <a:p>
                      <a:pPr algn="just"/>
                      <a:r>
                        <a:rPr lang="uk-UA" sz="1800" kern="1200" dirty="0" smtClean="0">
                          <a:solidFill>
                            <a:schemeClr val="dk1"/>
                          </a:solidFill>
                          <a:latin typeface="+mn-lt"/>
                          <a:ea typeface="+mn-ea"/>
                          <a:cs typeface="+mn-cs"/>
                        </a:rPr>
                        <a:t>Команда забула виконати заміщення </a:t>
                      </a:r>
                      <a:r>
                        <a:rPr lang="uk-UA" sz="1800" kern="1200" dirty="0" err="1" smtClean="0">
                          <a:solidFill>
                            <a:schemeClr val="dk1"/>
                          </a:solidFill>
                          <a:latin typeface="+mn-lt"/>
                          <a:ea typeface="+mn-ea"/>
                          <a:cs typeface="+mn-cs"/>
                        </a:rPr>
                        <a:t>Ліберо</a:t>
                      </a:r>
                      <a:r>
                        <a:rPr lang="uk-UA" sz="1800" kern="1200" dirty="0" smtClean="0">
                          <a:solidFill>
                            <a:schemeClr val="dk1"/>
                          </a:solidFill>
                          <a:latin typeface="+mn-lt"/>
                          <a:ea typeface="+mn-ea"/>
                          <a:cs typeface="+mn-cs"/>
                        </a:rPr>
                        <a:t>, коли він перейшов у четверту зону. Які дії суддів, коли вони фіксують цю очевидну помилку в розташуванні? </a:t>
                      </a:r>
                      <a:endParaRPr lang="uk-UA" sz="1800" b="1" kern="1200" dirty="0" smtClean="0">
                        <a:solidFill>
                          <a:schemeClr val="dk1"/>
                        </a:solidFill>
                        <a:latin typeface="+mn-lt"/>
                        <a:ea typeface="+mn-ea"/>
                        <a:cs typeface="+mn-cs"/>
                      </a:endParaRPr>
                    </a:p>
                  </a:txBody>
                  <a:tcPr/>
                </a:tc>
                <a:tc>
                  <a:txBody>
                    <a:bodyPr/>
                    <a:lstStyle/>
                    <a:p>
                      <a:pPr algn="just"/>
                      <a:r>
                        <a:rPr lang="uk-UA" sz="1800" kern="1200" dirty="0" err="1" smtClean="0">
                          <a:solidFill>
                            <a:schemeClr val="dk1"/>
                          </a:solidFill>
                          <a:latin typeface="+mn-lt"/>
                          <a:ea typeface="+mn-ea"/>
                          <a:cs typeface="+mn-cs"/>
                        </a:rPr>
                        <a:t>Ліберо</a:t>
                      </a:r>
                      <a:r>
                        <a:rPr lang="uk-UA" sz="1800" kern="1200" dirty="0" smtClean="0">
                          <a:solidFill>
                            <a:schemeClr val="dk1"/>
                          </a:solidFill>
                          <a:latin typeface="+mn-lt"/>
                          <a:ea typeface="+mn-ea"/>
                          <a:cs typeface="+mn-cs"/>
                        </a:rPr>
                        <a:t> не має права грати на передній лінії та він повинен покинути майданчик після переходу на позицію 4.</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Перший суддя повинен </a:t>
                      </a:r>
                      <a:r>
                        <a:rPr lang="uk-UA" sz="1800" kern="1200" dirty="0" err="1" smtClean="0">
                          <a:solidFill>
                            <a:schemeClr val="dk1"/>
                          </a:solidFill>
                          <a:latin typeface="+mn-lt"/>
                          <a:ea typeface="+mn-ea"/>
                          <a:cs typeface="+mn-cs"/>
                        </a:rPr>
                        <a:t>затчекати</a:t>
                      </a:r>
                      <a:r>
                        <a:rPr lang="uk-UA" sz="1800" kern="1200" dirty="0" smtClean="0">
                          <a:solidFill>
                            <a:schemeClr val="dk1"/>
                          </a:solidFill>
                          <a:latin typeface="+mn-lt"/>
                          <a:ea typeface="+mn-ea"/>
                          <a:cs typeface="+mn-cs"/>
                        </a:rPr>
                        <a:t> з дозволом на наступну подачу на деякий (</a:t>
                      </a:r>
                      <a:r>
                        <a:rPr lang="uk-UA" sz="1800" kern="1200" dirty="0" err="1" smtClean="0">
                          <a:solidFill>
                            <a:schemeClr val="dk1"/>
                          </a:solidFill>
                          <a:latin typeface="+mn-lt"/>
                          <a:ea typeface="+mn-ea"/>
                          <a:cs typeface="+mn-cs"/>
                        </a:rPr>
                        <a:t>обгрунтований</a:t>
                      </a:r>
                      <a:r>
                        <a:rPr lang="uk-UA" sz="1800" kern="1200" dirty="0" smtClean="0">
                          <a:solidFill>
                            <a:schemeClr val="dk1"/>
                          </a:solidFill>
                          <a:latin typeface="+mn-lt"/>
                          <a:ea typeface="+mn-ea"/>
                          <a:cs typeface="+mn-cs"/>
                        </a:rPr>
                        <a:t>) час. Якщо заміщення все ще не відбулось, команді необхідно нагадати про їх зобов’язання та зробити заміщення </a:t>
                      </a:r>
                      <a:r>
                        <a:rPr lang="uk-UA" sz="1800" kern="1200" dirty="0" err="1" smtClean="0">
                          <a:solidFill>
                            <a:schemeClr val="dk1"/>
                          </a:solidFill>
                          <a:latin typeface="+mn-lt"/>
                          <a:ea typeface="+mn-ea"/>
                          <a:cs typeface="+mn-cs"/>
                        </a:rPr>
                        <a:t>Ліберо</a:t>
                      </a:r>
                      <a:r>
                        <a:rPr lang="uk-UA" sz="1800" kern="1200" dirty="0" smtClean="0">
                          <a:solidFill>
                            <a:schemeClr val="dk1"/>
                          </a:solidFill>
                          <a:latin typeface="+mn-lt"/>
                          <a:ea typeface="+mn-ea"/>
                          <a:cs typeface="+mn-cs"/>
                        </a:rPr>
                        <a:t>, а потім команда повинна отримати санкцію за затримку часу.</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Правила 19.3.1.1, 26.2.2.1, 26.2.2.2</a:t>
                      </a:r>
                      <a:endParaRPr lang="ru-RU" sz="1800" kern="1200" dirty="0" smtClean="0">
                        <a:solidFill>
                          <a:schemeClr val="dk1"/>
                        </a:solidFill>
                        <a:latin typeface="+mn-lt"/>
                        <a:ea typeface="+mn-ea"/>
                        <a:cs typeface="+mn-cs"/>
                      </a:endParaRPr>
                    </a:p>
                    <a:p>
                      <a:endParaRPr lang="ru-RU" dirty="0"/>
                    </a:p>
                  </a:txBody>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280920" cy="2664296"/>
        </p:xfrm>
        <a:graphic>
          <a:graphicData uri="http://schemas.openxmlformats.org/drawingml/2006/table">
            <a:tbl>
              <a:tblPr firstRow="1" bandRow="1">
                <a:tableStyleId>{5C22544A-7EE6-4342-B048-85BDC9FD1C3A}</a:tableStyleId>
              </a:tblPr>
              <a:tblGrid>
                <a:gridCol w="8280920"/>
              </a:tblGrid>
              <a:tr h="370840">
                <a:tc>
                  <a:txBody>
                    <a:bodyPr/>
                    <a:lstStyle/>
                    <a:p>
                      <a:pPr algn="ctr"/>
                      <a:r>
                        <a:rPr lang="uk-UA" dirty="0" smtClean="0"/>
                        <a:t>Випадок</a:t>
                      </a:r>
                      <a:endParaRPr lang="ru-RU" dirty="0"/>
                    </a:p>
                  </a:txBody>
                  <a:tcPr/>
                </a:tc>
              </a:tr>
              <a:tr h="2293456">
                <a:tc>
                  <a:txBody>
                    <a:bodyPr/>
                    <a:lstStyle/>
                    <a:p>
                      <a:r>
                        <a:rPr lang="uk-UA" sz="1800" b="1" kern="1200" dirty="0" smtClean="0">
                          <a:solidFill>
                            <a:schemeClr val="dk1"/>
                          </a:solidFill>
                          <a:latin typeface="+mn-lt"/>
                          <a:ea typeface="+mn-ea"/>
                          <a:cs typeface="+mn-cs"/>
                        </a:rPr>
                        <a:t>8.6 ВІДЕО</a:t>
                      </a:r>
                    </a:p>
                    <a:p>
                      <a:pPr algn="just"/>
                      <a:r>
                        <a:rPr lang="uk-UA" sz="1800" kern="1200" dirty="0" smtClean="0">
                          <a:solidFill>
                            <a:schemeClr val="dk1"/>
                          </a:solidFill>
                          <a:latin typeface="+mn-lt"/>
                          <a:ea typeface="+mn-ea"/>
                          <a:cs typeface="+mn-cs"/>
                        </a:rPr>
                        <a:t>Після невдалого прийому подачі командою А м'яч перейшов на сторону суперника над антеною. Гравець намагався його повернути. Коли він вдарив по м'ячу, він вже був над столом секретаря на стороні суперника.</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Чи була його дія правомірною?</a:t>
                      </a:r>
                      <a:endParaRPr lang="uk-UA" sz="1800" b="1"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8.6</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case 8_6_replay in opponent side over table.mp4">
            <a:hlinkClick r:id="" action="ppaction://media"/>
          </p:cNvPr>
          <p:cNvPicPr>
            <a:picLocks noRot="1" noChangeAspect="1"/>
          </p:cNvPicPr>
          <p:nvPr>
            <a:videoFile r:link="rId1"/>
          </p:nvPr>
        </p:nvPicPr>
        <p:blipFill>
          <a:blip r:embed="rId5" cstate="print"/>
          <a:stretch>
            <a:fillRect/>
          </a:stretch>
        </p:blipFill>
        <p:spPr>
          <a:xfrm>
            <a:off x="539552" y="689484"/>
            <a:ext cx="8224688" cy="61685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568952" cy="2664296"/>
        </p:xfrm>
        <a:graphic>
          <a:graphicData uri="http://schemas.openxmlformats.org/drawingml/2006/table">
            <a:tbl>
              <a:tblPr firstRow="1" bandRow="1">
                <a:tableStyleId>{5C22544A-7EE6-4342-B048-85BDC9FD1C3A}</a:tableStyleId>
              </a:tblPr>
              <a:tblGrid>
                <a:gridCol w="8568952"/>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kern="1200" dirty="0" smtClean="0">
                          <a:solidFill>
                            <a:schemeClr val="dk1"/>
                          </a:solidFill>
                          <a:latin typeface="+mn-lt"/>
                          <a:ea typeface="+mn-ea"/>
                          <a:cs typeface="+mn-cs"/>
                        </a:rPr>
                        <a:t>Так.</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Згідно з новою інтерпретацією, м'яч може бути повернений з простору над столом секретаря на стороні суперника. Однак ця дія заборонена далі за межами вільної зони, наприклад над лавкою суперника.</a:t>
                      </a:r>
                      <a:endParaRPr lang="ru-RU" dirty="0"/>
                    </a:p>
                  </a:txBody>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568952" cy="2931160"/>
        </p:xfrm>
        <a:graphic>
          <a:graphicData uri="http://schemas.openxmlformats.org/drawingml/2006/table">
            <a:tbl>
              <a:tblPr firstRow="1" bandRow="1">
                <a:tableStyleId>{5C22544A-7EE6-4342-B048-85BDC9FD1C3A}</a:tableStyleId>
              </a:tblPr>
              <a:tblGrid>
                <a:gridCol w="8568952"/>
              </a:tblGrid>
              <a:tr h="370840">
                <a:tc>
                  <a:txBody>
                    <a:bodyPr/>
                    <a:lstStyle/>
                    <a:p>
                      <a:pPr algn="ctr"/>
                      <a:r>
                        <a:rPr lang="uk-UA" dirty="0" smtClean="0"/>
                        <a:t>Випадок</a:t>
                      </a:r>
                      <a:endParaRPr lang="ru-RU" dirty="0"/>
                    </a:p>
                  </a:txBody>
                  <a:tcPr/>
                </a:tc>
              </a:tr>
              <a:tr h="2293456">
                <a:tc>
                  <a:txBody>
                    <a:bodyPr/>
                    <a:lstStyle/>
                    <a:p>
                      <a:r>
                        <a:rPr lang="uk-UA" sz="1800" b="1" kern="1200" dirty="0" smtClean="0">
                          <a:solidFill>
                            <a:schemeClr val="dk1"/>
                          </a:solidFill>
                          <a:latin typeface="+mn-lt"/>
                          <a:ea typeface="+mn-ea"/>
                          <a:cs typeface="+mn-cs"/>
                        </a:rPr>
                        <a:t>9.13 ВІДЕО</a:t>
                      </a:r>
                    </a:p>
                    <a:p>
                      <a:pPr algn="just"/>
                      <a:r>
                        <a:rPr lang="uk-UA" sz="1800" kern="1200" dirty="0" smtClean="0">
                          <a:solidFill>
                            <a:schemeClr val="dk1"/>
                          </a:solidFill>
                          <a:latin typeface="+mn-lt"/>
                          <a:ea typeface="+mn-ea"/>
                          <a:cs typeface="+mn-cs"/>
                        </a:rPr>
                        <a:t>Після прийому команди A м'яч піднявся високо поряд з антеною та повинен був приземлитися близько до бокової лінії. Складно було визначити, чи проходила траєкторія польоту м'яча через площину переходу або над антеною. Гравець команди А побіг під сітку, щоб повернути м'яч. Тим часом гравець команди Б також був готовий зіграти м'яч біля бокової лінії. Однак, двоє гравців майже зіткнулися один з одним, гравець команди Б успішно зіграв м'яч і розігрування продовжилось. Яким чином слід визначити, чи була допущена помилка та хто з гравців помилився в цій ситуації?</a:t>
                      </a:r>
                      <a:endParaRPr lang="uk-UA" sz="1800" b="1"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9.13</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case 9_13_interference or not.mp4">
            <a:hlinkClick r:id="" action="ppaction://media"/>
          </p:cNvPr>
          <p:cNvPicPr>
            <a:picLocks noRot="1" noChangeAspect="1"/>
          </p:cNvPicPr>
          <p:nvPr>
            <a:videoFile r:link="rId1"/>
          </p:nvPr>
        </p:nvPicPr>
        <p:blipFill>
          <a:blip r:embed="rId5" cstate="print"/>
          <a:stretch>
            <a:fillRect/>
          </a:stretch>
        </p:blipFill>
        <p:spPr>
          <a:xfrm>
            <a:off x="615843" y="692696"/>
            <a:ext cx="8220405" cy="61653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568952" cy="4851400"/>
        </p:xfrm>
        <a:graphic>
          <a:graphicData uri="http://schemas.openxmlformats.org/drawingml/2006/table">
            <a:tbl>
              <a:tblPr firstRow="1" bandRow="1">
                <a:tableStyleId>{5C22544A-7EE6-4342-B048-85BDC9FD1C3A}</a:tableStyleId>
              </a:tblPr>
              <a:tblGrid>
                <a:gridCol w="8568952"/>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pPr algn="just"/>
                      <a:r>
                        <a:rPr lang="uk-UA" sz="1800" b="1" kern="1200" dirty="0" smtClean="0">
                          <a:solidFill>
                            <a:schemeClr val="dk1"/>
                          </a:solidFill>
                          <a:latin typeface="+mn-lt"/>
                          <a:ea typeface="+mn-ea"/>
                          <a:cs typeface="+mn-cs"/>
                        </a:rPr>
                        <a:t>Найважливішим моментом є </a:t>
                      </a:r>
                      <a:r>
                        <a:rPr lang="uk-UA" sz="1800" b="1" kern="1200" dirty="0" err="1" smtClean="0">
                          <a:solidFill>
                            <a:schemeClr val="dk1"/>
                          </a:solidFill>
                          <a:latin typeface="+mn-lt"/>
                          <a:ea typeface="+mn-ea"/>
                          <a:cs typeface="+mn-cs"/>
                        </a:rPr>
                        <a:t>траекторія</a:t>
                      </a:r>
                      <a:r>
                        <a:rPr lang="uk-UA" sz="1800" b="1" kern="1200" dirty="0" smtClean="0">
                          <a:solidFill>
                            <a:schemeClr val="dk1"/>
                          </a:solidFill>
                          <a:latin typeface="+mn-lt"/>
                          <a:ea typeface="+mn-ea"/>
                          <a:cs typeface="+mn-cs"/>
                        </a:rPr>
                        <a:t> м'яча.</a:t>
                      </a:r>
                      <a:endParaRPr lang="ru-RU" sz="1800" kern="1200" dirty="0" smtClean="0">
                        <a:solidFill>
                          <a:schemeClr val="dk1"/>
                        </a:solidFill>
                        <a:latin typeface="+mn-lt"/>
                        <a:ea typeface="+mn-ea"/>
                        <a:cs typeface="+mn-cs"/>
                      </a:endParaRPr>
                    </a:p>
                    <a:p>
                      <a:pPr algn="just"/>
                      <a:r>
                        <a:rPr lang="uk-UA" sz="1800" b="1" kern="1200" dirty="0" smtClean="0">
                          <a:solidFill>
                            <a:schemeClr val="dk1"/>
                          </a:solidFill>
                          <a:latin typeface="+mn-lt"/>
                          <a:ea typeface="+mn-ea"/>
                          <a:cs typeface="+mn-cs"/>
                        </a:rPr>
                        <a:t>Варіант 1:</a:t>
                      </a:r>
                      <a:r>
                        <a:rPr lang="uk-UA" sz="1800" kern="1200" dirty="0" smtClean="0">
                          <a:solidFill>
                            <a:schemeClr val="dk1"/>
                          </a:solidFill>
                          <a:latin typeface="+mn-lt"/>
                          <a:ea typeface="+mn-ea"/>
                          <a:cs typeface="+mn-cs"/>
                        </a:rPr>
                        <a:t> якщо м'яч повністю пройшов площину між антенами, тобто через площину переходу, команда А не мала права його повертати. Це означає, що гравець команди A, що побіг за м'ячем, завадив грі суперника та помилився незалежно від того, чи успішно зіграв з м'ячем суперник.</a:t>
                      </a:r>
                      <a:endParaRPr lang="ru-RU" sz="1800" kern="1200" dirty="0" smtClean="0">
                        <a:solidFill>
                          <a:schemeClr val="dk1"/>
                        </a:solidFill>
                        <a:latin typeface="+mn-lt"/>
                        <a:ea typeface="+mn-ea"/>
                        <a:cs typeface="+mn-cs"/>
                      </a:endParaRPr>
                    </a:p>
                    <a:p>
                      <a:pPr algn="just"/>
                      <a:r>
                        <a:rPr lang="uk-UA" sz="1800" b="1" kern="1200" dirty="0" smtClean="0">
                          <a:solidFill>
                            <a:schemeClr val="dk1"/>
                          </a:solidFill>
                          <a:latin typeface="+mn-lt"/>
                          <a:ea typeface="+mn-ea"/>
                          <a:cs typeface="+mn-cs"/>
                        </a:rPr>
                        <a:t>Варіант 2:</a:t>
                      </a:r>
                      <a:r>
                        <a:rPr lang="uk-UA" sz="1800" kern="1200" dirty="0" smtClean="0">
                          <a:solidFill>
                            <a:schemeClr val="dk1"/>
                          </a:solidFill>
                          <a:latin typeface="+mn-lt"/>
                          <a:ea typeface="+mn-ea"/>
                          <a:cs typeface="+mn-cs"/>
                        </a:rPr>
                        <a:t> якщо м'яч пройшов через площину сітки над антеною або поза нею, тобто частково або повністю поза межами площини переходу, команда А мала право його повернути. У цьому випадку гравець команди Б заважав грі суперника та спричинив помилку незалежно від того, чи успішно зіграв з м'ячем суперник.</a:t>
                      </a:r>
                      <a:endParaRPr lang="ru-RU" sz="1800" kern="1200" dirty="0" smtClean="0">
                        <a:solidFill>
                          <a:schemeClr val="dk1"/>
                        </a:solidFill>
                        <a:latin typeface="+mn-lt"/>
                        <a:ea typeface="+mn-ea"/>
                        <a:cs typeface="+mn-cs"/>
                      </a:endParaRPr>
                    </a:p>
                    <a:p>
                      <a:pPr algn="just"/>
                      <a:r>
                        <a:rPr lang="uk-UA" sz="1800" b="1" kern="1200" dirty="0" smtClean="0">
                          <a:solidFill>
                            <a:schemeClr val="dk1"/>
                          </a:solidFill>
                          <a:latin typeface="+mn-lt"/>
                          <a:ea typeface="+mn-ea"/>
                          <a:cs typeface="+mn-cs"/>
                        </a:rPr>
                        <a:t>Варіант 3: якщо траєкторія м'яча не може бути чітко визначеною та ні Перший, ні Другий суддя, ні лінійні судді не можуть це визначити, кожен з гравців може правомірно спробувати зіграти з м'ячем.</a:t>
                      </a:r>
                      <a:r>
                        <a:rPr lang="uk-UA" sz="1800" kern="1200" dirty="0" smtClean="0">
                          <a:solidFill>
                            <a:schemeClr val="dk1"/>
                          </a:solidFill>
                          <a:latin typeface="+mn-lt"/>
                          <a:ea typeface="+mn-ea"/>
                          <a:cs typeface="+mn-cs"/>
                        </a:rPr>
                        <a:t> Однозначно визначити в цій ситуації помилку неможливо. У такому випадку, коли хтось з гравців зіграв з м'ячем, не втручайтесь у гру, не варто зупиняти розігрування. </a:t>
                      </a:r>
                      <a:r>
                        <a:rPr lang="uk-UA" sz="1800" b="1" kern="1200" dirty="0" smtClean="0">
                          <a:solidFill>
                            <a:schemeClr val="dk1"/>
                          </a:solidFill>
                          <a:latin typeface="+mn-lt"/>
                          <a:ea typeface="+mn-ea"/>
                          <a:cs typeface="+mn-cs"/>
                        </a:rPr>
                        <a:t>Однак, якщо в такому випадку гравці заважали один одному та жоден не зміг зіграти з м'ячем, розігрування слід зупинити та переграти.</a:t>
                      </a:r>
                      <a:endParaRPr lang="ru-RU" sz="2400" dirty="0"/>
                    </a:p>
                  </a:txBody>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424936" cy="2931160"/>
        </p:xfrm>
        <a:graphic>
          <a:graphicData uri="http://schemas.openxmlformats.org/drawingml/2006/table">
            <a:tbl>
              <a:tblPr firstRow="1" bandRow="1">
                <a:tableStyleId>{5C22544A-7EE6-4342-B048-85BDC9FD1C3A}</a:tableStyleId>
              </a:tblPr>
              <a:tblGrid>
                <a:gridCol w="8424936"/>
              </a:tblGrid>
              <a:tr h="370840">
                <a:tc>
                  <a:txBody>
                    <a:bodyPr/>
                    <a:lstStyle/>
                    <a:p>
                      <a:pPr algn="ctr"/>
                      <a:r>
                        <a:rPr lang="uk-UA" dirty="0" smtClean="0"/>
                        <a:t>Випадок</a:t>
                      </a:r>
                      <a:endParaRPr lang="ru-RU" dirty="0"/>
                    </a:p>
                  </a:txBody>
                  <a:tcPr/>
                </a:tc>
              </a:tr>
              <a:tr h="2293456">
                <a:tc>
                  <a:txBody>
                    <a:bodyPr/>
                    <a:lstStyle/>
                    <a:p>
                      <a:r>
                        <a:rPr lang="uk-UA" sz="1800" b="1" kern="1200" dirty="0" smtClean="0">
                          <a:solidFill>
                            <a:schemeClr val="dk1"/>
                          </a:solidFill>
                          <a:latin typeface="+mn-lt"/>
                          <a:ea typeface="+mn-ea"/>
                          <a:cs typeface="+mn-cs"/>
                        </a:rPr>
                        <a:t>9.14 ВІДЕО</a:t>
                      </a:r>
                    </a:p>
                    <a:p>
                      <a:pPr algn="just"/>
                      <a:r>
                        <a:rPr lang="uk-UA" sz="1800" kern="1200" dirty="0" smtClean="0">
                          <a:solidFill>
                            <a:schemeClr val="dk1"/>
                          </a:solidFill>
                          <a:latin typeface="+mn-lt"/>
                          <a:ea typeface="+mn-ea"/>
                          <a:cs typeface="+mn-cs"/>
                        </a:rPr>
                        <a:t>Після прийому м'яч піднявся високо і полетів за лицеву лінію. </a:t>
                      </a:r>
                      <a:r>
                        <a:rPr lang="uk-UA" sz="1800" kern="1200" dirty="0" err="1" smtClean="0">
                          <a:solidFill>
                            <a:schemeClr val="dk1"/>
                          </a:solidFill>
                          <a:latin typeface="+mn-lt"/>
                          <a:ea typeface="+mn-ea"/>
                          <a:cs typeface="+mn-cs"/>
                        </a:rPr>
                        <a:t>Ліберо</a:t>
                      </a:r>
                      <a:r>
                        <a:rPr lang="uk-UA" sz="1800" kern="1200" dirty="0" smtClean="0">
                          <a:solidFill>
                            <a:schemeClr val="dk1"/>
                          </a:solidFill>
                          <a:latin typeface="+mn-lt"/>
                          <a:ea typeface="+mn-ea"/>
                          <a:cs typeface="+mn-cs"/>
                        </a:rPr>
                        <a:t> побіг за м'ячем, щоб його повернути. Він наздогнав м'яч в своєму ігровому просторі та підбив його, але повернути в гру не зміг через стрілу крана ТВ камери, що проникла в ігровий простір і могла заважати гравцю. Ні м'яч, а ні гравець не торкнулись крану. Тренер підійшов до ТВ оператора та в грубій формі висловив невдоволення цією ситуацією. Перший суддя прийняв рішення, що розігрування виграла команда суперника, а тренера було попереджено жовтою карткою.</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Чи вірне рішення Першого судді?</a:t>
                      </a:r>
                      <a:endParaRPr lang="uk-UA" sz="1800" b="1"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9.14</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9_14_crane_camera.mp4">
            <a:hlinkClick r:id="" action="ppaction://media"/>
          </p:cNvPr>
          <p:cNvPicPr>
            <a:picLocks noRot="1" noChangeAspect="1"/>
          </p:cNvPicPr>
          <p:nvPr>
            <a:videoFile r:link="rId1"/>
          </p:nvPr>
        </p:nvPicPr>
        <p:blipFill>
          <a:blip r:embed="rId5" cstate="print"/>
          <a:stretch>
            <a:fillRect/>
          </a:stretch>
        </p:blipFill>
        <p:spPr>
          <a:xfrm>
            <a:off x="463939" y="692696"/>
            <a:ext cx="8220405" cy="61653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4801314"/>
          </a:xfrm>
          <a:prstGeom prst="rect">
            <a:avLst/>
          </a:prstGeom>
          <a:noFill/>
        </p:spPr>
        <p:txBody>
          <a:bodyPr wrap="square" rtlCol="0">
            <a:spAutoFit/>
          </a:bodyPr>
          <a:lstStyle/>
          <a:p>
            <a:endParaRPr lang="ru-RU" dirty="0" smtClean="0">
              <a:solidFill>
                <a:srgbClr val="FF0000"/>
              </a:solidFill>
            </a:endParaRPr>
          </a:p>
          <a:p>
            <a:endParaRPr lang="ru-RU" dirty="0" smtClean="0"/>
          </a:p>
          <a:p>
            <a:r>
              <a:rPr lang="ru-RU" dirty="0" smtClean="0"/>
              <a:t>Правило 10.1.2 </a:t>
            </a:r>
            <a:r>
              <a:rPr lang="ru-RU" dirty="0" err="1" smtClean="0"/>
              <a:t>дає</a:t>
            </a:r>
            <a:r>
              <a:rPr lang="ru-RU" dirty="0" smtClean="0"/>
              <a:t> право </a:t>
            </a:r>
            <a:r>
              <a:rPr lang="ru-RU" dirty="0" err="1" smtClean="0"/>
              <a:t>повернути</a:t>
            </a:r>
            <a:r>
              <a:rPr lang="ru-RU" dirty="0" smtClean="0"/>
              <a:t> </a:t>
            </a:r>
            <a:r>
              <a:rPr lang="ru-RU" dirty="0" err="1" smtClean="0"/>
              <a:t>м’яч</a:t>
            </a:r>
            <a:r>
              <a:rPr lang="ru-RU" dirty="0" smtClean="0"/>
              <a:t> </a:t>
            </a:r>
            <a:r>
              <a:rPr lang="ru-RU" dirty="0" err="1" smtClean="0"/>
              <a:t>з</a:t>
            </a:r>
            <a:r>
              <a:rPr lang="ru-RU" dirty="0" smtClean="0"/>
              <a:t> </a:t>
            </a:r>
            <a:r>
              <a:rPr lang="ru-RU" dirty="0" err="1" smtClean="0"/>
              <a:t>вільної</a:t>
            </a:r>
            <a:r>
              <a:rPr lang="ru-RU" dirty="0" smtClean="0"/>
              <a:t> </a:t>
            </a:r>
            <a:r>
              <a:rPr lang="ru-RU" dirty="0" err="1" smtClean="0"/>
              <a:t>зони</a:t>
            </a:r>
            <a:r>
              <a:rPr lang="ru-RU" dirty="0" smtClean="0"/>
              <a:t> </a:t>
            </a:r>
            <a:r>
              <a:rPr lang="ru-RU" dirty="0" err="1" smtClean="0"/>
              <a:t>команди</a:t>
            </a:r>
            <a:r>
              <a:rPr lang="ru-RU" dirty="0" smtClean="0"/>
              <a:t> </a:t>
            </a:r>
            <a:r>
              <a:rPr lang="ru-RU" dirty="0" err="1" smtClean="0"/>
              <a:t>суперника</a:t>
            </a:r>
            <a:r>
              <a:rPr lang="ru-RU" dirty="0" smtClean="0"/>
              <a:t>. </a:t>
            </a:r>
            <a:r>
              <a:rPr lang="ru-RU" dirty="0" err="1" smtClean="0">
                <a:solidFill>
                  <a:srgbClr val="FF0000"/>
                </a:solidFill>
              </a:rPr>
              <a:t>Однак</a:t>
            </a:r>
            <a:r>
              <a:rPr lang="ru-RU" dirty="0" smtClean="0">
                <a:solidFill>
                  <a:srgbClr val="FF0000"/>
                </a:solidFill>
              </a:rPr>
              <a:t>, </a:t>
            </a:r>
            <a:r>
              <a:rPr lang="ru-RU" dirty="0" err="1" smtClean="0">
                <a:solidFill>
                  <a:srgbClr val="FF0000"/>
                </a:solidFill>
              </a:rPr>
              <a:t>м’яч</a:t>
            </a:r>
            <a:r>
              <a:rPr lang="ru-RU" dirty="0" smtClean="0">
                <a:solidFill>
                  <a:srgbClr val="FF0000"/>
                </a:solidFill>
              </a:rPr>
              <a:t> </a:t>
            </a:r>
            <a:r>
              <a:rPr lang="ru-RU" dirty="0" err="1" smtClean="0">
                <a:solidFill>
                  <a:srgbClr val="FF0000"/>
                </a:solidFill>
              </a:rPr>
              <a:t>може</a:t>
            </a:r>
            <a:r>
              <a:rPr lang="ru-RU" dirty="0" smtClean="0">
                <a:solidFill>
                  <a:srgbClr val="FF0000"/>
                </a:solidFill>
              </a:rPr>
              <a:t> бути </a:t>
            </a:r>
            <a:r>
              <a:rPr lang="ru-RU" dirty="0" err="1" smtClean="0">
                <a:solidFill>
                  <a:srgbClr val="FF0000"/>
                </a:solidFill>
              </a:rPr>
              <a:t>зіграно</a:t>
            </a:r>
            <a:r>
              <a:rPr lang="ru-RU" dirty="0" smtClean="0">
                <a:solidFill>
                  <a:srgbClr val="FF0000"/>
                </a:solidFill>
              </a:rPr>
              <a:t> як над столом секретаря, так </a:t>
            </a:r>
            <a:r>
              <a:rPr lang="ru-RU" dirty="0" err="1" smtClean="0">
                <a:solidFill>
                  <a:srgbClr val="FF0000"/>
                </a:solidFill>
              </a:rPr>
              <a:t>і</a:t>
            </a:r>
            <a:r>
              <a:rPr lang="ru-RU" dirty="0" smtClean="0">
                <a:solidFill>
                  <a:srgbClr val="FF0000"/>
                </a:solidFill>
              </a:rPr>
              <a:t> на </a:t>
            </a:r>
            <a:r>
              <a:rPr lang="ru-RU" dirty="0" err="1" smtClean="0">
                <a:solidFill>
                  <a:srgbClr val="FF0000"/>
                </a:solidFill>
              </a:rPr>
              <a:t>стороні</a:t>
            </a:r>
            <a:r>
              <a:rPr lang="ru-RU" dirty="0" smtClean="0">
                <a:solidFill>
                  <a:srgbClr val="FF0000"/>
                </a:solidFill>
              </a:rPr>
              <a:t> </a:t>
            </a:r>
            <a:r>
              <a:rPr lang="ru-RU" dirty="0" err="1" smtClean="0">
                <a:solidFill>
                  <a:srgbClr val="FF0000"/>
                </a:solidFill>
              </a:rPr>
              <a:t>суперника</a:t>
            </a:r>
            <a:r>
              <a:rPr lang="ru-RU" dirty="0" smtClean="0">
                <a:solidFill>
                  <a:srgbClr val="FF0000"/>
                </a:solidFill>
              </a:rPr>
              <a:t>. У </a:t>
            </a:r>
            <a:r>
              <a:rPr lang="ru-RU" dirty="0" err="1" smtClean="0">
                <a:solidFill>
                  <a:srgbClr val="FF0000"/>
                </a:solidFill>
              </a:rPr>
              <a:t>цьому</a:t>
            </a:r>
            <a:r>
              <a:rPr lang="ru-RU" dirty="0" smtClean="0">
                <a:solidFill>
                  <a:srgbClr val="FF0000"/>
                </a:solidFill>
              </a:rPr>
              <a:t> </a:t>
            </a:r>
            <a:r>
              <a:rPr lang="ru-RU" dirty="0" err="1" smtClean="0">
                <a:solidFill>
                  <a:srgbClr val="FF0000"/>
                </a:solidFill>
              </a:rPr>
              <a:t>випадку</a:t>
            </a:r>
            <a:r>
              <a:rPr lang="ru-RU" dirty="0" smtClean="0">
                <a:solidFill>
                  <a:srgbClr val="FF0000"/>
                </a:solidFill>
              </a:rPr>
              <a:t> </a:t>
            </a:r>
            <a:r>
              <a:rPr lang="ru-RU" dirty="0" err="1" smtClean="0">
                <a:solidFill>
                  <a:srgbClr val="FF0000"/>
                </a:solidFill>
              </a:rPr>
              <a:t>гравці</a:t>
            </a:r>
            <a:r>
              <a:rPr lang="ru-RU" dirty="0" smtClean="0">
                <a:solidFill>
                  <a:srgbClr val="FF0000"/>
                </a:solidFill>
              </a:rPr>
              <a:t> та </a:t>
            </a:r>
            <a:r>
              <a:rPr lang="ru-RU" dirty="0" err="1" smtClean="0">
                <a:solidFill>
                  <a:srgbClr val="FF0000"/>
                </a:solidFill>
              </a:rPr>
              <a:t>тренери</a:t>
            </a:r>
            <a:r>
              <a:rPr lang="ru-RU" dirty="0" smtClean="0">
                <a:solidFill>
                  <a:srgbClr val="FF0000"/>
                </a:solidFill>
              </a:rPr>
              <a:t> не </a:t>
            </a:r>
            <a:r>
              <a:rPr lang="ru-RU" dirty="0" err="1" smtClean="0">
                <a:solidFill>
                  <a:srgbClr val="FF0000"/>
                </a:solidFill>
              </a:rPr>
              <a:t>повинні</a:t>
            </a:r>
            <a:r>
              <a:rPr lang="ru-RU" dirty="0" smtClean="0">
                <a:solidFill>
                  <a:srgbClr val="FF0000"/>
                </a:solidFill>
              </a:rPr>
              <a:t> </a:t>
            </a:r>
            <a:r>
              <a:rPr lang="ru-RU" dirty="0" err="1" smtClean="0">
                <a:solidFill>
                  <a:srgbClr val="FF0000"/>
                </a:solidFill>
              </a:rPr>
              <a:t>перешкоджати</a:t>
            </a:r>
            <a:r>
              <a:rPr lang="ru-RU" dirty="0" smtClean="0">
                <a:solidFill>
                  <a:srgbClr val="FF0000"/>
                </a:solidFill>
              </a:rPr>
              <a:t> </a:t>
            </a:r>
            <a:r>
              <a:rPr lang="ru-RU" dirty="0" err="1" smtClean="0">
                <a:solidFill>
                  <a:srgbClr val="FF0000"/>
                </a:solidFill>
              </a:rPr>
              <a:t>діям</a:t>
            </a:r>
            <a:r>
              <a:rPr lang="ru-RU" dirty="0" smtClean="0">
                <a:solidFill>
                  <a:srgbClr val="FF0000"/>
                </a:solidFill>
              </a:rPr>
              <a:t> </a:t>
            </a:r>
            <a:r>
              <a:rPr lang="ru-RU" dirty="0" err="1" smtClean="0">
                <a:solidFill>
                  <a:srgbClr val="FF0000"/>
                </a:solidFill>
              </a:rPr>
              <a:t>гравця</a:t>
            </a:r>
            <a:r>
              <a:rPr lang="ru-RU" dirty="0" smtClean="0">
                <a:solidFill>
                  <a:srgbClr val="FF0000"/>
                </a:solidFill>
              </a:rPr>
              <a:t>, </a:t>
            </a:r>
            <a:r>
              <a:rPr lang="ru-RU" dirty="0" err="1" smtClean="0">
                <a:solidFill>
                  <a:srgbClr val="FF0000"/>
                </a:solidFill>
              </a:rPr>
              <a:t>який</a:t>
            </a:r>
            <a:r>
              <a:rPr lang="ru-RU" dirty="0" smtClean="0">
                <a:solidFill>
                  <a:srgbClr val="FF0000"/>
                </a:solidFill>
              </a:rPr>
              <a:t> </a:t>
            </a:r>
            <a:r>
              <a:rPr lang="ru-RU" dirty="0" err="1" smtClean="0">
                <a:solidFill>
                  <a:srgbClr val="FF0000"/>
                </a:solidFill>
              </a:rPr>
              <a:t>намагається</a:t>
            </a:r>
            <a:r>
              <a:rPr lang="ru-RU" dirty="0" smtClean="0">
                <a:solidFill>
                  <a:srgbClr val="FF0000"/>
                </a:solidFill>
              </a:rPr>
              <a:t> </a:t>
            </a:r>
            <a:r>
              <a:rPr lang="ru-RU" dirty="0" err="1" smtClean="0">
                <a:solidFill>
                  <a:srgbClr val="FF0000"/>
                </a:solidFill>
              </a:rPr>
              <a:t>повернути</a:t>
            </a:r>
            <a:r>
              <a:rPr lang="ru-RU" dirty="0" smtClean="0">
                <a:solidFill>
                  <a:srgbClr val="FF0000"/>
                </a:solidFill>
              </a:rPr>
              <a:t> </a:t>
            </a:r>
            <a:r>
              <a:rPr lang="ru-RU" dirty="0" err="1" smtClean="0">
                <a:solidFill>
                  <a:srgbClr val="FF0000"/>
                </a:solidFill>
              </a:rPr>
              <a:t>м’яч</a:t>
            </a:r>
            <a:r>
              <a:rPr lang="ru-RU" dirty="0" smtClean="0">
                <a:solidFill>
                  <a:srgbClr val="FF0000"/>
                </a:solidFill>
              </a:rPr>
              <a:t> на свою сторону! </a:t>
            </a:r>
          </a:p>
          <a:p>
            <a:endParaRPr lang="ru-RU" dirty="0" smtClean="0">
              <a:solidFill>
                <a:srgbClr val="FF0000"/>
              </a:solidFill>
            </a:endParaRPr>
          </a:p>
          <a:p>
            <a:endParaRPr lang="ru-RU" dirty="0" smtClean="0"/>
          </a:p>
          <a:p>
            <a:r>
              <a:rPr lang="ru-RU" dirty="0" err="1" smtClean="0">
                <a:solidFill>
                  <a:srgbClr val="FF0000"/>
                </a:solidFill>
              </a:rPr>
              <a:t>Виконання</a:t>
            </a:r>
            <a:r>
              <a:rPr lang="ru-RU" dirty="0" smtClean="0">
                <a:solidFill>
                  <a:srgbClr val="FF0000"/>
                </a:solidFill>
              </a:rPr>
              <a:t> </a:t>
            </a:r>
            <a:r>
              <a:rPr lang="ru-RU" dirty="0" err="1" smtClean="0">
                <a:solidFill>
                  <a:srgbClr val="FF0000"/>
                </a:solidFill>
              </a:rPr>
              <a:t>подачі</a:t>
            </a:r>
            <a:r>
              <a:rPr lang="ru-RU" dirty="0" smtClean="0">
                <a:solidFill>
                  <a:srgbClr val="FF0000"/>
                </a:solidFill>
              </a:rPr>
              <a:t> не </a:t>
            </a:r>
            <a:r>
              <a:rPr lang="ru-RU" dirty="0" err="1" smtClean="0">
                <a:solidFill>
                  <a:srgbClr val="FF0000"/>
                </a:solidFill>
              </a:rPr>
              <a:t>може</a:t>
            </a:r>
            <a:r>
              <a:rPr lang="ru-RU" dirty="0" smtClean="0">
                <a:solidFill>
                  <a:srgbClr val="FF0000"/>
                </a:solidFill>
              </a:rPr>
              <a:t> бути дозволено 1-им </a:t>
            </a:r>
            <a:r>
              <a:rPr lang="ru-RU" dirty="0" err="1" smtClean="0">
                <a:solidFill>
                  <a:srgbClr val="FF0000"/>
                </a:solidFill>
              </a:rPr>
              <a:t>суддею</a:t>
            </a:r>
            <a:r>
              <a:rPr lang="ru-RU" dirty="0" smtClean="0">
                <a:solidFill>
                  <a:srgbClr val="FF0000"/>
                </a:solidFill>
              </a:rPr>
              <a:t>, </a:t>
            </a:r>
            <a:r>
              <a:rPr lang="ru-RU" dirty="0" err="1" smtClean="0">
                <a:solidFill>
                  <a:srgbClr val="FF0000"/>
                </a:solidFill>
              </a:rPr>
              <a:t>якщо</a:t>
            </a:r>
            <a:r>
              <a:rPr lang="ru-RU" dirty="0" smtClean="0">
                <a:solidFill>
                  <a:srgbClr val="FF0000"/>
                </a:solidFill>
              </a:rPr>
              <a:t> на </a:t>
            </a:r>
            <a:r>
              <a:rPr lang="ru-RU" dirty="0" err="1" smtClean="0">
                <a:solidFill>
                  <a:srgbClr val="FF0000"/>
                </a:solidFill>
              </a:rPr>
              <a:t>майданчику</a:t>
            </a:r>
            <a:r>
              <a:rPr lang="ru-RU" dirty="0" smtClean="0">
                <a:solidFill>
                  <a:srgbClr val="FF0000"/>
                </a:solidFill>
              </a:rPr>
              <a:t> неправильна </a:t>
            </a:r>
            <a:r>
              <a:rPr lang="ru-RU" dirty="0" err="1" smtClean="0">
                <a:solidFill>
                  <a:srgbClr val="FF0000"/>
                </a:solidFill>
              </a:rPr>
              <a:t>кількість</a:t>
            </a:r>
            <a:r>
              <a:rPr lang="ru-RU" dirty="0" smtClean="0">
                <a:solidFill>
                  <a:srgbClr val="FF0000"/>
                </a:solidFill>
              </a:rPr>
              <a:t> </a:t>
            </a:r>
            <a:r>
              <a:rPr lang="ru-RU" dirty="0" err="1" smtClean="0">
                <a:solidFill>
                  <a:srgbClr val="FF0000"/>
                </a:solidFill>
              </a:rPr>
              <a:t>гравців</a:t>
            </a:r>
            <a:r>
              <a:rPr lang="ru-RU" dirty="0" smtClean="0">
                <a:solidFill>
                  <a:srgbClr val="FF0000"/>
                </a:solidFill>
              </a:rPr>
              <a:t> (для прикладу 5 </a:t>
            </a:r>
            <a:r>
              <a:rPr lang="ru-RU" dirty="0" err="1" smtClean="0">
                <a:solidFill>
                  <a:srgbClr val="FF0000"/>
                </a:solidFill>
              </a:rPr>
              <a:t>або</a:t>
            </a:r>
            <a:r>
              <a:rPr lang="ru-RU" dirty="0" smtClean="0">
                <a:solidFill>
                  <a:srgbClr val="FF0000"/>
                </a:solidFill>
              </a:rPr>
              <a:t> 7 </a:t>
            </a:r>
            <a:r>
              <a:rPr lang="ru-RU" dirty="0" err="1" smtClean="0">
                <a:solidFill>
                  <a:srgbClr val="FF0000"/>
                </a:solidFill>
              </a:rPr>
              <a:t>гравців</a:t>
            </a:r>
            <a:r>
              <a:rPr lang="ru-RU" dirty="0" smtClean="0">
                <a:solidFill>
                  <a:srgbClr val="FF0000"/>
                </a:solidFill>
              </a:rPr>
              <a:t>). У </a:t>
            </a:r>
            <a:r>
              <a:rPr lang="ru-RU" dirty="0" err="1" smtClean="0">
                <a:solidFill>
                  <a:srgbClr val="FF0000"/>
                </a:solidFill>
              </a:rPr>
              <a:t>цьому</a:t>
            </a:r>
            <a:r>
              <a:rPr lang="ru-RU" dirty="0" smtClean="0">
                <a:solidFill>
                  <a:srgbClr val="FF0000"/>
                </a:solidFill>
              </a:rPr>
              <a:t> </a:t>
            </a:r>
            <a:r>
              <a:rPr lang="ru-RU" dirty="0" err="1" smtClean="0">
                <a:solidFill>
                  <a:srgbClr val="FF0000"/>
                </a:solidFill>
              </a:rPr>
              <a:t>випадку</a:t>
            </a:r>
            <a:r>
              <a:rPr lang="ru-RU" dirty="0" smtClean="0">
                <a:solidFill>
                  <a:srgbClr val="FF0000"/>
                </a:solidFill>
              </a:rPr>
              <a:t> </a:t>
            </a:r>
            <a:r>
              <a:rPr lang="ru-RU" dirty="0" err="1" smtClean="0">
                <a:solidFill>
                  <a:srgbClr val="FF0000"/>
                </a:solidFill>
              </a:rPr>
              <a:t>суддя</a:t>
            </a:r>
            <a:r>
              <a:rPr lang="ru-RU" dirty="0" smtClean="0">
                <a:solidFill>
                  <a:srgbClr val="FF0000"/>
                </a:solidFill>
              </a:rPr>
              <a:t> </a:t>
            </a:r>
            <a:r>
              <a:rPr lang="ru-RU" dirty="0" err="1" smtClean="0">
                <a:solidFill>
                  <a:srgbClr val="FF0000"/>
                </a:solidFill>
              </a:rPr>
              <a:t>має</a:t>
            </a:r>
            <a:r>
              <a:rPr lang="ru-RU" dirty="0" smtClean="0">
                <a:solidFill>
                  <a:srgbClr val="FF0000"/>
                </a:solidFill>
              </a:rPr>
              <a:t> </a:t>
            </a:r>
            <a:r>
              <a:rPr lang="ru-RU" dirty="0" err="1" smtClean="0">
                <a:solidFill>
                  <a:srgbClr val="FF0000"/>
                </a:solidFill>
              </a:rPr>
              <a:t>зачекати</a:t>
            </a:r>
            <a:r>
              <a:rPr lang="ru-RU" dirty="0" smtClean="0">
                <a:solidFill>
                  <a:srgbClr val="FF0000"/>
                </a:solidFill>
              </a:rPr>
              <a:t> на </a:t>
            </a:r>
            <a:r>
              <a:rPr lang="ru-RU" dirty="0" err="1" smtClean="0">
                <a:solidFill>
                  <a:srgbClr val="FF0000"/>
                </a:solidFill>
              </a:rPr>
              <a:t>виправлення</a:t>
            </a:r>
            <a:r>
              <a:rPr lang="ru-RU" dirty="0" smtClean="0">
                <a:solidFill>
                  <a:srgbClr val="FF0000"/>
                </a:solidFill>
              </a:rPr>
              <a:t> </a:t>
            </a:r>
            <a:r>
              <a:rPr lang="ru-RU" dirty="0" err="1" smtClean="0">
                <a:solidFill>
                  <a:srgbClr val="FF0000"/>
                </a:solidFill>
              </a:rPr>
              <a:t>ситуації</a:t>
            </a:r>
            <a:r>
              <a:rPr lang="ru-RU" dirty="0" smtClean="0">
                <a:solidFill>
                  <a:srgbClr val="FF0000"/>
                </a:solidFill>
              </a:rPr>
              <a:t>, та у </a:t>
            </a:r>
            <a:r>
              <a:rPr lang="ru-RU" dirty="0" err="1" smtClean="0">
                <a:solidFill>
                  <a:srgbClr val="FF0000"/>
                </a:solidFill>
              </a:rPr>
              <a:t>разі</a:t>
            </a:r>
            <a:r>
              <a:rPr lang="ru-RU" dirty="0" smtClean="0">
                <a:solidFill>
                  <a:srgbClr val="FF0000"/>
                </a:solidFill>
              </a:rPr>
              <a:t> </a:t>
            </a:r>
            <a:r>
              <a:rPr lang="ru-RU" dirty="0" err="1" smtClean="0">
                <a:solidFill>
                  <a:srgbClr val="FF0000"/>
                </a:solidFill>
              </a:rPr>
              <a:t>необхідності</a:t>
            </a:r>
            <a:r>
              <a:rPr lang="ru-RU" dirty="0" smtClean="0">
                <a:solidFill>
                  <a:srgbClr val="FF0000"/>
                </a:solidFill>
              </a:rPr>
              <a:t> </a:t>
            </a:r>
            <a:r>
              <a:rPr lang="ru-RU" dirty="0" err="1" smtClean="0">
                <a:solidFill>
                  <a:srgbClr val="FF0000"/>
                </a:solidFill>
              </a:rPr>
              <a:t>застосувати</a:t>
            </a:r>
            <a:r>
              <a:rPr lang="ru-RU" dirty="0" smtClean="0">
                <a:solidFill>
                  <a:srgbClr val="FF0000"/>
                </a:solidFill>
              </a:rPr>
              <a:t> </a:t>
            </a:r>
            <a:r>
              <a:rPr lang="ru-RU" dirty="0" err="1" smtClean="0">
                <a:solidFill>
                  <a:srgbClr val="FF0000"/>
                </a:solidFill>
              </a:rPr>
              <a:t>санкцію</a:t>
            </a:r>
            <a:r>
              <a:rPr lang="ru-RU" dirty="0" smtClean="0">
                <a:solidFill>
                  <a:srgbClr val="FF0000"/>
                </a:solidFill>
              </a:rPr>
              <a:t> за </a:t>
            </a:r>
            <a:r>
              <a:rPr lang="ru-RU" dirty="0" err="1" smtClean="0">
                <a:solidFill>
                  <a:srgbClr val="FF0000"/>
                </a:solidFill>
              </a:rPr>
              <a:t>затримку</a:t>
            </a:r>
            <a:r>
              <a:rPr lang="ru-RU" dirty="0" smtClean="0">
                <a:solidFill>
                  <a:srgbClr val="FF0000"/>
                </a:solidFill>
              </a:rPr>
              <a:t> часу. </a:t>
            </a:r>
            <a:r>
              <a:rPr lang="ru-RU" dirty="0" err="1" smtClean="0">
                <a:solidFill>
                  <a:srgbClr val="FF0000"/>
                </a:solidFill>
              </a:rPr>
              <a:t>Подібна</a:t>
            </a:r>
            <a:r>
              <a:rPr lang="ru-RU" dirty="0" smtClean="0">
                <a:solidFill>
                  <a:srgbClr val="FF0000"/>
                </a:solidFill>
              </a:rPr>
              <a:t> процедура повинна бути </a:t>
            </a:r>
            <a:r>
              <a:rPr lang="ru-RU" dirty="0" err="1" smtClean="0">
                <a:solidFill>
                  <a:srgbClr val="FF0000"/>
                </a:solidFill>
              </a:rPr>
              <a:t>застосована</a:t>
            </a:r>
            <a:r>
              <a:rPr lang="ru-RU" dirty="0" smtClean="0">
                <a:solidFill>
                  <a:srgbClr val="FF0000"/>
                </a:solidFill>
              </a:rPr>
              <a:t>, </a:t>
            </a:r>
            <a:r>
              <a:rPr lang="ru-RU" dirty="0" err="1" smtClean="0">
                <a:solidFill>
                  <a:srgbClr val="FF0000"/>
                </a:solidFill>
              </a:rPr>
              <a:t>якщо</a:t>
            </a:r>
            <a:r>
              <a:rPr lang="ru-RU" dirty="0" smtClean="0">
                <a:solidFill>
                  <a:srgbClr val="FF0000"/>
                </a:solidFill>
              </a:rPr>
              <a:t> </a:t>
            </a:r>
            <a:r>
              <a:rPr lang="ru-RU" dirty="0" err="1" smtClean="0">
                <a:solidFill>
                  <a:srgbClr val="FF0000"/>
                </a:solidFill>
              </a:rPr>
              <a:t>заміщення</a:t>
            </a:r>
            <a:r>
              <a:rPr lang="ru-RU" dirty="0" smtClean="0">
                <a:solidFill>
                  <a:srgbClr val="FF0000"/>
                </a:solidFill>
              </a:rPr>
              <a:t> </a:t>
            </a:r>
            <a:r>
              <a:rPr lang="ru-RU" dirty="0" err="1" smtClean="0">
                <a:solidFill>
                  <a:srgbClr val="FF0000"/>
                </a:solidFill>
              </a:rPr>
              <a:t>ліберо</a:t>
            </a:r>
            <a:r>
              <a:rPr lang="ru-RU" dirty="0" smtClean="0">
                <a:solidFill>
                  <a:srgbClr val="FF0000"/>
                </a:solidFill>
              </a:rPr>
              <a:t> в </a:t>
            </a:r>
            <a:r>
              <a:rPr lang="ru-RU" dirty="0" err="1" smtClean="0">
                <a:solidFill>
                  <a:srgbClr val="FF0000"/>
                </a:solidFill>
              </a:rPr>
              <a:t>зоні</a:t>
            </a:r>
            <a:r>
              <a:rPr lang="ru-RU" dirty="0" smtClean="0">
                <a:solidFill>
                  <a:srgbClr val="FF0000"/>
                </a:solidFill>
              </a:rPr>
              <a:t> 4 не </a:t>
            </a:r>
            <a:r>
              <a:rPr lang="ru-RU" dirty="0" err="1" smtClean="0">
                <a:solidFill>
                  <a:srgbClr val="FF0000"/>
                </a:solidFill>
              </a:rPr>
              <a:t>відбулося</a:t>
            </a:r>
            <a:r>
              <a:rPr lang="ru-RU" dirty="0" smtClean="0">
                <a:solidFill>
                  <a:srgbClr val="FF0000"/>
                </a:solidFill>
              </a:rPr>
              <a:t> </a:t>
            </a:r>
            <a:r>
              <a:rPr lang="ru-RU" dirty="0" err="1" smtClean="0">
                <a:solidFill>
                  <a:srgbClr val="FF0000"/>
                </a:solidFill>
              </a:rPr>
              <a:t>відповідним</a:t>
            </a:r>
            <a:r>
              <a:rPr lang="ru-RU" dirty="0" smtClean="0">
                <a:solidFill>
                  <a:srgbClr val="FF0000"/>
                </a:solidFill>
              </a:rPr>
              <a:t> </a:t>
            </a:r>
            <a:r>
              <a:rPr lang="ru-RU" dirty="0" err="1" smtClean="0">
                <a:solidFill>
                  <a:srgbClr val="FF0000"/>
                </a:solidFill>
              </a:rPr>
              <a:t>гравцем</a:t>
            </a:r>
            <a:r>
              <a:rPr lang="ru-RU" dirty="0" smtClean="0">
                <a:solidFill>
                  <a:srgbClr val="FF0000"/>
                </a:solidFill>
              </a:rPr>
              <a:t>. </a:t>
            </a:r>
          </a:p>
          <a:p>
            <a:endParaRPr lang="ru-RU" dirty="0" smtClean="0"/>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424936" cy="3479800"/>
        </p:xfrm>
        <a:graphic>
          <a:graphicData uri="http://schemas.openxmlformats.org/drawingml/2006/table">
            <a:tbl>
              <a:tblPr firstRow="1" bandRow="1">
                <a:tableStyleId>{5C22544A-7EE6-4342-B048-85BDC9FD1C3A}</a:tableStyleId>
              </a:tblPr>
              <a:tblGrid>
                <a:gridCol w="8424936"/>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pPr algn="just"/>
                      <a:r>
                        <a:rPr lang="uk-UA" sz="1800" kern="1200" dirty="0" smtClean="0">
                          <a:solidFill>
                            <a:schemeClr val="dk1"/>
                          </a:solidFill>
                          <a:latin typeface="+mn-lt"/>
                          <a:ea typeface="+mn-ea"/>
                          <a:cs typeface="+mn-cs"/>
                        </a:rPr>
                        <a:t>Що стосується технічного аспекту, Перший суддя мав неправильний підхід.</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У ігровому полі гравці мають пріоритет при грі з м'ячем. Якщо зовнішня перешкода або людина, що проникає з-за меж ігрового поля, наприклад камера ТВ крана або журналіст, який намагається впіймати м'яч, проникає в його/її вільну зону, це слід розглядати як "зовнішню перешкоду" та розігрування необхідно переграти. Перешкода означає не лише фізичний контакт!</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На відео </a:t>
                      </a:r>
                      <a:r>
                        <a:rPr lang="uk-UA" sz="1800" kern="1200" dirty="0" err="1" smtClean="0">
                          <a:solidFill>
                            <a:schemeClr val="dk1"/>
                          </a:solidFill>
                          <a:latin typeface="+mn-lt"/>
                          <a:ea typeface="+mn-ea"/>
                          <a:cs typeface="+mn-cs"/>
                        </a:rPr>
                        <a:t>Ліберо</a:t>
                      </a:r>
                      <a:r>
                        <a:rPr lang="uk-UA" sz="1800" kern="1200" dirty="0" smtClean="0">
                          <a:solidFill>
                            <a:schemeClr val="dk1"/>
                          </a:solidFill>
                          <a:latin typeface="+mn-lt"/>
                          <a:ea typeface="+mn-ea"/>
                          <a:cs typeface="+mn-cs"/>
                        </a:rPr>
                        <a:t> не зміг успішно повернути м'яч в гру через наближення до камери крана, тому це слід розглядати як "зовнішню перешкоду" та розігрування необхідно переграти. Що стосується поведінки тренера, то це було правильним рішенням Першого судді.</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Правило 17.2, 21.1</a:t>
                      </a:r>
                      <a:endParaRPr lang="ru-RU" dirty="0"/>
                    </a:p>
                  </a:txBody>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352928" cy="3510280"/>
        </p:xfrm>
        <a:graphic>
          <a:graphicData uri="http://schemas.openxmlformats.org/drawingml/2006/table">
            <a:tbl>
              <a:tblPr firstRow="1" bandRow="1">
                <a:tableStyleId>{5C22544A-7EE6-4342-B048-85BDC9FD1C3A}</a:tableStyleId>
              </a:tblPr>
              <a:tblGrid>
                <a:gridCol w="8352928"/>
              </a:tblGrid>
              <a:tr h="370840">
                <a:tc>
                  <a:txBody>
                    <a:bodyPr/>
                    <a:lstStyle/>
                    <a:p>
                      <a:pPr algn="ctr"/>
                      <a:r>
                        <a:rPr lang="uk-UA" dirty="0" smtClean="0"/>
                        <a:t>Випадок</a:t>
                      </a:r>
                      <a:endParaRPr lang="ru-RU" dirty="0"/>
                    </a:p>
                  </a:txBody>
                  <a:tcPr/>
                </a:tc>
              </a:tr>
              <a:tr h="2293456">
                <a:tc>
                  <a:txBody>
                    <a:bodyPr/>
                    <a:lstStyle/>
                    <a:p>
                      <a:r>
                        <a:rPr lang="uk-UA" sz="2000" b="1" kern="1200" dirty="0" smtClean="0">
                          <a:solidFill>
                            <a:schemeClr val="dk1"/>
                          </a:solidFill>
                          <a:latin typeface="+mn-lt"/>
                          <a:ea typeface="+mn-ea"/>
                          <a:cs typeface="+mn-cs"/>
                        </a:rPr>
                        <a:t>9.15 ВІДЕО</a:t>
                      </a:r>
                    </a:p>
                    <a:p>
                      <a:pPr algn="just"/>
                      <a:r>
                        <a:rPr lang="uk-UA" sz="1800" kern="1200" dirty="0" smtClean="0">
                          <a:solidFill>
                            <a:schemeClr val="dk1"/>
                          </a:solidFill>
                          <a:latin typeface="+mn-lt"/>
                          <a:ea typeface="+mn-ea"/>
                          <a:cs typeface="+mn-cs"/>
                        </a:rPr>
                        <a:t>М'яч відскочив від </a:t>
                      </a:r>
                      <a:r>
                        <a:rPr lang="uk-UA" sz="1800" kern="1200" dirty="0" err="1" smtClean="0">
                          <a:solidFill>
                            <a:schemeClr val="dk1"/>
                          </a:solidFill>
                          <a:latin typeface="+mn-lt"/>
                          <a:ea typeface="+mn-ea"/>
                          <a:cs typeface="+mn-cs"/>
                        </a:rPr>
                        <a:t>блокуючого</a:t>
                      </a:r>
                      <a:r>
                        <a:rPr lang="uk-UA" sz="1800" kern="1200" dirty="0" smtClean="0">
                          <a:solidFill>
                            <a:schemeClr val="dk1"/>
                          </a:solidFill>
                          <a:latin typeface="+mn-lt"/>
                          <a:ea typeface="+mn-ea"/>
                          <a:cs typeface="+mn-cs"/>
                        </a:rPr>
                        <a:t> гравця команди А, вдарив по руці нападника, відскочив до бокової стрічки на стороні команди Б, а потім приземлився на майданчик. Перший суддя вирішив цей момент, як вдалий блок, та показав жестом, що м'яч в майданчику, а наступною командою, що буде подавати - команду A. Команда Б зробила запит на </a:t>
                      </a:r>
                      <a:r>
                        <a:rPr lang="uk-UA" sz="1800" kern="1200" dirty="0" err="1" smtClean="0">
                          <a:solidFill>
                            <a:schemeClr val="dk1"/>
                          </a:solidFill>
                          <a:latin typeface="+mn-lt"/>
                          <a:ea typeface="+mn-ea"/>
                          <a:cs typeface="+mn-cs"/>
                        </a:rPr>
                        <a:t>відеоперегляд</a:t>
                      </a:r>
                      <a:r>
                        <a:rPr lang="uk-UA" sz="1800" kern="1200" dirty="0" smtClean="0">
                          <a:solidFill>
                            <a:schemeClr val="dk1"/>
                          </a:solidFill>
                          <a:latin typeface="+mn-lt"/>
                          <a:ea typeface="+mn-ea"/>
                          <a:cs typeface="+mn-cs"/>
                        </a:rPr>
                        <a:t> на "Торкання антени". Відео повтор показав, що м'яч чітко потрапив у бокову стрічку та антену. На жаль гравця, який торкнувся м'яча останнім, не показали. Перший суддя підтвердив своє перше рішення. Тренер команди Б бурхливо протестував проти Другого судді. Тренера було попереджено жовтою карткою.</a:t>
                      </a:r>
                      <a:endParaRPr lang="ru-RU" sz="1800" kern="1200" dirty="0" smtClean="0">
                        <a:solidFill>
                          <a:schemeClr val="dk1"/>
                        </a:solidFill>
                        <a:latin typeface="+mn-lt"/>
                        <a:ea typeface="+mn-ea"/>
                        <a:cs typeface="+mn-cs"/>
                      </a:endParaRPr>
                    </a:p>
                    <a:p>
                      <a:pPr algn="just"/>
                      <a:r>
                        <a:rPr lang="uk-UA" sz="1800" kern="1200" dirty="0" smtClean="0">
                          <a:solidFill>
                            <a:schemeClr val="dk1"/>
                          </a:solidFill>
                          <a:latin typeface="+mn-lt"/>
                          <a:ea typeface="+mn-ea"/>
                          <a:cs typeface="+mn-cs"/>
                        </a:rPr>
                        <a:t>Чи було це правильним рішенням суддів і чи вірно діяли судді в цій ситуації?</a:t>
                      </a:r>
                      <a:endParaRPr lang="uk-UA" sz="1800" b="1"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 9.15</a:t>
            </a:r>
          </a:p>
        </p:txBody>
      </p:sp>
      <p:pic>
        <p:nvPicPr>
          <p:cNvPr id="9" name="Picture 3" descr="D:\ФВУ\Презентации\АК.png"/>
          <p:cNvPicPr>
            <a:picLocks noChangeAspect="1" noChangeArrowheads="1"/>
          </p:cNvPicPr>
          <p:nvPr/>
        </p:nvPicPr>
        <p:blipFill>
          <a:blip r:embed="rId4"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3" cstate="print"/>
          <a:srcRect t="66126"/>
          <a:stretch>
            <a:fillRect/>
          </a:stretch>
        </p:blipFill>
        <p:spPr bwMode="auto">
          <a:xfrm>
            <a:off x="9983" y="6597352"/>
            <a:ext cx="9134017" cy="260648"/>
          </a:xfrm>
          <a:prstGeom prst="rect">
            <a:avLst/>
          </a:prstGeom>
          <a:noFill/>
          <a:ln w="9525">
            <a:noFill/>
            <a:miter lim="800000"/>
            <a:headEnd/>
            <a:tailEnd/>
          </a:ln>
        </p:spPr>
      </p:pic>
      <p:pic>
        <p:nvPicPr>
          <p:cNvPr id="7" name="ball hits sideband and antenna 9.15.mp4">
            <a:hlinkClick r:id="" action="ppaction://media"/>
          </p:cNvPr>
          <p:cNvPicPr>
            <a:picLocks noRot="1" noChangeAspect="1"/>
          </p:cNvPicPr>
          <p:nvPr>
            <a:videoFile r:link="rId1"/>
          </p:nvPr>
        </p:nvPicPr>
        <p:blipFill>
          <a:blip r:embed="rId5" cstate="print"/>
          <a:stretch>
            <a:fillRect/>
          </a:stretch>
        </p:blipFill>
        <p:spPr>
          <a:xfrm>
            <a:off x="607955" y="692696"/>
            <a:ext cx="8220405" cy="61653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Книга суддівських випадків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graphicFrame>
        <p:nvGraphicFramePr>
          <p:cNvPr id="10" name="Таблица 9"/>
          <p:cNvGraphicFramePr>
            <a:graphicFrameLocks noGrp="1"/>
          </p:cNvGraphicFramePr>
          <p:nvPr/>
        </p:nvGraphicFramePr>
        <p:xfrm>
          <a:off x="251520" y="764704"/>
          <a:ext cx="8568952" cy="5674360"/>
        </p:xfrm>
        <a:graphic>
          <a:graphicData uri="http://schemas.openxmlformats.org/drawingml/2006/table">
            <a:tbl>
              <a:tblPr firstRow="1" bandRow="1">
                <a:tableStyleId>{5C22544A-7EE6-4342-B048-85BDC9FD1C3A}</a:tableStyleId>
              </a:tblPr>
              <a:tblGrid>
                <a:gridCol w="8568952"/>
              </a:tblGrid>
              <a:tr h="370840">
                <a:tc>
                  <a:txBody>
                    <a:bodyPr/>
                    <a:lstStyle/>
                    <a:p>
                      <a:pPr algn="ctr"/>
                      <a:r>
                        <a:rPr lang="uk-UA" dirty="0" err="1" smtClean="0"/>
                        <a:t>Розв</a:t>
                      </a:r>
                      <a:r>
                        <a:rPr lang="en-US" dirty="0" smtClean="0"/>
                        <a:t>`</a:t>
                      </a:r>
                      <a:r>
                        <a:rPr lang="uk-UA" dirty="0" err="1" smtClean="0"/>
                        <a:t>язання</a:t>
                      </a:r>
                      <a:endParaRPr lang="ru-RU" dirty="0"/>
                    </a:p>
                  </a:txBody>
                  <a:tcPr/>
                </a:tc>
              </a:tr>
              <a:tr h="2293456">
                <a:tc>
                  <a:txBody>
                    <a:bodyPr/>
                    <a:lstStyle/>
                    <a:p>
                      <a:r>
                        <a:rPr lang="uk-UA" sz="1800" kern="1200" dirty="0" smtClean="0">
                          <a:solidFill>
                            <a:schemeClr val="dk1"/>
                          </a:solidFill>
                          <a:latin typeface="+mn-lt"/>
                          <a:ea typeface="+mn-ea"/>
                          <a:cs typeface="+mn-cs"/>
                        </a:rPr>
                        <a:t>Ні. Хоча рішення про команду, що має подавати наступною було вірним, але підставою для цього було неправильне тлумачення моменту, також поведінка тренера вимагає більш суворої реакції від суддів.</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Якщо м'яч потрапляє лише в бокову стрічку – це не помилка. Але якщо м'яч потрапляє й в антену, це вже є помилкою. На практиці, якщо м'яч потрапляє в бокову стрічку/антену змінює </a:t>
                      </a:r>
                      <a:r>
                        <a:rPr lang="uk-UA" sz="1800" kern="1200" dirty="0" err="1" smtClean="0">
                          <a:solidFill>
                            <a:schemeClr val="dk1"/>
                          </a:solidFill>
                          <a:latin typeface="+mn-lt"/>
                          <a:ea typeface="+mn-ea"/>
                          <a:cs typeface="+mn-cs"/>
                        </a:rPr>
                        <a:t>природню</a:t>
                      </a:r>
                      <a:r>
                        <a:rPr lang="uk-UA" sz="1800" b="1" kern="1200" dirty="0" smtClean="0">
                          <a:solidFill>
                            <a:schemeClr val="dk1"/>
                          </a:solidFill>
                          <a:latin typeface="+mn-lt"/>
                          <a:ea typeface="+mn-ea"/>
                          <a:cs typeface="+mn-cs"/>
                        </a:rPr>
                        <a:t> </a:t>
                      </a:r>
                      <a:r>
                        <a:rPr lang="uk-UA" sz="1800" kern="1200" dirty="0" err="1" smtClean="0">
                          <a:solidFill>
                            <a:schemeClr val="dk1"/>
                          </a:solidFill>
                          <a:latin typeface="+mn-lt"/>
                          <a:ea typeface="+mn-ea"/>
                          <a:cs typeface="+mn-cs"/>
                        </a:rPr>
                        <a:t>траекторію</a:t>
                      </a:r>
                      <a:r>
                        <a:rPr lang="uk-UA" sz="1800" kern="1200" dirty="0" smtClean="0">
                          <a:solidFill>
                            <a:schemeClr val="dk1"/>
                          </a:solidFill>
                          <a:latin typeface="+mn-lt"/>
                          <a:ea typeface="+mn-ea"/>
                          <a:cs typeface="+mn-cs"/>
                        </a:rPr>
                        <a:t> (напрямок) м'яча, це явна ознака того, що він потрапив у щось тверде, як антена, хоча насправді, м'яч антену не «торкнувся», оскільки бокова стрічка перешкоджала їх фізичному контакту.</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Оскільки м'яч від атакуючого гравця торкнувся бокової стрічки ТА антени, він вийшов ЗА безпосередньо перед його приземленням, тобто жест судді повинен бути </a:t>
                      </a:r>
                      <a:r>
                        <a:rPr lang="uk-UA" sz="1800" kern="1200" dirty="0" err="1" smtClean="0">
                          <a:solidFill>
                            <a:schemeClr val="dk1"/>
                          </a:solidFill>
                          <a:latin typeface="+mn-lt"/>
                          <a:ea typeface="+mn-ea"/>
                          <a:cs typeface="+mn-cs"/>
                        </a:rPr>
                        <a:t>“м'яч</a:t>
                      </a:r>
                      <a:r>
                        <a:rPr lang="uk-UA" sz="1800" kern="1200" dirty="0" smtClean="0">
                          <a:solidFill>
                            <a:schemeClr val="dk1"/>
                          </a:solidFill>
                          <a:latin typeface="+mn-lt"/>
                          <a:ea typeface="+mn-ea"/>
                          <a:cs typeface="+mn-cs"/>
                        </a:rPr>
                        <a:t> ЗА“ і вказати на гравця команди Б.</a:t>
                      </a:r>
                      <a:endParaRPr lang="ru-RU" sz="1800" kern="1200" dirty="0" smtClean="0">
                        <a:solidFill>
                          <a:schemeClr val="dk1"/>
                        </a:solidFill>
                        <a:latin typeface="+mn-lt"/>
                        <a:ea typeface="+mn-ea"/>
                        <a:cs typeface="+mn-cs"/>
                      </a:endParaRPr>
                    </a:p>
                    <a:p>
                      <a:r>
                        <a:rPr lang="uk-UA" sz="1800" kern="1200" dirty="0" smtClean="0">
                          <a:solidFill>
                            <a:schemeClr val="dk1"/>
                          </a:solidFill>
                          <a:latin typeface="+mn-lt"/>
                          <a:ea typeface="+mn-ea"/>
                          <a:cs typeface="+mn-cs"/>
                        </a:rPr>
                        <a:t>Що стосується реакції тренера, то така поведінка перевищила звичайну реакцію людини. Положення передбачає, що команда повинна прийняти результат </a:t>
                      </a:r>
                      <a:r>
                        <a:rPr lang="uk-UA" sz="1800" kern="1200" dirty="0" err="1" smtClean="0">
                          <a:solidFill>
                            <a:schemeClr val="dk1"/>
                          </a:solidFill>
                          <a:latin typeface="+mn-lt"/>
                          <a:ea typeface="+mn-ea"/>
                          <a:cs typeface="+mn-cs"/>
                        </a:rPr>
                        <a:t>відеоперегляду</a:t>
                      </a:r>
                      <a:r>
                        <a:rPr lang="uk-UA" sz="1800" kern="1200" dirty="0" smtClean="0">
                          <a:solidFill>
                            <a:schemeClr val="dk1"/>
                          </a:solidFill>
                          <a:latin typeface="+mn-lt"/>
                          <a:ea typeface="+mn-ea"/>
                          <a:cs typeface="+mn-cs"/>
                        </a:rPr>
                        <a:t> та остаточне рішення судді. Така поведінка повинна розглядатись як груба поведінка та повинна бути покарана санкцією (червона картка). Суддя не повинен дозволяти тренерам робити шоу, продовжуючи свій протест. У деяких випадках (як на відео) судді повинні бути суворішими при застосуванні правил дисципліни.</a:t>
                      </a:r>
                      <a:endParaRPr lang="ru-RU" sz="1800" kern="1200" dirty="0" smtClean="0">
                        <a:solidFill>
                          <a:schemeClr val="dk1"/>
                        </a:solidFill>
                        <a:latin typeface="+mn-lt"/>
                        <a:ea typeface="+mn-ea"/>
                        <a:cs typeface="+mn-cs"/>
                      </a:endParaRPr>
                    </a:p>
                    <a:p>
                      <a:r>
                        <a:rPr lang="uk-UA" sz="1800" b="1" kern="1200" dirty="0" smtClean="0">
                          <a:solidFill>
                            <a:schemeClr val="dk1"/>
                          </a:solidFill>
                          <a:latin typeface="+mn-lt"/>
                          <a:ea typeface="+mn-ea"/>
                          <a:cs typeface="+mn-cs"/>
                        </a:rPr>
                        <a:t>Правило 6.1.1.2., 8.4.3., 21.2</a:t>
                      </a:r>
                      <a:endParaRPr lang="ru-RU" sz="1800" dirty="0"/>
                    </a:p>
                  </a:txBody>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7001">
              <a:srgbClr val="E6E6E6"/>
            </a:gs>
            <a:gs pos="32001">
              <a:srgbClr val="7D8496"/>
            </a:gs>
            <a:gs pos="47000">
              <a:srgbClr val="E6E6E6"/>
            </a:gs>
            <a:gs pos="85001">
              <a:srgbClr val="7D8496"/>
            </a:gs>
            <a:gs pos="100000">
              <a:srgbClr val="E6E6E6"/>
            </a:gs>
          </a:gsLst>
          <a:lin ang="2700000" scaled="0"/>
          <a:tileRect/>
        </a:gradFill>
        <a:effectLst/>
      </p:bgPr>
    </p:bg>
    <p:spTree>
      <p:nvGrpSpPr>
        <p:cNvPr id="1" name=""/>
        <p:cNvGrpSpPr/>
        <p:nvPr/>
      </p:nvGrpSpPr>
      <p:grpSpPr>
        <a:xfrm>
          <a:off x="0" y="0"/>
          <a:ext cx="0" cy="0"/>
          <a:chOff x="0" y="0"/>
          <a:chExt cx="0" cy="0"/>
        </a:xfrm>
      </p:grpSpPr>
      <p:pic>
        <p:nvPicPr>
          <p:cNvPr id="6" name="Picture 3" descr="D:\ФВУ\Презентации\АК.png"/>
          <p:cNvPicPr>
            <a:picLocks noChangeAspect="1" noChangeArrowheads="1"/>
          </p:cNvPicPr>
          <p:nvPr/>
        </p:nvPicPr>
        <p:blipFill>
          <a:blip r:embed="rId2" cstate="print"/>
          <a:srcRect/>
          <a:stretch>
            <a:fillRect/>
          </a:stretch>
        </p:blipFill>
        <p:spPr bwMode="auto">
          <a:xfrm>
            <a:off x="3419872" y="836712"/>
            <a:ext cx="2376265" cy="2376264"/>
          </a:xfrm>
          <a:prstGeom prst="rect">
            <a:avLst/>
          </a:prstGeom>
          <a:noFill/>
        </p:spPr>
      </p:pic>
      <p:sp>
        <p:nvSpPr>
          <p:cNvPr id="9" name="Заголовок 1"/>
          <p:cNvSpPr txBox="1">
            <a:spLocks/>
          </p:cNvSpPr>
          <p:nvPr/>
        </p:nvSpPr>
        <p:spPr>
          <a:xfrm>
            <a:off x="1547664" y="2996952"/>
            <a:ext cx="6286544" cy="1071570"/>
          </a:xfrm>
          <a:prstGeom prst="rect">
            <a:avLst/>
          </a:prstGeom>
        </p:spPr>
        <p:txBody>
          <a:bodyPr vert="horz" lIns="91440" tIns="45720" rIns="91440" bIns="45720" rtlCol="0" anchor="ctr">
            <a:noAutofit/>
          </a:bodyPr>
          <a:lstStyle/>
          <a:p>
            <a:pPr lvl="0">
              <a:spcBef>
                <a:spcPct val="0"/>
              </a:spcBef>
            </a:pPr>
            <a:r>
              <a:rPr kumimoji="0" lang="ru-RU" sz="6000" b="1" i="1" u="none" strike="noStrike" kern="1200" cap="none" spc="0" normalizeH="0" baseline="0" noProof="0" dirty="0" smtClean="0">
                <a:ln>
                  <a:noFill/>
                </a:ln>
                <a:solidFill>
                  <a:schemeClr val="tx2">
                    <a:lumMod val="50000"/>
                  </a:schemeClr>
                </a:solidFill>
                <a:effectLst/>
                <a:uLnTx/>
                <a:uFillTx/>
                <a:latin typeface="+mj-lt"/>
                <a:ea typeface="+mj-ea"/>
                <a:cs typeface="+mj-cs"/>
              </a:rPr>
              <a:t>ДЯКУЮ</a:t>
            </a:r>
            <a:r>
              <a:rPr kumimoji="0" lang="ru-RU" sz="6000" b="1" i="1" u="none" strike="noStrike" kern="1200" cap="none" spc="0" normalizeH="0" noProof="0" dirty="0" smtClean="0">
                <a:ln>
                  <a:noFill/>
                </a:ln>
                <a:solidFill>
                  <a:schemeClr val="tx2">
                    <a:lumMod val="50000"/>
                  </a:schemeClr>
                </a:solidFill>
                <a:effectLst/>
                <a:uLnTx/>
                <a:uFillTx/>
                <a:latin typeface="+mj-lt"/>
                <a:ea typeface="+mj-ea"/>
                <a:cs typeface="+mj-cs"/>
              </a:rPr>
              <a:t> ЗА УВАГУ!</a:t>
            </a:r>
            <a:endParaRPr kumimoji="0" lang="ru-RU" sz="6000" b="1" i="1" u="none" strike="noStrike" kern="1200" cap="none" spc="0" normalizeH="0" baseline="0" noProof="0" dirty="0">
              <a:ln>
                <a:noFill/>
              </a:ln>
              <a:solidFill>
                <a:schemeClr val="tx2">
                  <a:lumMod val="5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5632311"/>
          </a:xfrm>
          <a:prstGeom prst="rect">
            <a:avLst/>
          </a:prstGeom>
          <a:noFill/>
        </p:spPr>
        <p:txBody>
          <a:bodyPr wrap="square" rtlCol="0">
            <a:spAutoFit/>
          </a:bodyPr>
          <a:lstStyle/>
          <a:p>
            <a:endParaRPr lang="ru-RU" dirty="0" smtClean="0">
              <a:solidFill>
                <a:srgbClr val="FF0000"/>
              </a:solidFill>
            </a:endParaRPr>
          </a:p>
          <a:p>
            <a:endParaRPr lang="ru-RU" dirty="0" smtClean="0"/>
          </a:p>
          <a:p>
            <a:endParaRPr lang="ru-RU" dirty="0" smtClean="0"/>
          </a:p>
          <a:p>
            <a:pPr algn="just"/>
            <a:r>
              <a:rPr lang="ru-RU" dirty="0" err="1" smtClean="0">
                <a:solidFill>
                  <a:srgbClr val="FF0000"/>
                </a:solidFill>
              </a:rPr>
              <a:t>Судді</a:t>
            </a:r>
            <a:r>
              <a:rPr lang="ru-RU" dirty="0" smtClean="0">
                <a:solidFill>
                  <a:srgbClr val="FF0000"/>
                </a:solidFill>
              </a:rPr>
              <a:t> </a:t>
            </a:r>
            <a:r>
              <a:rPr lang="ru-RU" dirty="0" err="1" smtClean="0">
                <a:solidFill>
                  <a:srgbClr val="FF0000"/>
                </a:solidFill>
              </a:rPr>
              <a:t>мають</a:t>
            </a:r>
            <a:r>
              <a:rPr lang="ru-RU" dirty="0" smtClean="0">
                <a:solidFill>
                  <a:srgbClr val="FF0000"/>
                </a:solidFill>
              </a:rPr>
              <a:t> </a:t>
            </a:r>
            <a:r>
              <a:rPr lang="ru-RU" dirty="0" err="1" smtClean="0">
                <a:solidFill>
                  <a:srgbClr val="FF0000"/>
                </a:solidFill>
              </a:rPr>
              <a:t>розуміти</a:t>
            </a:r>
            <a:r>
              <a:rPr lang="ru-RU" dirty="0" smtClean="0">
                <a:solidFill>
                  <a:srgbClr val="FF0000"/>
                </a:solidFill>
              </a:rPr>
              <a:t> </a:t>
            </a:r>
            <a:r>
              <a:rPr lang="ru-RU" dirty="0" err="1" smtClean="0">
                <a:solidFill>
                  <a:srgbClr val="FF0000"/>
                </a:solidFill>
              </a:rPr>
              <a:t>відмінності</a:t>
            </a:r>
            <a:r>
              <a:rPr lang="ru-RU" dirty="0" smtClean="0">
                <a:solidFill>
                  <a:srgbClr val="FF0000"/>
                </a:solidFill>
              </a:rPr>
              <a:t> </a:t>
            </a:r>
            <a:r>
              <a:rPr lang="ru-RU" dirty="0" err="1" smtClean="0">
                <a:solidFill>
                  <a:srgbClr val="FF0000"/>
                </a:solidFill>
              </a:rPr>
              <a:t>між</a:t>
            </a:r>
            <a:r>
              <a:rPr lang="ru-RU" dirty="0" smtClean="0">
                <a:solidFill>
                  <a:srgbClr val="FF0000"/>
                </a:solidFill>
              </a:rPr>
              <a:t> </a:t>
            </a:r>
            <a:r>
              <a:rPr lang="ru-RU" dirty="0" err="1" smtClean="0">
                <a:solidFill>
                  <a:srgbClr val="FF0000"/>
                </a:solidFill>
              </a:rPr>
              <a:t>атакуючими</a:t>
            </a:r>
            <a:r>
              <a:rPr lang="ru-RU" dirty="0" smtClean="0">
                <a:solidFill>
                  <a:srgbClr val="FF0000"/>
                </a:solidFill>
              </a:rPr>
              <a:t> та </a:t>
            </a:r>
            <a:r>
              <a:rPr lang="ru-RU" dirty="0" err="1" smtClean="0">
                <a:solidFill>
                  <a:srgbClr val="FF0000"/>
                </a:solidFill>
              </a:rPr>
              <a:t>блокуючими</a:t>
            </a:r>
            <a:r>
              <a:rPr lang="ru-RU" dirty="0" smtClean="0">
                <a:solidFill>
                  <a:srgbClr val="FF0000"/>
                </a:solidFill>
              </a:rPr>
              <a:t> </a:t>
            </a:r>
            <a:r>
              <a:rPr lang="ru-RU" dirty="0" err="1" smtClean="0">
                <a:solidFill>
                  <a:srgbClr val="FF0000"/>
                </a:solidFill>
              </a:rPr>
              <a:t>діями</a:t>
            </a:r>
            <a:r>
              <a:rPr lang="ru-RU" dirty="0" smtClean="0">
                <a:solidFill>
                  <a:srgbClr val="FF0000"/>
                </a:solidFill>
              </a:rPr>
              <a:t> </a:t>
            </a:r>
            <a:r>
              <a:rPr lang="ru-RU" dirty="0" err="1" smtClean="0">
                <a:solidFill>
                  <a:srgbClr val="FF0000"/>
                </a:solidFill>
              </a:rPr>
              <a:t>гравців</a:t>
            </a:r>
            <a:r>
              <a:rPr lang="ru-RU" dirty="0" smtClean="0">
                <a:solidFill>
                  <a:srgbClr val="FF0000"/>
                </a:solidFill>
              </a:rPr>
              <a:t> у </a:t>
            </a:r>
            <a:r>
              <a:rPr lang="ru-RU" dirty="0" err="1" smtClean="0">
                <a:solidFill>
                  <a:srgbClr val="FF0000"/>
                </a:solidFill>
              </a:rPr>
              <a:t>випадку</a:t>
            </a:r>
            <a:r>
              <a:rPr lang="ru-RU" dirty="0" smtClean="0">
                <a:solidFill>
                  <a:srgbClr val="FF0000"/>
                </a:solidFill>
              </a:rPr>
              <a:t>, коли </a:t>
            </a:r>
            <a:r>
              <a:rPr lang="ru-RU" dirty="0" err="1" smtClean="0">
                <a:solidFill>
                  <a:srgbClr val="FF0000"/>
                </a:solidFill>
              </a:rPr>
              <a:t>м’яч</a:t>
            </a:r>
            <a:r>
              <a:rPr lang="ru-RU" dirty="0" smtClean="0">
                <a:solidFill>
                  <a:srgbClr val="FF0000"/>
                </a:solidFill>
              </a:rPr>
              <a:t> </a:t>
            </a:r>
            <a:r>
              <a:rPr lang="ru-RU" dirty="0" err="1" smtClean="0">
                <a:solidFill>
                  <a:srgbClr val="FF0000"/>
                </a:solidFill>
              </a:rPr>
              <a:t>йде</a:t>
            </a:r>
            <a:r>
              <a:rPr lang="ru-RU" dirty="0" smtClean="0">
                <a:solidFill>
                  <a:srgbClr val="FF0000"/>
                </a:solidFill>
              </a:rPr>
              <a:t> </a:t>
            </a:r>
            <a:r>
              <a:rPr lang="ru-RU" dirty="0" err="1" smtClean="0">
                <a:solidFill>
                  <a:srgbClr val="FF0000"/>
                </a:solidFill>
              </a:rPr>
              <a:t>від</a:t>
            </a:r>
            <a:r>
              <a:rPr lang="ru-RU" dirty="0" smtClean="0">
                <a:solidFill>
                  <a:srgbClr val="FF0000"/>
                </a:solidFill>
              </a:rPr>
              <a:t> </a:t>
            </a:r>
            <a:r>
              <a:rPr lang="ru-RU" dirty="0" err="1" smtClean="0">
                <a:solidFill>
                  <a:srgbClr val="FF0000"/>
                </a:solidFill>
              </a:rPr>
              <a:t>суперника</a:t>
            </a:r>
            <a:r>
              <a:rPr lang="ru-RU" dirty="0" smtClean="0">
                <a:solidFill>
                  <a:srgbClr val="FF0000"/>
                </a:solidFill>
              </a:rPr>
              <a:t> (“</a:t>
            </a:r>
            <a:r>
              <a:rPr lang="ru-RU" dirty="0" err="1" smtClean="0">
                <a:solidFill>
                  <a:srgbClr val="FF0000"/>
                </a:solidFill>
              </a:rPr>
              <a:t>подарунок</a:t>
            </a:r>
            <a:r>
              <a:rPr lang="ru-RU" dirty="0" smtClean="0">
                <a:solidFill>
                  <a:srgbClr val="FF0000"/>
                </a:solidFill>
              </a:rPr>
              <a:t>”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вільний</a:t>
            </a:r>
            <a:r>
              <a:rPr lang="ru-RU" dirty="0" smtClean="0">
                <a:solidFill>
                  <a:srgbClr val="FF0000"/>
                </a:solidFill>
              </a:rPr>
              <a:t>” </a:t>
            </a:r>
            <a:r>
              <a:rPr lang="ru-RU" dirty="0" err="1" smtClean="0">
                <a:solidFill>
                  <a:srgbClr val="FF0000"/>
                </a:solidFill>
              </a:rPr>
              <a:t>м’яч</a:t>
            </a:r>
            <a:r>
              <a:rPr lang="ru-RU" dirty="0" smtClean="0">
                <a:solidFill>
                  <a:srgbClr val="FF0000"/>
                </a:solidFill>
              </a:rPr>
              <a:t>). Тому </a:t>
            </a:r>
            <a:r>
              <a:rPr lang="ru-RU" dirty="0" err="1" smtClean="0">
                <a:solidFill>
                  <a:srgbClr val="FF0000"/>
                </a:solidFill>
              </a:rPr>
              <a:t>що</a:t>
            </a:r>
            <a:r>
              <a:rPr lang="ru-RU" dirty="0" smtClean="0">
                <a:solidFill>
                  <a:srgbClr val="FF0000"/>
                </a:solidFill>
              </a:rPr>
              <a:t> тип </a:t>
            </a:r>
            <a:r>
              <a:rPr lang="ru-RU" dirty="0" err="1" smtClean="0">
                <a:solidFill>
                  <a:srgbClr val="FF0000"/>
                </a:solidFill>
              </a:rPr>
              <a:t>дії</a:t>
            </a:r>
            <a:r>
              <a:rPr lang="ru-RU" dirty="0" smtClean="0">
                <a:solidFill>
                  <a:srgbClr val="FF0000"/>
                </a:solidFill>
              </a:rPr>
              <a:t> (</a:t>
            </a:r>
            <a:r>
              <a:rPr lang="ru-RU" dirty="0" err="1" smtClean="0">
                <a:solidFill>
                  <a:srgbClr val="FF0000"/>
                </a:solidFill>
              </a:rPr>
              <a:t>положення</a:t>
            </a:r>
            <a:r>
              <a:rPr lang="ru-RU" dirty="0" smtClean="0">
                <a:solidFill>
                  <a:srgbClr val="FF0000"/>
                </a:solidFill>
              </a:rPr>
              <a:t> рук) </a:t>
            </a:r>
            <a:r>
              <a:rPr lang="ru-RU" dirty="0" err="1" smtClean="0">
                <a:solidFill>
                  <a:srgbClr val="FF0000"/>
                </a:solidFill>
              </a:rPr>
              <a:t>гравця</a:t>
            </a:r>
            <a:r>
              <a:rPr lang="ru-RU" dirty="0" smtClean="0">
                <a:solidFill>
                  <a:srgbClr val="FF0000"/>
                </a:solidFill>
              </a:rPr>
              <a:t>, </a:t>
            </a:r>
            <a:r>
              <a:rPr lang="ru-RU" dirty="0" err="1" smtClean="0">
                <a:solidFill>
                  <a:srgbClr val="FF0000"/>
                </a:solidFill>
              </a:rPr>
              <a:t>який</a:t>
            </a:r>
            <a:r>
              <a:rPr lang="ru-RU" dirty="0" smtClean="0">
                <a:solidFill>
                  <a:srgbClr val="FF0000"/>
                </a:solidFill>
              </a:rPr>
              <a:t> </a:t>
            </a:r>
            <a:r>
              <a:rPr lang="ru-RU" dirty="0" err="1" smtClean="0">
                <a:solidFill>
                  <a:srgbClr val="FF0000"/>
                </a:solidFill>
              </a:rPr>
              <a:t>виконує</a:t>
            </a:r>
            <a:r>
              <a:rPr lang="ru-RU" dirty="0" smtClean="0">
                <a:solidFill>
                  <a:srgbClr val="FF0000"/>
                </a:solidFill>
              </a:rPr>
              <a:t> </a:t>
            </a:r>
            <a:r>
              <a:rPr lang="ru-RU" dirty="0" err="1" smtClean="0">
                <a:solidFill>
                  <a:srgbClr val="FF0000"/>
                </a:solidFill>
              </a:rPr>
              <a:t>дію</a:t>
            </a:r>
            <a:r>
              <a:rPr lang="ru-RU" dirty="0" smtClean="0">
                <a:solidFill>
                  <a:srgbClr val="FF0000"/>
                </a:solidFill>
              </a:rPr>
              <a:t>, </a:t>
            </a:r>
            <a:r>
              <a:rPr lang="ru-RU" dirty="0" err="1" smtClean="0">
                <a:solidFill>
                  <a:srgbClr val="FF0000"/>
                </a:solidFill>
              </a:rPr>
              <a:t>визначає</a:t>
            </a:r>
            <a:r>
              <a:rPr lang="ru-RU" dirty="0" smtClean="0">
                <a:solidFill>
                  <a:srgbClr val="FF0000"/>
                </a:solidFill>
              </a:rPr>
              <a:t> тип </a:t>
            </a:r>
            <a:r>
              <a:rPr lang="ru-RU" dirty="0" err="1" smtClean="0">
                <a:solidFill>
                  <a:srgbClr val="FF0000"/>
                </a:solidFill>
              </a:rPr>
              <a:t>дії</a:t>
            </a:r>
            <a:r>
              <a:rPr lang="ru-RU" dirty="0" smtClean="0">
                <a:solidFill>
                  <a:srgbClr val="FF0000"/>
                </a:solidFill>
              </a:rPr>
              <a:t> – атаку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блокування</a:t>
            </a:r>
            <a:r>
              <a:rPr lang="ru-RU" dirty="0" smtClean="0">
                <a:solidFill>
                  <a:srgbClr val="FF0000"/>
                </a:solidFill>
              </a:rPr>
              <a:t>. </a:t>
            </a:r>
          </a:p>
          <a:p>
            <a:pPr algn="just"/>
            <a:r>
              <a:rPr lang="ru-RU" dirty="0" smtClean="0">
                <a:solidFill>
                  <a:srgbClr val="FF0000"/>
                </a:solidFill>
              </a:rPr>
              <a:t>Для </a:t>
            </a:r>
            <a:r>
              <a:rPr lang="ru-RU" dirty="0" err="1" smtClean="0">
                <a:solidFill>
                  <a:srgbClr val="FF0000"/>
                </a:solidFill>
              </a:rPr>
              <a:t>виконання</a:t>
            </a:r>
            <a:r>
              <a:rPr lang="ru-RU" dirty="0" smtClean="0">
                <a:solidFill>
                  <a:srgbClr val="FF0000"/>
                </a:solidFill>
              </a:rPr>
              <a:t> </a:t>
            </a:r>
            <a:r>
              <a:rPr lang="ru-RU" dirty="0" err="1" smtClean="0">
                <a:solidFill>
                  <a:srgbClr val="FF0000"/>
                </a:solidFill>
              </a:rPr>
              <a:t>атакуючої</a:t>
            </a:r>
            <a:r>
              <a:rPr lang="ru-RU" dirty="0" smtClean="0">
                <a:solidFill>
                  <a:srgbClr val="FF0000"/>
                </a:solidFill>
              </a:rPr>
              <a:t> </a:t>
            </a:r>
            <a:r>
              <a:rPr lang="ru-RU" dirty="0" err="1" smtClean="0">
                <a:solidFill>
                  <a:srgbClr val="FF0000"/>
                </a:solidFill>
              </a:rPr>
              <a:t>дії</a:t>
            </a:r>
            <a:r>
              <a:rPr lang="ru-RU" dirty="0" smtClean="0">
                <a:solidFill>
                  <a:srgbClr val="FF0000"/>
                </a:solidFill>
              </a:rPr>
              <a:t> </a:t>
            </a:r>
            <a:r>
              <a:rPr lang="ru-RU" dirty="0" err="1" smtClean="0">
                <a:solidFill>
                  <a:srgbClr val="FF0000"/>
                </a:solidFill>
              </a:rPr>
              <a:t>гравець</a:t>
            </a:r>
            <a:r>
              <a:rPr lang="ru-RU" dirty="0" smtClean="0">
                <a:solidFill>
                  <a:srgbClr val="FF0000"/>
                </a:solidFill>
              </a:rPr>
              <a:t> </a:t>
            </a:r>
            <a:r>
              <a:rPr lang="ru-RU" dirty="0" err="1" smtClean="0">
                <a:solidFill>
                  <a:srgbClr val="FF0000"/>
                </a:solidFill>
              </a:rPr>
              <a:t>використовує</a:t>
            </a:r>
            <a:r>
              <a:rPr lang="ru-RU" dirty="0" smtClean="0">
                <a:solidFill>
                  <a:srgbClr val="FF0000"/>
                </a:solidFill>
              </a:rPr>
              <a:t> замах </a:t>
            </a:r>
            <a:r>
              <a:rPr lang="ru-RU" dirty="0" err="1" smtClean="0">
                <a:solidFill>
                  <a:srgbClr val="FF0000"/>
                </a:solidFill>
              </a:rPr>
              <a:t>однієї</a:t>
            </a:r>
            <a:r>
              <a:rPr lang="ru-RU" dirty="0" smtClean="0">
                <a:solidFill>
                  <a:srgbClr val="FF0000"/>
                </a:solidFill>
              </a:rPr>
              <a:t>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двох</a:t>
            </a:r>
            <a:r>
              <a:rPr lang="ru-RU" dirty="0" smtClean="0">
                <a:solidFill>
                  <a:srgbClr val="FF0000"/>
                </a:solidFill>
              </a:rPr>
              <a:t> рук для </a:t>
            </a:r>
            <a:r>
              <a:rPr lang="ru-RU" dirty="0" err="1" smtClean="0">
                <a:solidFill>
                  <a:srgbClr val="FF0000"/>
                </a:solidFill>
              </a:rPr>
              <a:t>виконання</a:t>
            </a:r>
            <a:r>
              <a:rPr lang="ru-RU" dirty="0" smtClean="0">
                <a:solidFill>
                  <a:srgbClr val="FF0000"/>
                </a:solidFill>
              </a:rPr>
              <a:t> удару по </a:t>
            </a:r>
            <a:r>
              <a:rPr lang="ru-RU" dirty="0" err="1" smtClean="0">
                <a:solidFill>
                  <a:srgbClr val="FF0000"/>
                </a:solidFill>
              </a:rPr>
              <a:t>м’ячу</a:t>
            </a:r>
            <a:r>
              <a:rPr lang="ru-RU" dirty="0" smtClean="0">
                <a:solidFill>
                  <a:srgbClr val="FF0000"/>
                </a:solidFill>
              </a:rPr>
              <a:t>, </a:t>
            </a:r>
            <a:r>
              <a:rPr lang="ru-RU" dirty="0" err="1" smtClean="0">
                <a:solidFill>
                  <a:srgbClr val="FF0000"/>
                </a:solidFill>
              </a:rPr>
              <a:t>що</a:t>
            </a:r>
            <a:r>
              <a:rPr lang="ru-RU" dirty="0" smtClean="0">
                <a:solidFill>
                  <a:srgbClr val="FF0000"/>
                </a:solidFill>
              </a:rPr>
              <a:t> </a:t>
            </a:r>
            <a:r>
              <a:rPr lang="ru-RU" dirty="0" err="1" smtClean="0">
                <a:solidFill>
                  <a:srgbClr val="FF0000"/>
                </a:solidFill>
              </a:rPr>
              <a:t>йде</a:t>
            </a:r>
            <a:r>
              <a:rPr lang="ru-RU" dirty="0" smtClean="0">
                <a:solidFill>
                  <a:srgbClr val="FF0000"/>
                </a:solidFill>
              </a:rPr>
              <a:t> </a:t>
            </a:r>
            <a:r>
              <a:rPr lang="ru-RU" dirty="0" err="1" smtClean="0">
                <a:solidFill>
                  <a:srgbClr val="FF0000"/>
                </a:solidFill>
              </a:rPr>
              <a:t>від</a:t>
            </a:r>
            <a:r>
              <a:rPr lang="ru-RU" dirty="0" smtClean="0">
                <a:solidFill>
                  <a:srgbClr val="FF0000"/>
                </a:solidFill>
              </a:rPr>
              <a:t> </a:t>
            </a:r>
            <a:r>
              <a:rPr lang="ru-RU" dirty="0" err="1" smtClean="0">
                <a:solidFill>
                  <a:srgbClr val="FF0000"/>
                </a:solidFill>
              </a:rPr>
              <a:t>суперника</a:t>
            </a:r>
            <a:r>
              <a:rPr lang="ru-RU" dirty="0" smtClean="0">
                <a:solidFill>
                  <a:srgbClr val="FF0000"/>
                </a:solidFill>
              </a:rPr>
              <a:t>. </a:t>
            </a:r>
          </a:p>
          <a:p>
            <a:pPr algn="just"/>
            <a:r>
              <a:rPr lang="ru-RU" dirty="0" err="1" smtClean="0">
                <a:solidFill>
                  <a:srgbClr val="FF0000"/>
                </a:solidFill>
              </a:rPr>
              <a:t>Між</a:t>
            </a:r>
            <a:r>
              <a:rPr lang="ru-RU" dirty="0" smtClean="0">
                <a:solidFill>
                  <a:srgbClr val="FF0000"/>
                </a:solidFill>
              </a:rPr>
              <a:t> </a:t>
            </a:r>
            <a:r>
              <a:rPr lang="ru-RU" dirty="0" err="1" smtClean="0">
                <a:solidFill>
                  <a:srgbClr val="FF0000"/>
                </a:solidFill>
              </a:rPr>
              <a:t>тим</a:t>
            </a:r>
            <a:r>
              <a:rPr lang="ru-RU" dirty="0" smtClean="0">
                <a:solidFill>
                  <a:srgbClr val="FF0000"/>
                </a:solidFill>
              </a:rPr>
              <a:t> для </a:t>
            </a:r>
            <a:r>
              <a:rPr lang="ru-RU" dirty="0" err="1" smtClean="0">
                <a:solidFill>
                  <a:srgbClr val="FF0000"/>
                </a:solidFill>
              </a:rPr>
              <a:t>виконання</a:t>
            </a:r>
            <a:r>
              <a:rPr lang="ru-RU" dirty="0" smtClean="0">
                <a:solidFill>
                  <a:srgbClr val="FF0000"/>
                </a:solidFill>
              </a:rPr>
              <a:t> </a:t>
            </a:r>
            <a:r>
              <a:rPr lang="ru-RU" dirty="0" err="1" smtClean="0">
                <a:solidFill>
                  <a:srgbClr val="FF0000"/>
                </a:solidFill>
              </a:rPr>
              <a:t>блокуючої</a:t>
            </a:r>
            <a:r>
              <a:rPr lang="ru-RU" dirty="0" smtClean="0">
                <a:solidFill>
                  <a:srgbClr val="FF0000"/>
                </a:solidFill>
              </a:rPr>
              <a:t> </a:t>
            </a:r>
            <a:r>
              <a:rPr lang="ru-RU" dirty="0" err="1" smtClean="0">
                <a:solidFill>
                  <a:srgbClr val="FF0000"/>
                </a:solidFill>
              </a:rPr>
              <a:t>дії</a:t>
            </a:r>
            <a:r>
              <a:rPr lang="ru-RU" dirty="0" smtClean="0">
                <a:solidFill>
                  <a:srgbClr val="FF0000"/>
                </a:solidFill>
              </a:rPr>
              <a:t> </a:t>
            </a:r>
            <a:r>
              <a:rPr lang="ru-RU" dirty="0" err="1" smtClean="0">
                <a:solidFill>
                  <a:srgbClr val="FF0000"/>
                </a:solidFill>
              </a:rPr>
              <a:t>гравець</a:t>
            </a:r>
            <a:r>
              <a:rPr lang="ru-RU" dirty="0" smtClean="0">
                <a:solidFill>
                  <a:srgbClr val="FF0000"/>
                </a:solidFill>
              </a:rPr>
              <a:t> </a:t>
            </a:r>
            <a:r>
              <a:rPr lang="ru-RU" dirty="0" err="1" smtClean="0">
                <a:solidFill>
                  <a:srgbClr val="FF0000"/>
                </a:solidFill>
              </a:rPr>
              <a:t>витягується</a:t>
            </a:r>
            <a:r>
              <a:rPr lang="ru-RU" dirty="0" smtClean="0">
                <a:solidFill>
                  <a:srgbClr val="FF0000"/>
                </a:solidFill>
              </a:rPr>
              <a:t> над </a:t>
            </a:r>
            <a:r>
              <a:rPr lang="ru-RU" dirty="0" err="1" smtClean="0">
                <a:solidFill>
                  <a:srgbClr val="FF0000"/>
                </a:solidFill>
              </a:rPr>
              <a:t>сіткою</a:t>
            </a:r>
            <a:r>
              <a:rPr lang="ru-RU" dirty="0" smtClean="0">
                <a:solidFill>
                  <a:srgbClr val="FF0000"/>
                </a:solidFill>
              </a:rPr>
              <a:t> для перехвату </a:t>
            </a:r>
            <a:r>
              <a:rPr lang="ru-RU" dirty="0" err="1" smtClean="0">
                <a:solidFill>
                  <a:srgbClr val="FF0000"/>
                </a:solidFill>
              </a:rPr>
              <a:t>м’яча</a:t>
            </a:r>
            <a:r>
              <a:rPr lang="ru-RU" dirty="0" smtClean="0">
                <a:solidFill>
                  <a:srgbClr val="FF0000"/>
                </a:solidFill>
              </a:rPr>
              <a:t> за </a:t>
            </a:r>
            <a:r>
              <a:rPr lang="ru-RU" dirty="0" err="1" smtClean="0">
                <a:solidFill>
                  <a:srgbClr val="FF0000"/>
                </a:solidFill>
              </a:rPr>
              <a:t>допомогою</a:t>
            </a:r>
            <a:r>
              <a:rPr lang="ru-RU" dirty="0" smtClean="0">
                <a:solidFill>
                  <a:srgbClr val="FF0000"/>
                </a:solidFill>
              </a:rPr>
              <a:t> </a:t>
            </a:r>
            <a:r>
              <a:rPr lang="ru-RU" dirty="0" err="1" smtClean="0">
                <a:solidFill>
                  <a:srgbClr val="FF0000"/>
                </a:solidFill>
              </a:rPr>
              <a:t>однієї</a:t>
            </a:r>
            <a:r>
              <a:rPr lang="ru-RU" dirty="0" smtClean="0">
                <a:solidFill>
                  <a:srgbClr val="FF0000"/>
                </a:solidFill>
              </a:rPr>
              <a:t>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обох</a:t>
            </a:r>
            <a:r>
              <a:rPr lang="ru-RU" dirty="0" smtClean="0">
                <a:solidFill>
                  <a:srgbClr val="FF0000"/>
                </a:solidFill>
              </a:rPr>
              <a:t> рук </a:t>
            </a:r>
            <a:r>
              <a:rPr lang="ru-RU" b="1" dirty="0" smtClean="0">
                <a:solidFill>
                  <a:srgbClr val="FF0000"/>
                </a:solidFill>
              </a:rPr>
              <a:t>без </a:t>
            </a:r>
            <a:r>
              <a:rPr lang="ru-RU" b="1" dirty="0" err="1" smtClean="0">
                <a:solidFill>
                  <a:srgbClr val="FF0000"/>
                </a:solidFill>
              </a:rPr>
              <a:t>використання</a:t>
            </a:r>
            <a:r>
              <a:rPr lang="ru-RU" b="1" dirty="0" smtClean="0">
                <a:solidFill>
                  <a:srgbClr val="FF0000"/>
                </a:solidFill>
              </a:rPr>
              <a:t> замаху.</a:t>
            </a:r>
          </a:p>
          <a:p>
            <a:pPr algn="just"/>
            <a:endParaRPr lang="ru-RU" b="1" dirty="0" smtClean="0">
              <a:solidFill>
                <a:srgbClr val="FF0000"/>
              </a:solidFill>
            </a:endParaRPr>
          </a:p>
          <a:p>
            <a:endParaRPr lang="ru-RU" dirty="0" smtClean="0"/>
          </a:p>
          <a:p>
            <a:r>
              <a:rPr lang="ru-RU" dirty="0" err="1" smtClean="0">
                <a:solidFill>
                  <a:srgbClr val="FF0000"/>
                </a:solidFill>
              </a:rPr>
              <a:t>Якщо</a:t>
            </a:r>
            <a:r>
              <a:rPr lang="ru-RU" dirty="0" smtClean="0">
                <a:solidFill>
                  <a:srgbClr val="FF0000"/>
                </a:solidFill>
              </a:rPr>
              <a:t> </a:t>
            </a:r>
            <a:r>
              <a:rPr lang="ru-RU" dirty="0" err="1" smtClean="0">
                <a:solidFill>
                  <a:srgbClr val="FF0000"/>
                </a:solidFill>
              </a:rPr>
              <a:t>після</a:t>
            </a:r>
            <a:r>
              <a:rPr lang="ru-RU" dirty="0" smtClean="0">
                <a:solidFill>
                  <a:srgbClr val="FF0000"/>
                </a:solidFill>
              </a:rPr>
              <a:t> атаки по </a:t>
            </a:r>
            <a:r>
              <a:rPr lang="ru-RU" dirty="0" err="1" smtClean="0">
                <a:solidFill>
                  <a:srgbClr val="FF0000"/>
                </a:solidFill>
              </a:rPr>
              <a:t>м’ячу</a:t>
            </a:r>
            <a:r>
              <a:rPr lang="ru-RU" dirty="0" smtClean="0">
                <a:solidFill>
                  <a:srgbClr val="FF0000"/>
                </a:solidFill>
              </a:rPr>
              <a:t>, </a:t>
            </a:r>
            <a:r>
              <a:rPr lang="ru-RU" dirty="0" err="1" smtClean="0">
                <a:solidFill>
                  <a:srgbClr val="FF0000"/>
                </a:solidFill>
              </a:rPr>
              <a:t>що</a:t>
            </a:r>
            <a:r>
              <a:rPr lang="ru-RU" dirty="0" smtClean="0">
                <a:solidFill>
                  <a:srgbClr val="FF0000"/>
                </a:solidFill>
              </a:rPr>
              <a:t> </a:t>
            </a:r>
            <a:r>
              <a:rPr lang="ru-RU" dirty="0" err="1" smtClean="0">
                <a:solidFill>
                  <a:srgbClr val="FF0000"/>
                </a:solidFill>
              </a:rPr>
              <a:t>йде</a:t>
            </a:r>
            <a:r>
              <a:rPr lang="ru-RU" dirty="0" smtClean="0">
                <a:solidFill>
                  <a:srgbClr val="FF0000"/>
                </a:solidFill>
              </a:rPr>
              <a:t> </a:t>
            </a:r>
            <a:r>
              <a:rPr lang="ru-RU" dirty="0" err="1" smtClean="0">
                <a:solidFill>
                  <a:srgbClr val="FF0000"/>
                </a:solidFill>
              </a:rPr>
              <a:t>від</a:t>
            </a:r>
            <a:r>
              <a:rPr lang="ru-RU" dirty="0" smtClean="0">
                <a:solidFill>
                  <a:srgbClr val="FF0000"/>
                </a:solidFill>
              </a:rPr>
              <a:t> </a:t>
            </a:r>
            <a:r>
              <a:rPr lang="ru-RU" dirty="0" err="1" smtClean="0">
                <a:solidFill>
                  <a:srgbClr val="FF0000"/>
                </a:solidFill>
              </a:rPr>
              <a:t>суперника</a:t>
            </a:r>
            <a:r>
              <a:rPr lang="ru-RU" dirty="0" smtClean="0">
                <a:solidFill>
                  <a:srgbClr val="FF0000"/>
                </a:solidFill>
              </a:rPr>
              <a:t> (“</a:t>
            </a:r>
            <a:r>
              <a:rPr lang="ru-RU" dirty="0" err="1" smtClean="0">
                <a:solidFill>
                  <a:srgbClr val="FF0000"/>
                </a:solidFill>
              </a:rPr>
              <a:t>подарунок</a:t>
            </a:r>
            <a:r>
              <a:rPr lang="ru-RU" dirty="0" smtClean="0">
                <a:solidFill>
                  <a:srgbClr val="FF0000"/>
                </a:solidFill>
              </a:rPr>
              <a:t>”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вільний</a:t>
            </a:r>
            <a:r>
              <a:rPr lang="ru-RU" dirty="0" smtClean="0">
                <a:solidFill>
                  <a:srgbClr val="FF0000"/>
                </a:solidFill>
              </a:rPr>
              <a:t>” </a:t>
            </a:r>
            <a:r>
              <a:rPr lang="ru-RU" dirty="0" err="1" smtClean="0">
                <a:solidFill>
                  <a:srgbClr val="FF0000"/>
                </a:solidFill>
              </a:rPr>
              <a:t>м’яч</a:t>
            </a:r>
            <a:r>
              <a:rPr lang="ru-RU" dirty="0" smtClean="0">
                <a:solidFill>
                  <a:srgbClr val="FF0000"/>
                </a:solidFill>
              </a:rPr>
              <a:t>), </a:t>
            </a:r>
            <a:r>
              <a:rPr lang="ru-RU" dirty="0" err="1" smtClean="0">
                <a:solidFill>
                  <a:srgbClr val="FF0000"/>
                </a:solidFill>
              </a:rPr>
              <a:t>м’яч</a:t>
            </a:r>
            <a:r>
              <a:rPr lang="ru-RU" dirty="0" smtClean="0">
                <a:solidFill>
                  <a:srgbClr val="FF0000"/>
                </a:solidFill>
              </a:rPr>
              <a:t> </a:t>
            </a:r>
            <a:r>
              <a:rPr lang="ru-RU" dirty="0" err="1" smtClean="0">
                <a:solidFill>
                  <a:srgbClr val="FF0000"/>
                </a:solidFill>
              </a:rPr>
              <a:t>попадає</a:t>
            </a:r>
            <a:r>
              <a:rPr lang="ru-RU" dirty="0" smtClean="0">
                <a:solidFill>
                  <a:srgbClr val="FF0000"/>
                </a:solidFill>
              </a:rPr>
              <a:t> в </a:t>
            </a:r>
            <a:r>
              <a:rPr lang="ru-RU" dirty="0" err="1" smtClean="0">
                <a:solidFill>
                  <a:srgbClr val="FF0000"/>
                </a:solidFill>
              </a:rPr>
              <a:t>сітку</a:t>
            </a:r>
            <a:r>
              <a:rPr lang="ru-RU" dirty="0" smtClean="0">
                <a:solidFill>
                  <a:srgbClr val="FF0000"/>
                </a:solidFill>
              </a:rPr>
              <a:t> та </a:t>
            </a:r>
            <a:r>
              <a:rPr lang="ru-RU" dirty="0" err="1" smtClean="0">
                <a:solidFill>
                  <a:srgbClr val="FF0000"/>
                </a:solidFill>
              </a:rPr>
              <a:t>знов</a:t>
            </a:r>
            <a:r>
              <a:rPr lang="ru-RU" dirty="0" smtClean="0">
                <a:solidFill>
                  <a:srgbClr val="FF0000"/>
                </a:solidFill>
              </a:rPr>
              <a:t> </a:t>
            </a:r>
            <a:r>
              <a:rPr lang="ru-RU" dirty="0" err="1" smtClean="0">
                <a:solidFill>
                  <a:srgbClr val="FF0000"/>
                </a:solidFill>
              </a:rPr>
              <a:t>торкнеться</a:t>
            </a:r>
            <a:r>
              <a:rPr lang="ru-RU" dirty="0" smtClean="0">
                <a:solidFill>
                  <a:srgbClr val="FF0000"/>
                </a:solidFill>
              </a:rPr>
              <a:t> того самого </a:t>
            </a:r>
            <a:r>
              <a:rPr lang="ru-RU" dirty="0" err="1" smtClean="0">
                <a:solidFill>
                  <a:srgbClr val="FF0000"/>
                </a:solidFill>
              </a:rPr>
              <a:t>гравця</a:t>
            </a:r>
            <a:r>
              <a:rPr lang="ru-RU" dirty="0" smtClean="0">
                <a:solidFill>
                  <a:srgbClr val="FF0000"/>
                </a:solidFill>
              </a:rPr>
              <a:t>, </a:t>
            </a:r>
            <a:r>
              <a:rPr lang="ru-RU" dirty="0" err="1" smtClean="0">
                <a:solidFill>
                  <a:srgbClr val="FF0000"/>
                </a:solidFill>
              </a:rPr>
              <a:t>це</a:t>
            </a:r>
            <a:r>
              <a:rPr lang="ru-RU" dirty="0" smtClean="0">
                <a:solidFill>
                  <a:srgbClr val="FF0000"/>
                </a:solidFill>
              </a:rPr>
              <a:t> </a:t>
            </a:r>
            <a:r>
              <a:rPr lang="ru-RU" dirty="0" err="1" smtClean="0">
                <a:solidFill>
                  <a:srgbClr val="FF0000"/>
                </a:solidFill>
              </a:rPr>
              <a:t>помилка</a:t>
            </a:r>
            <a:r>
              <a:rPr lang="ru-RU" dirty="0" smtClean="0">
                <a:solidFill>
                  <a:srgbClr val="FF0000"/>
                </a:solidFill>
              </a:rPr>
              <a:t> (</a:t>
            </a:r>
            <a:r>
              <a:rPr lang="ru-RU" dirty="0" err="1" smtClean="0">
                <a:solidFill>
                  <a:srgbClr val="FF0000"/>
                </a:solidFill>
              </a:rPr>
              <a:t>подвійне</a:t>
            </a:r>
            <a:r>
              <a:rPr lang="ru-RU" dirty="0" smtClean="0">
                <a:solidFill>
                  <a:srgbClr val="FF0000"/>
                </a:solidFill>
              </a:rPr>
              <a:t> </a:t>
            </a:r>
            <a:r>
              <a:rPr lang="ru-RU" dirty="0" err="1" smtClean="0">
                <a:solidFill>
                  <a:srgbClr val="FF0000"/>
                </a:solidFill>
              </a:rPr>
              <a:t>торкання</a:t>
            </a:r>
            <a:r>
              <a:rPr lang="ru-RU" dirty="0" smtClean="0">
                <a:solidFill>
                  <a:srgbClr val="FF0000"/>
                </a:solidFill>
              </a:rPr>
              <a:t>). Але, </a:t>
            </a:r>
            <a:r>
              <a:rPr lang="ru-RU" dirty="0" err="1" smtClean="0">
                <a:solidFill>
                  <a:srgbClr val="FF0000"/>
                </a:solidFill>
              </a:rPr>
              <a:t>якщо</a:t>
            </a:r>
            <a:r>
              <a:rPr lang="ru-RU" dirty="0" smtClean="0">
                <a:solidFill>
                  <a:srgbClr val="FF0000"/>
                </a:solidFill>
              </a:rPr>
              <a:t> “</a:t>
            </a:r>
            <a:r>
              <a:rPr lang="ru-RU" dirty="0" err="1" smtClean="0">
                <a:solidFill>
                  <a:srgbClr val="FF0000"/>
                </a:solidFill>
              </a:rPr>
              <a:t>подарунок</a:t>
            </a:r>
            <a:r>
              <a:rPr lang="ru-RU" dirty="0" smtClean="0">
                <a:solidFill>
                  <a:srgbClr val="FF0000"/>
                </a:solidFill>
              </a:rPr>
              <a:t>”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вільний</a:t>
            </a:r>
            <a:r>
              <a:rPr lang="ru-RU" dirty="0" smtClean="0">
                <a:solidFill>
                  <a:srgbClr val="FF0000"/>
                </a:solidFill>
              </a:rPr>
              <a:t>” </a:t>
            </a:r>
            <a:r>
              <a:rPr lang="ru-RU" dirty="0" err="1" smtClean="0">
                <a:solidFill>
                  <a:srgbClr val="FF0000"/>
                </a:solidFill>
              </a:rPr>
              <a:t>м’яч</a:t>
            </a:r>
            <a:r>
              <a:rPr lang="ru-RU" dirty="0" smtClean="0">
                <a:solidFill>
                  <a:srgbClr val="FF0000"/>
                </a:solidFill>
              </a:rPr>
              <a:t> </a:t>
            </a:r>
            <a:r>
              <a:rPr lang="ru-RU" dirty="0" err="1" smtClean="0">
                <a:solidFill>
                  <a:srgbClr val="FF0000"/>
                </a:solidFill>
              </a:rPr>
              <a:t>заблоковано</a:t>
            </a:r>
            <a:r>
              <a:rPr lang="ru-RU" dirty="0" smtClean="0">
                <a:solidFill>
                  <a:srgbClr val="FF0000"/>
                </a:solidFill>
              </a:rPr>
              <a:t>, то у </a:t>
            </a:r>
            <a:r>
              <a:rPr lang="ru-RU" dirty="0" err="1" smtClean="0">
                <a:solidFill>
                  <a:srgbClr val="FF0000"/>
                </a:solidFill>
              </a:rPr>
              <a:t>цьому</a:t>
            </a:r>
            <a:r>
              <a:rPr lang="ru-RU" dirty="0" smtClean="0">
                <a:solidFill>
                  <a:srgbClr val="FF0000"/>
                </a:solidFill>
              </a:rPr>
              <a:t> </a:t>
            </a:r>
            <a:r>
              <a:rPr lang="ru-RU" dirty="0" err="1" smtClean="0">
                <a:solidFill>
                  <a:srgbClr val="FF0000"/>
                </a:solidFill>
              </a:rPr>
              <a:t>випадку</a:t>
            </a:r>
            <a:r>
              <a:rPr lang="ru-RU" dirty="0" smtClean="0">
                <a:solidFill>
                  <a:srgbClr val="FF0000"/>
                </a:solidFill>
              </a:rPr>
              <a:t> </a:t>
            </a:r>
            <a:r>
              <a:rPr lang="ru-RU" dirty="0" err="1" smtClean="0">
                <a:solidFill>
                  <a:srgbClr val="FF0000"/>
                </a:solidFill>
              </a:rPr>
              <a:t>блокуючий</a:t>
            </a:r>
            <a:r>
              <a:rPr lang="ru-RU" dirty="0" smtClean="0">
                <a:solidFill>
                  <a:srgbClr val="FF0000"/>
                </a:solidFill>
              </a:rPr>
              <a:t> </a:t>
            </a:r>
            <a:r>
              <a:rPr lang="ru-RU" dirty="0" err="1" smtClean="0">
                <a:solidFill>
                  <a:srgbClr val="FF0000"/>
                </a:solidFill>
              </a:rPr>
              <a:t>гравець</a:t>
            </a:r>
            <a:r>
              <a:rPr lang="ru-RU" dirty="0" smtClean="0">
                <a:solidFill>
                  <a:srgbClr val="FF0000"/>
                </a:solidFill>
              </a:rPr>
              <a:t> </a:t>
            </a:r>
            <a:r>
              <a:rPr lang="ru-RU" dirty="0" err="1" smtClean="0">
                <a:solidFill>
                  <a:srgbClr val="FF0000"/>
                </a:solidFill>
              </a:rPr>
              <a:t>має</a:t>
            </a:r>
            <a:r>
              <a:rPr lang="ru-RU" dirty="0" smtClean="0">
                <a:solidFill>
                  <a:srgbClr val="FF0000"/>
                </a:solidFill>
              </a:rPr>
              <a:t> право </a:t>
            </a:r>
            <a:r>
              <a:rPr lang="ru-RU" dirty="0" err="1" smtClean="0">
                <a:solidFill>
                  <a:srgbClr val="FF0000"/>
                </a:solidFill>
              </a:rPr>
              <a:t>зіграти</a:t>
            </a:r>
            <a:r>
              <a:rPr lang="ru-RU" dirty="0" smtClean="0">
                <a:solidFill>
                  <a:srgbClr val="FF0000"/>
                </a:solidFill>
              </a:rPr>
              <a:t> </a:t>
            </a:r>
            <a:r>
              <a:rPr lang="ru-RU" dirty="0" err="1" smtClean="0">
                <a:solidFill>
                  <a:srgbClr val="FF0000"/>
                </a:solidFill>
              </a:rPr>
              <a:t>м’яч</a:t>
            </a:r>
            <a:r>
              <a:rPr lang="ru-RU" dirty="0" smtClean="0">
                <a:solidFill>
                  <a:srgbClr val="FF0000"/>
                </a:solidFill>
              </a:rPr>
              <a:t> та </a:t>
            </a:r>
            <a:r>
              <a:rPr lang="ru-RU" dirty="0" err="1" smtClean="0">
                <a:solidFill>
                  <a:srgbClr val="FF0000"/>
                </a:solidFill>
              </a:rPr>
              <a:t>це</a:t>
            </a:r>
            <a:r>
              <a:rPr lang="ru-RU" dirty="0" smtClean="0">
                <a:solidFill>
                  <a:srgbClr val="FF0000"/>
                </a:solidFill>
              </a:rPr>
              <a:t> </a:t>
            </a:r>
            <a:r>
              <a:rPr lang="ru-RU" dirty="0" err="1" smtClean="0">
                <a:solidFill>
                  <a:srgbClr val="FF0000"/>
                </a:solidFill>
              </a:rPr>
              <a:t>визначається</a:t>
            </a:r>
            <a:r>
              <a:rPr lang="ru-RU" dirty="0" smtClean="0">
                <a:solidFill>
                  <a:srgbClr val="FF0000"/>
                </a:solidFill>
              </a:rPr>
              <a:t> як перше </a:t>
            </a:r>
            <a:r>
              <a:rPr lang="ru-RU" dirty="0" err="1" smtClean="0">
                <a:solidFill>
                  <a:srgbClr val="FF0000"/>
                </a:solidFill>
              </a:rPr>
              <a:t>командне</a:t>
            </a:r>
            <a:r>
              <a:rPr lang="ru-RU" dirty="0" smtClean="0">
                <a:solidFill>
                  <a:srgbClr val="FF0000"/>
                </a:solidFill>
              </a:rPr>
              <a:t> </a:t>
            </a:r>
            <a:r>
              <a:rPr lang="ru-RU" dirty="0" err="1" smtClean="0">
                <a:solidFill>
                  <a:srgbClr val="FF0000"/>
                </a:solidFill>
              </a:rPr>
              <a:t>торкання</a:t>
            </a:r>
            <a:r>
              <a:rPr lang="ru-RU" dirty="0" smtClean="0">
                <a:solidFill>
                  <a:srgbClr val="FF0000"/>
                </a:solidFill>
              </a:rPr>
              <a:t>. </a:t>
            </a:r>
          </a:p>
          <a:p>
            <a:pPr algn="just"/>
            <a:endParaRPr lang="ru-RU" dirty="0" smtClean="0">
              <a:solidFill>
                <a:srgbClr val="FF0000"/>
              </a:solidFill>
            </a:endParaRPr>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6740307"/>
          </a:xfrm>
          <a:prstGeom prst="rect">
            <a:avLst/>
          </a:prstGeom>
          <a:noFill/>
        </p:spPr>
        <p:txBody>
          <a:bodyPr wrap="square" rtlCol="0">
            <a:spAutoFit/>
          </a:bodyPr>
          <a:lstStyle/>
          <a:p>
            <a:r>
              <a:rPr lang="ru-RU" dirty="0" smtClean="0"/>
              <a:t>Процедура </a:t>
            </a:r>
            <a:r>
              <a:rPr lang="ru-RU" dirty="0" err="1" smtClean="0"/>
              <a:t>заміни</a:t>
            </a:r>
            <a:r>
              <a:rPr lang="ru-RU" dirty="0" smtClean="0"/>
              <a:t> </a:t>
            </a:r>
          </a:p>
          <a:p>
            <a:r>
              <a:rPr lang="ru-RU" dirty="0" smtClean="0"/>
              <a:t>2.1. 2-ий </a:t>
            </a:r>
            <a:r>
              <a:rPr lang="ru-RU" dirty="0" err="1" smtClean="0"/>
              <a:t>суддя</a:t>
            </a:r>
            <a:r>
              <a:rPr lang="ru-RU" dirty="0" smtClean="0"/>
              <a:t> повинен стати </a:t>
            </a:r>
            <a:r>
              <a:rPr lang="ru-RU" dirty="0" err="1" smtClean="0"/>
              <a:t>між</a:t>
            </a:r>
            <a:r>
              <a:rPr lang="ru-RU" dirty="0" smtClean="0"/>
              <a:t> </a:t>
            </a:r>
            <a:r>
              <a:rPr lang="ru-RU" dirty="0" err="1" smtClean="0"/>
              <a:t>стійкою</a:t>
            </a:r>
            <a:r>
              <a:rPr lang="ru-RU" dirty="0" smtClean="0"/>
              <a:t> та столом секретаря, </a:t>
            </a:r>
            <a:r>
              <a:rPr lang="ru-RU" dirty="0" err="1" smtClean="0"/>
              <a:t>і</a:t>
            </a:r>
            <a:r>
              <a:rPr lang="ru-RU" dirty="0" smtClean="0"/>
              <a:t> - </a:t>
            </a:r>
            <a:r>
              <a:rPr lang="ru-RU" dirty="0" err="1" smtClean="0"/>
              <a:t>якщо</a:t>
            </a:r>
            <a:r>
              <a:rPr lang="ru-RU" dirty="0" smtClean="0"/>
              <a:t> </a:t>
            </a:r>
            <a:r>
              <a:rPr lang="ru-RU" dirty="0" err="1" smtClean="0"/>
              <a:t>секретар</a:t>
            </a:r>
            <a:r>
              <a:rPr lang="ru-RU" dirty="0" smtClean="0"/>
              <a:t> не </a:t>
            </a:r>
            <a:r>
              <a:rPr lang="ru-RU" dirty="0" err="1" smtClean="0"/>
              <a:t>сигналізує</a:t>
            </a:r>
            <a:r>
              <a:rPr lang="ru-RU" dirty="0" smtClean="0"/>
              <a:t> про те, </a:t>
            </a:r>
            <a:r>
              <a:rPr lang="ru-RU" dirty="0" err="1" smtClean="0"/>
              <a:t>що</a:t>
            </a:r>
            <a:r>
              <a:rPr lang="ru-RU" dirty="0" smtClean="0"/>
              <a:t> </a:t>
            </a:r>
            <a:r>
              <a:rPr lang="ru-RU" dirty="0" err="1" smtClean="0"/>
              <a:t>заміна</a:t>
            </a:r>
            <a:r>
              <a:rPr lang="ru-RU" dirty="0" smtClean="0"/>
              <a:t> неправильна - </a:t>
            </a:r>
            <a:r>
              <a:rPr lang="ru-RU" dirty="0" err="1" smtClean="0"/>
              <a:t>дати</a:t>
            </a:r>
            <a:r>
              <a:rPr lang="ru-RU" dirty="0" smtClean="0"/>
              <a:t> сигнал (</a:t>
            </a:r>
            <a:r>
              <a:rPr lang="ru-RU" dirty="0" err="1" smtClean="0"/>
              <a:t>схрещуючи</a:t>
            </a:r>
            <a:r>
              <a:rPr lang="ru-RU" dirty="0" smtClean="0"/>
              <a:t> руки) </a:t>
            </a:r>
            <a:r>
              <a:rPr lang="ru-RU" dirty="0" err="1" smtClean="0"/>
              <a:t>гравцям</a:t>
            </a:r>
            <a:r>
              <a:rPr lang="ru-RU" dirty="0" smtClean="0"/>
              <a:t> на </a:t>
            </a:r>
            <a:r>
              <a:rPr lang="ru-RU" dirty="0" err="1" smtClean="0"/>
              <a:t>заміну</a:t>
            </a:r>
            <a:r>
              <a:rPr lang="ru-RU" dirty="0" smtClean="0"/>
              <a:t>, </a:t>
            </a:r>
            <a:r>
              <a:rPr lang="ru-RU" dirty="0" err="1" smtClean="0"/>
              <a:t>що</a:t>
            </a:r>
            <a:r>
              <a:rPr lang="ru-RU" dirty="0" smtClean="0"/>
              <a:t> </a:t>
            </a:r>
            <a:r>
              <a:rPr lang="ru-RU" dirty="0" err="1" smtClean="0"/>
              <a:t>має</a:t>
            </a:r>
            <a:r>
              <a:rPr lang="ru-RU" dirty="0" smtClean="0"/>
              <a:t> </a:t>
            </a:r>
            <a:r>
              <a:rPr lang="ru-RU" dirty="0" err="1" smtClean="0"/>
              <a:t>відбутися</a:t>
            </a:r>
            <a:r>
              <a:rPr lang="ru-RU" dirty="0" smtClean="0"/>
              <a:t> через </a:t>
            </a:r>
            <a:r>
              <a:rPr lang="ru-RU" dirty="0" err="1" smtClean="0"/>
              <a:t>бокову</a:t>
            </a:r>
            <a:r>
              <a:rPr lang="ru-RU" dirty="0" smtClean="0"/>
              <a:t> </a:t>
            </a:r>
            <a:r>
              <a:rPr lang="ru-RU" dirty="0" err="1" smtClean="0"/>
              <a:t>лінію</a:t>
            </a:r>
            <a:r>
              <a:rPr lang="ru-RU" dirty="0" smtClean="0"/>
              <a:t>. </a:t>
            </a:r>
            <a:r>
              <a:rPr lang="ru-RU" dirty="0" err="1" smtClean="0">
                <a:solidFill>
                  <a:srgbClr val="FF0000"/>
                </a:solidFill>
              </a:rPr>
              <a:t>Якщо</a:t>
            </a:r>
            <a:r>
              <a:rPr lang="ru-RU" dirty="0" smtClean="0">
                <a:solidFill>
                  <a:srgbClr val="FF0000"/>
                </a:solidFill>
              </a:rPr>
              <a:t> для </a:t>
            </a:r>
            <a:r>
              <a:rPr lang="ru-RU" dirty="0" err="1" smtClean="0">
                <a:solidFill>
                  <a:srgbClr val="FF0000"/>
                </a:solidFill>
              </a:rPr>
              <a:t>заміни</a:t>
            </a:r>
            <a:r>
              <a:rPr lang="ru-RU" dirty="0" smtClean="0">
                <a:solidFill>
                  <a:srgbClr val="FF0000"/>
                </a:solidFill>
              </a:rPr>
              <a:t> </a:t>
            </a:r>
            <a:r>
              <a:rPr lang="ru-RU" dirty="0" err="1" smtClean="0">
                <a:solidFill>
                  <a:srgbClr val="FF0000"/>
                </a:solidFill>
              </a:rPr>
              <a:t>використовується</a:t>
            </a:r>
            <a:r>
              <a:rPr lang="ru-RU" dirty="0" smtClean="0">
                <a:solidFill>
                  <a:srgbClr val="FF0000"/>
                </a:solidFill>
              </a:rPr>
              <a:t> планшет, </a:t>
            </a:r>
            <a:r>
              <a:rPr lang="ru-RU" dirty="0" err="1" smtClean="0">
                <a:solidFill>
                  <a:srgbClr val="FF0000"/>
                </a:solidFill>
              </a:rPr>
              <a:t>немає</a:t>
            </a:r>
            <a:r>
              <a:rPr lang="ru-RU" dirty="0" smtClean="0">
                <a:solidFill>
                  <a:srgbClr val="FF0000"/>
                </a:solidFill>
              </a:rPr>
              <a:t> </a:t>
            </a:r>
            <a:r>
              <a:rPr lang="ru-RU" dirty="0" err="1" smtClean="0">
                <a:solidFill>
                  <a:srgbClr val="FF0000"/>
                </a:solidFill>
              </a:rPr>
              <a:t>необхідності</a:t>
            </a:r>
            <a:r>
              <a:rPr lang="ru-RU" dirty="0" smtClean="0">
                <a:solidFill>
                  <a:srgbClr val="FF0000"/>
                </a:solidFill>
              </a:rPr>
              <a:t> </a:t>
            </a:r>
            <a:r>
              <a:rPr lang="ru-RU" dirty="0" err="1" smtClean="0">
                <a:solidFill>
                  <a:srgbClr val="FF0000"/>
                </a:solidFill>
              </a:rPr>
              <a:t>використовувати</a:t>
            </a:r>
            <a:r>
              <a:rPr lang="ru-RU" dirty="0" smtClean="0">
                <a:solidFill>
                  <a:srgbClr val="FF0000"/>
                </a:solidFill>
              </a:rPr>
              <a:t> сигнал (</a:t>
            </a:r>
            <a:r>
              <a:rPr lang="ru-RU" dirty="0" err="1" smtClean="0">
                <a:solidFill>
                  <a:srgbClr val="FF0000"/>
                </a:solidFill>
              </a:rPr>
              <a:t>схрещуючи</a:t>
            </a:r>
            <a:r>
              <a:rPr lang="ru-RU" dirty="0" smtClean="0">
                <a:solidFill>
                  <a:srgbClr val="FF0000"/>
                </a:solidFill>
              </a:rPr>
              <a:t> руки), </a:t>
            </a:r>
            <a:r>
              <a:rPr lang="ru-RU" dirty="0" err="1" smtClean="0">
                <a:solidFill>
                  <a:srgbClr val="FF0000"/>
                </a:solidFill>
              </a:rPr>
              <a:t>крім</a:t>
            </a:r>
            <a:r>
              <a:rPr lang="ru-RU" dirty="0" smtClean="0">
                <a:solidFill>
                  <a:srgbClr val="FF0000"/>
                </a:solidFill>
              </a:rPr>
              <a:t> </a:t>
            </a:r>
            <a:r>
              <a:rPr lang="ru-RU" dirty="0" err="1" smtClean="0">
                <a:solidFill>
                  <a:srgbClr val="FF0000"/>
                </a:solidFill>
              </a:rPr>
              <a:t>випадку</a:t>
            </a:r>
            <a:r>
              <a:rPr lang="ru-RU" dirty="0" smtClean="0">
                <a:solidFill>
                  <a:srgbClr val="FF0000"/>
                </a:solidFill>
              </a:rPr>
              <a:t>, коли </a:t>
            </a:r>
            <a:r>
              <a:rPr lang="ru-RU" dirty="0" err="1" smtClean="0">
                <a:solidFill>
                  <a:srgbClr val="FF0000"/>
                </a:solidFill>
              </a:rPr>
              <a:t>гравці</a:t>
            </a:r>
            <a:r>
              <a:rPr lang="ru-RU" dirty="0" smtClean="0">
                <a:solidFill>
                  <a:srgbClr val="FF0000"/>
                </a:solidFill>
              </a:rPr>
              <a:t> </a:t>
            </a:r>
            <a:r>
              <a:rPr lang="ru-RU" dirty="0" err="1" smtClean="0">
                <a:solidFill>
                  <a:srgbClr val="FF0000"/>
                </a:solidFill>
              </a:rPr>
              <a:t>повільно</a:t>
            </a:r>
            <a:r>
              <a:rPr lang="ru-RU" dirty="0" smtClean="0">
                <a:solidFill>
                  <a:srgbClr val="FF0000"/>
                </a:solidFill>
              </a:rPr>
              <a:t> </a:t>
            </a:r>
            <a:r>
              <a:rPr lang="ru-RU" dirty="0" err="1" smtClean="0">
                <a:solidFill>
                  <a:srgbClr val="FF0000"/>
                </a:solidFill>
              </a:rPr>
              <a:t>виконують</a:t>
            </a:r>
            <a:r>
              <a:rPr lang="ru-RU" dirty="0" smtClean="0">
                <a:solidFill>
                  <a:srgbClr val="FF0000"/>
                </a:solidFill>
              </a:rPr>
              <a:t> </a:t>
            </a:r>
            <a:r>
              <a:rPr lang="ru-RU" dirty="0" err="1" smtClean="0">
                <a:solidFill>
                  <a:srgbClr val="FF0000"/>
                </a:solidFill>
              </a:rPr>
              <a:t>заміну</a:t>
            </a:r>
            <a:r>
              <a:rPr lang="ru-RU" dirty="0" smtClean="0">
                <a:solidFill>
                  <a:srgbClr val="FF0000"/>
                </a:solidFill>
              </a:rPr>
              <a:t>. </a:t>
            </a:r>
          </a:p>
          <a:p>
            <a:endParaRPr lang="ru-RU" dirty="0" smtClean="0">
              <a:solidFill>
                <a:srgbClr val="FF0000"/>
              </a:solidFill>
            </a:endParaRPr>
          </a:p>
          <a:p>
            <a:endParaRPr lang="ru-RU" dirty="0" smtClean="0"/>
          </a:p>
          <a:p>
            <a:r>
              <a:rPr lang="ru-RU" dirty="0" smtClean="0">
                <a:solidFill>
                  <a:srgbClr val="FF0000"/>
                </a:solidFill>
              </a:rPr>
              <a:t>У </a:t>
            </a:r>
            <a:r>
              <a:rPr lang="ru-RU" dirty="0" err="1" smtClean="0">
                <a:solidFill>
                  <a:srgbClr val="FF0000"/>
                </a:solidFill>
              </a:rPr>
              <a:t>випадку</a:t>
            </a:r>
            <a:r>
              <a:rPr lang="ru-RU" dirty="0" smtClean="0">
                <a:solidFill>
                  <a:srgbClr val="FF0000"/>
                </a:solidFill>
              </a:rPr>
              <a:t> </a:t>
            </a:r>
            <a:r>
              <a:rPr lang="ru-RU" dirty="0" err="1" smtClean="0">
                <a:solidFill>
                  <a:srgbClr val="FF0000"/>
                </a:solidFill>
              </a:rPr>
              <a:t>перерваного</a:t>
            </a:r>
            <a:r>
              <a:rPr lang="ru-RU" dirty="0" smtClean="0">
                <a:solidFill>
                  <a:srgbClr val="FF0000"/>
                </a:solidFill>
              </a:rPr>
              <a:t> </a:t>
            </a:r>
            <a:r>
              <a:rPr lang="ru-RU" dirty="0" err="1" smtClean="0">
                <a:solidFill>
                  <a:srgbClr val="FF0000"/>
                </a:solidFill>
              </a:rPr>
              <a:t>розігрування</a:t>
            </a:r>
            <a:r>
              <a:rPr lang="ru-RU" dirty="0" smtClean="0">
                <a:solidFill>
                  <a:srgbClr val="FF0000"/>
                </a:solidFill>
              </a:rPr>
              <a:t> неправильно </a:t>
            </a:r>
            <a:r>
              <a:rPr lang="ru-RU" dirty="0" err="1" smtClean="0">
                <a:solidFill>
                  <a:srgbClr val="FF0000"/>
                </a:solidFill>
              </a:rPr>
              <a:t>робити</a:t>
            </a:r>
            <a:r>
              <a:rPr lang="ru-RU" dirty="0" smtClean="0">
                <a:solidFill>
                  <a:srgbClr val="FF0000"/>
                </a:solidFill>
              </a:rPr>
              <a:t> запит </a:t>
            </a:r>
            <a:r>
              <a:rPr lang="ru-RU" dirty="0" err="1" smtClean="0">
                <a:solidFill>
                  <a:srgbClr val="FF0000"/>
                </a:solidFill>
              </a:rPr>
              <a:t>будь-якої</a:t>
            </a:r>
            <a:r>
              <a:rPr lang="ru-RU" dirty="0" smtClean="0">
                <a:solidFill>
                  <a:srgbClr val="FF0000"/>
                </a:solidFill>
              </a:rPr>
              <a:t> </a:t>
            </a:r>
            <a:r>
              <a:rPr lang="ru-RU" dirty="0" err="1" smtClean="0">
                <a:solidFill>
                  <a:srgbClr val="FF0000"/>
                </a:solidFill>
              </a:rPr>
              <a:t>звичайної</a:t>
            </a:r>
            <a:r>
              <a:rPr lang="ru-RU" dirty="0" smtClean="0">
                <a:solidFill>
                  <a:srgbClr val="FF0000"/>
                </a:solidFill>
              </a:rPr>
              <a:t> </a:t>
            </a:r>
            <a:r>
              <a:rPr lang="ru-RU" dirty="0" err="1" smtClean="0">
                <a:solidFill>
                  <a:srgbClr val="FF0000"/>
                </a:solidFill>
              </a:rPr>
              <a:t>ігрової</a:t>
            </a:r>
            <a:r>
              <a:rPr lang="ru-RU" dirty="0" smtClean="0">
                <a:solidFill>
                  <a:srgbClr val="FF0000"/>
                </a:solidFill>
              </a:rPr>
              <a:t> перерви </a:t>
            </a:r>
            <a:r>
              <a:rPr lang="ru-RU" dirty="0" err="1" smtClean="0">
                <a:solidFill>
                  <a:srgbClr val="FF0000"/>
                </a:solidFill>
              </a:rPr>
              <a:t>крім</a:t>
            </a:r>
            <a:r>
              <a:rPr lang="ru-RU" dirty="0" smtClean="0">
                <a:solidFill>
                  <a:srgbClr val="FF0000"/>
                </a:solidFill>
              </a:rPr>
              <a:t> </a:t>
            </a:r>
            <a:r>
              <a:rPr lang="ru-RU" dirty="0" err="1" smtClean="0">
                <a:solidFill>
                  <a:srgbClr val="FF0000"/>
                </a:solidFill>
              </a:rPr>
              <a:t>виключної</a:t>
            </a:r>
            <a:r>
              <a:rPr lang="ru-RU" dirty="0" smtClean="0">
                <a:solidFill>
                  <a:srgbClr val="FF0000"/>
                </a:solidFill>
              </a:rPr>
              <a:t> </a:t>
            </a:r>
            <a:r>
              <a:rPr lang="ru-RU" dirty="0" err="1" smtClean="0">
                <a:solidFill>
                  <a:srgbClr val="FF0000"/>
                </a:solidFill>
              </a:rPr>
              <a:t>заміни</a:t>
            </a:r>
            <a:r>
              <a:rPr lang="ru-RU" dirty="0" smtClean="0">
                <a:solidFill>
                  <a:srgbClr val="FF0000"/>
                </a:solidFill>
              </a:rPr>
              <a:t> </a:t>
            </a:r>
            <a:r>
              <a:rPr lang="ru-RU" dirty="0" err="1" smtClean="0">
                <a:solidFill>
                  <a:srgbClr val="FF0000"/>
                </a:solidFill>
              </a:rPr>
              <a:t>травмованого</a:t>
            </a:r>
            <a:r>
              <a:rPr lang="ru-RU" dirty="0" smtClean="0">
                <a:solidFill>
                  <a:srgbClr val="FF0000"/>
                </a:solidFill>
              </a:rPr>
              <a:t> </a:t>
            </a:r>
            <a:r>
              <a:rPr lang="ru-RU" dirty="0" err="1" smtClean="0">
                <a:solidFill>
                  <a:srgbClr val="FF0000"/>
                </a:solidFill>
              </a:rPr>
              <a:t>гравця</a:t>
            </a:r>
            <a:r>
              <a:rPr lang="ru-RU" dirty="0" smtClean="0">
                <a:solidFill>
                  <a:srgbClr val="FF0000"/>
                </a:solidFill>
              </a:rPr>
              <a:t> </a:t>
            </a:r>
            <a:r>
              <a:rPr lang="ru-RU" dirty="0" err="1" smtClean="0">
                <a:solidFill>
                  <a:srgbClr val="FF0000"/>
                </a:solidFill>
              </a:rPr>
              <a:t>або</a:t>
            </a:r>
            <a:r>
              <a:rPr lang="ru-RU" dirty="0" smtClean="0">
                <a:solidFill>
                  <a:srgbClr val="FF0000"/>
                </a:solidFill>
              </a:rPr>
              <a:t> </a:t>
            </a:r>
            <a:r>
              <a:rPr lang="ru-RU" dirty="0" err="1" smtClean="0">
                <a:solidFill>
                  <a:srgbClr val="FF0000"/>
                </a:solidFill>
              </a:rPr>
              <a:t>видаленного</a:t>
            </a:r>
            <a:r>
              <a:rPr lang="ru-RU" dirty="0" smtClean="0">
                <a:solidFill>
                  <a:srgbClr val="FF0000"/>
                </a:solidFill>
              </a:rPr>
              <a:t>/</a:t>
            </a:r>
            <a:r>
              <a:rPr lang="ru-RU" dirty="0" err="1" smtClean="0">
                <a:solidFill>
                  <a:srgbClr val="FF0000"/>
                </a:solidFill>
              </a:rPr>
              <a:t>дискваліфікованого</a:t>
            </a:r>
            <a:r>
              <a:rPr lang="ru-RU" dirty="0" smtClean="0">
                <a:solidFill>
                  <a:srgbClr val="FF0000"/>
                </a:solidFill>
              </a:rPr>
              <a:t> </a:t>
            </a:r>
            <a:r>
              <a:rPr lang="ru-RU" dirty="0" err="1" smtClean="0">
                <a:solidFill>
                  <a:srgbClr val="FF0000"/>
                </a:solidFill>
              </a:rPr>
              <a:t>гравця</a:t>
            </a:r>
            <a:r>
              <a:rPr lang="ru-RU" dirty="0" smtClean="0">
                <a:solidFill>
                  <a:srgbClr val="FF0000"/>
                </a:solidFill>
              </a:rPr>
              <a:t> до </a:t>
            </a:r>
            <a:r>
              <a:rPr lang="ru-RU" dirty="0" err="1" smtClean="0">
                <a:solidFill>
                  <a:srgbClr val="FF0000"/>
                </a:solidFill>
              </a:rPr>
              <a:t>закінчення</a:t>
            </a:r>
            <a:r>
              <a:rPr lang="ru-RU" dirty="0" smtClean="0">
                <a:solidFill>
                  <a:srgbClr val="FF0000"/>
                </a:solidFill>
              </a:rPr>
              <a:t> </a:t>
            </a:r>
            <a:r>
              <a:rPr lang="ru-RU" dirty="0" err="1" smtClean="0">
                <a:solidFill>
                  <a:srgbClr val="FF0000"/>
                </a:solidFill>
              </a:rPr>
              <a:t>наступного</a:t>
            </a:r>
            <a:r>
              <a:rPr lang="ru-RU" dirty="0" smtClean="0">
                <a:solidFill>
                  <a:srgbClr val="FF0000"/>
                </a:solidFill>
              </a:rPr>
              <a:t> </a:t>
            </a:r>
            <a:r>
              <a:rPr lang="ru-RU" dirty="0" err="1" smtClean="0">
                <a:solidFill>
                  <a:srgbClr val="FF0000"/>
                </a:solidFill>
              </a:rPr>
              <a:t>розігрування</a:t>
            </a:r>
            <a:r>
              <a:rPr lang="ru-RU" dirty="0" smtClean="0">
                <a:solidFill>
                  <a:srgbClr val="FF0000"/>
                </a:solidFill>
              </a:rPr>
              <a:t>. </a:t>
            </a:r>
          </a:p>
          <a:p>
            <a:endParaRPr lang="ru-RU" dirty="0" smtClean="0">
              <a:solidFill>
                <a:srgbClr val="FF0000"/>
              </a:solidFill>
            </a:endParaRPr>
          </a:p>
          <a:p>
            <a:r>
              <a:rPr lang="ru-RU" dirty="0" err="1" smtClean="0"/>
              <a:t>Приклади</a:t>
            </a:r>
            <a:r>
              <a:rPr lang="ru-RU" dirty="0" smtClean="0"/>
              <a:t> </a:t>
            </a:r>
            <a:r>
              <a:rPr lang="ru-RU" dirty="0" err="1" smtClean="0"/>
              <a:t>ситуацій</a:t>
            </a:r>
            <a:r>
              <a:rPr lang="ru-RU" dirty="0" smtClean="0"/>
              <a:t>, </a:t>
            </a:r>
            <a:r>
              <a:rPr lang="ru-RU" dirty="0" err="1" smtClean="0"/>
              <a:t>які</a:t>
            </a:r>
            <a:r>
              <a:rPr lang="ru-RU" dirty="0" smtClean="0"/>
              <a:t> </a:t>
            </a:r>
            <a:r>
              <a:rPr lang="ru-RU" dirty="0" err="1" smtClean="0"/>
              <a:t>повинні</a:t>
            </a:r>
            <a:r>
              <a:rPr lang="ru-RU" dirty="0" smtClean="0"/>
              <a:t> </a:t>
            </a:r>
            <a:r>
              <a:rPr lang="ru-RU" dirty="0" err="1" smtClean="0"/>
              <a:t>розцінюватися</a:t>
            </a:r>
            <a:r>
              <a:rPr lang="ru-RU" dirty="0" smtClean="0"/>
              <a:t> як </a:t>
            </a:r>
            <a:r>
              <a:rPr lang="ru-RU" dirty="0" err="1" smtClean="0"/>
              <a:t>затримка</a:t>
            </a:r>
            <a:r>
              <a:rPr lang="ru-RU" dirty="0" smtClean="0"/>
              <a:t>: </a:t>
            </a:r>
          </a:p>
          <a:p>
            <a:r>
              <a:rPr lang="ru-RU" dirty="0" smtClean="0"/>
              <a:t>- </a:t>
            </a:r>
            <a:r>
              <a:rPr lang="ru-RU" dirty="0" err="1" smtClean="0"/>
              <a:t>повторення</a:t>
            </a:r>
            <a:r>
              <a:rPr lang="ru-RU" dirty="0" smtClean="0"/>
              <a:t> </a:t>
            </a:r>
            <a:r>
              <a:rPr lang="ru-RU" dirty="0" err="1" smtClean="0"/>
              <a:t>будь-якого</a:t>
            </a:r>
            <a:r>
              <a:rPr lang="ru-RU" dirty="0" smtClean="0"/>
              <a:t> неправильного </a:t>
            </a:r>
            <a:r>
              <a:rPr lang="ru-RU" dirty="0" err="1" smtClean="0"/>
              <a:t>запиту</a:t>
            </a:r>
            <a:r>
              <a:rPr lang="ru-RU" dirty="0" smtClean="0"/>
              <a:t>, </a:t>
            </a:r>
            <a:r>
              <a:rPr lang="ru-RU" dirty="0" err="1" smtClean="0"/>
              <a:t>незалежно</a:t>
            </a:r>
            <a:r>
              <a:rPr lang="ru-RU" dirty="0" smtClean="0"/>
              <a:t> </a:t>
            </a:r>
            <a:r>
              <a:rPr lang="ru-RU" dirty="0" err="1" smtClean="0"/>
              <a:t>від</a:t>
            </a:r>
            <a:r>
              <a:rPr lang="ru-RU" dirty="0" smtClean="0"/>
              <a:t> того, </a:t>
            </a:r>
            <a:r>
              <a:rPr lang="ru-RU" dirty="0" err="1" smtClean="0"/>
              <a:t>якого</a:t>
            </a:r>
            <a:r>
              <a:rPr lang="ru-RU" dirty="0" smtClean="0"/>
              <a:t> виду </a:t>
            </a:r>
            <a:r>
              <a:rPr lang="ru-RU" dirty="0" err="1" smtClean="0"/>
              <a:t>був</a:t>
            </a:r>
            <a:r>
              <a:rPr lang="ru-RU" dirty="0" smtClean="0"/>
              <a:t> перший; </a:t>
            </a:r>
          </a:p>
          <a:p>
            <a:r>
              <a:rPr lang="ru-RU" dirty="0" smtClean="0"/>
              <a:t>- запит </a:t>
            </a:r>
            <a:r>
              <a:rPr lang="ru-RU" dirty="0" err="1" smtClean="0"/>
              <a:t>неправильної</a:t>
            </a:r>
            <a:r>
              <a:rPr lang="ru-RU" dirty="0" smtClean="0"/>
              <a:t> </a:t>
            </a:r>
            <a:r>
              <a:rPr lang="ru-RU" dirty="0" err="1" smtClean="0"/>
              <a:t>заміни</a:t>
            </a:r>
            <a:r>
              <a:rPr lang="ru-RU" dirty="0" smtClean="0"/>
              <a:t>, </a:t>
            </a:r>
            <a:r>
              <a:rPr lang="ru-RU" dirty="0" err="1" smtClean="0"/>
              <a:t>якщо</a:t>
            </a:r>
            <a:r>
              <a:rPr lang="ru-RU" dirty="0" smtClean="0"/>
              <a:t> </a:t>
            </a:r>
            <a:r>
              <a:rPr lang="ru-RU" dirty="0" err="1" smtClean="0"/>
              <a:t>ця</a:t>
            </a:r>
            <a:r>
              <a:rPr lang="ru-RU" dirty="0" smtClean="0"/>
              <a:t> </a:t>
            </a:r>
            <a:r>
              <a:rPr lang="ru-RU" dirty="0" err="1" smtClean="0"/>
              <a:t>помилка</a:t>
            </a:r>
            <a:r>
              <a:rPr lang="ru-RU" dirty="0" smtClean="0"/>
              <a:t> </a:t>
            </a:r>
            <a:r>
              <a:rPr lang="ru-RU" dirty="0" err="1" smtClean="0"/>
              <a:t>була</a:t>
            </a:r>
            <a:r>
              <a:rPr lang="ru-RU" dirty="0" smtClean="0"/>
              <a:t> </a:t>
            </a:r>
            <a:r>
              <a:rPr lang="ru-RU" dirty="0" err="1" smtClean="0"/>
              <a:t>виявлена</a:t>
            </a:r>
            <a:r>
              <a:rPr lang="ru-RU" dirty="0" smtClean="0"/>
              <a:t> до початку </a:t>
            </a:r>
            <a:r>
              <a:rPr lang="ru-RU" dirty="0" err="1" smtClean="0"/>
              <a:t>наступного</a:t>
            </a:r>
            <a:r>
              <a:rPr lang="ru-RU" dirty="0" smtClean="0"/>
              <a:t> </a:t>
            </a:r>
            <a:r>
              <a:rPr lang="ru-RU" dirty="0" err="1" smtClean="0"/>
              <a:t>розігрування</a:t>
            </a:r>
            <a:r>
              <a:rPr lang="ru-RU" dirty="0" smtClean="0"/>
              <a:t>; </a:t>
            </a:r>
          </a:p>
          <a:p>
            <a:r>
              <a:rPr lang="ru-RU" dirty="0" smtClean="0"/>
              <a:t>- запит на </a:t>
            </a:r>
            <a:r>
              <a:rPr lang="ru-RU" dirty="0" err="1" smtClean="0"/>
              <a:t>дозвіл</a:t>
            </a:r>
            <a:r>
              <a:rPr lang="ru-RU" dirty="0" smtClean="0"/>
              <a:t> </a:t>
            </a:r>
            <a:r>
              <a:rPr lang="ru-RU" dirty="0" err="1" smtClean="0"/>
              <a:t>зашнурувати</a:t>
            </a:r>
            <a:r>
              <a:rPr lang="ru-RU" dirty="0" smtClean="0"/>
              <a:t> </a:t>
            </a:r>
            <a:r>
              <a:rPr lang="ru-RU" dirty="0" err="1" smtClean="0"/>
              <a:t>взуття</a:t>
            </a:r>
            <a:r>
              <a:rPr lang="ru-RU" dirty="0" smtClean="0"/>
              <a:t>, </a:t>
            </a:r>
            <a:r>
              <a:rPr lang="ru-RU" dirty="0" err="1" smtClean="0">
                <a:solidFill>
                  <a:srgbClr val="FF0000"/>
                </a:solidFill>
              </a:rPr>
              <a:t>якщо</a:t>
            </a:r>
            <a:r>
              <a:rPr lang="ru-RU" dirty="0" smtClean="0">
                <a:solidFill>
                  <a:srgbClr val="FF0000"/>
                </a:solidFill>
              </a:rPr>
              <a:t> </a:t>
            </a:r>
            <a:r>
              <a:rPr lang="ru-RU" dirty="0" err="1" smtClean="0">
                <a:solidFill>
                  <a:srgbClr val="FF0000"/>
                </a:solidFill>
              </a:rPr>
              <a:t>це</a:t>
            </a:r>
            <a:r>
              <a:rPr lang="ru-RU" dirty="0" smtClean="0">
                <a:solidFill>
                  <a:srgbClr val="FF0000"/>
                </a:solidFill>
              </a:rPr>
              <a:t> </a:t>
            </a:r>
            <a:r>
              <a:rPr lang="ru-RU" dirty="0" err="1" smtClean="0">
                <a:solidFill>
                  <a:srgbClr val="FF0000"/>
                </a:solidFill>
              </a:rPr>
              <a:t>розцінено</a:t>
            </a:r>
            <a:r>
              <a:rPr lang="ru-RU" dirty="0" smtClean="0">
                <a:solidFill>
                  <a:srgbClr val="FF0000"/>
                </a:solidFill>
              </a:rPr>
              <a:t> </a:t>
            </a:r>
            <a:r>
              <a:rPr lang="ru-RU" dirty="0" err="1" smtClean="0">
                <a:solidFill>
                  <a:srgbClr val="FF0000"/>
                </a:solidFill>
              </a:rPr>
              <a:t>суддями</a:t>
            </a:r>
            <a:r>
              <a:rPr lang="ru-RU" dirty="0" smtClean="0">
                <a:solidFill>
                  <a:srgbClr val="FF0000"/>
                </a:solidFill>
              </a:rPr>
              <a:t> як </a:t>
            </a:r>
            <a:r>
              <a:rPr lang="ru-RU" dirty="0" err="1" smtClean="0">
                <a:solidFill>
                  <a:srgbClr val="FF0000"/>
                </a:solidFill>
              </a:rPr>
              <a:t>навмисна</a:t>
            </a:r>
            <a:r>
              <a:rPr lang="ru-RU" dirty="0" smtClean="0">
                <a:solidFill>
                  <a:srgbClr val="FF0000"/>
                </a:solidFill>
              </a:rPr>
              <a:t> </a:t>
            </a:r>
            <a:r>
              <a:rPr lang="ru-RU" dirty="0" err="1" smtClean="0">
                <a:solidFill>
                  <a:srgbClr val="FF0000"/>
                </a:solidFill>
              </a:rPr>
              <a:t>затримка</a:t>
            </a:r>
            <a:r>
              <a:rPr lang="ru-RU" dirty="0" smtClean="0">
                <a:solidFill>
                  <a:srgbClr val="FF0000"/>
                </a:solidFill>
              </a:rPr>
              <a:t>;</a:t>
            </a:r>
          </a:p>
          <a:p>
            <a:endParaRPr lang="ru-RU" dirty="0" smtClean="0">
              <a:solidFill>
                <a:srgbClr val="FF0000"/>
              </a:solidFill>
            </a:endParaRPr>
          </a:p>
          <a:p>
            <a:pPr algn="just"/>
            <a:endParaRPr lang="ru-RU" dirty="0" smtClean="0">
              <a:solidFill>
                <a:srgbClr val="FF0000"/>
              </a:solidFill>
            </a:endParaRPr>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t="9977"/>
          <a:stretch>
            <a:fillRect/>
          </a:stretch>
        </p:blipFill>
        <p:spPr bwMode="auto">
          <a:xfrm>
            <a:off x="0" y="0"/>
            <a:ext cx="9134017" cy="692696"/>
          </a:xfrm>
          <a:prstGeom prst="rect">
            <a:avLst/>
          </a:prstGeom>
          <a:noFill/>
          <a:ln w="9525">
            <a:noFill/>
            <a:miter lim="800000"/>
            <a:headEnd/>
            <a:tailEnd/>
          </a:ln>
        </p:spPr>
      </p:pic>
      <p:sp>
        <p:nvSpPr>
          <p:cNvPr id="8" name="Заголовок 1"/>
          <p:cNvSpPr txBox="1">
            <a:spLocks/>
          </p:cNvSpPr>
          <p:nvPr/>
        </p:nvSpPr>
        <p:spPr>
          <a:xfrm>
            <a:off x="251520" y="188640"/>
            <a:ext cx="7632848" cy="432048"/>
          </a:xfrm>
          <a:prstGeom prst="rect">
            <a:avLst/>
          </a:prstGeom>
        </p:spPr>
        <p:txBody>
          <a:bodyPr vert="horz" lIns="91440" tIns="45720" rIns="91440" bIns="45720" rtlCol="0" anchor="ctr">
            <a:normAutofit fontScale="70000" lnSpcReduction="20000"/>
          </a:bodyPr>
          <a:lstStyle/>
          <a:p>
            <a:pPr lvl="0">
              <a:spcBef>
                <a:spcPct val="0"/>
              </a:spcBef>
            </a:pPr>
            <a:r>
              <a:rPr lang="uk-UA" sz="3600" b="1" dirty="0" smtClean="0">
                <a:solidFill>
                  <a:srgbClr val="002060"/>
                </a:solidFill>
              </a:rPr>
              <a:t>Методичні вказівки та інструкції 2020</a:t>
            </a:r>
          </a:p>
        </p:txBody>
      </p:sp>
      <p:pic>
        <p:nvPicPr>
          <p:cNvPr id="9" name="Picture 3" descr="D:\ФВУ\Презентации\АК.png"/>
          <p:cNvPicPr>
            <a:picLocks noChangeAspect="1" noChangeArrowheads="1"/>
          </p:cNvPicPr>
          <p:nvPr/>
        </p:nvPicPr>
        <p:blipFill>
          <a:blip r:embed="rId3" cstate="print"/>
          <a:srcRect/>
          <a:stretch>
            <a:fillRect/>
          </a:stretch>
        </p:blipFill>
        <p:spPr bwMode="auto">
          <a:xfrm>
            <a:off x="8028384" y="-171400"/>
            <a:ext cx="1008113" cy="1008112"/>
          </a:xfrm>
          <a:prstGeom prst="rect">
            <a:avLst/>
          </a:prstGeom>
          <a:noFill/>
        </p:spPr>
      </p:pic>
      <p:pic>
        <p:nvPicPr>
          <p:cNvPr id="11" name="Picture 2"/>
          <p:cNvPicPr>
            <a:picLocks noChangeAspect="1" noChangeArrowheads="1"/>
          </p:cNvPicPr>
          <p:nvPr/>
        </p:nvPicPr>
        <p:blipFill>
          <a:blip r:embed="rId2" cstate="print"/>
          <a:srcRect t="66126"/>
          <a:stretch>
            <a:fillRect/>
          </a:stretch>
        </p:blipFill>
        <p:spPr bwMode="auto">
          <a:xfrm>
            <a:off x="9983" y="6597352"/>
            <a:ext cx="9134017" cy="260648"/>
          </a:xfrm>
          <a:prstGeom prst="rect">
            <a:avLst/>
          </a:prstGeom>
          <a:noFill/>
          <a:ln w="9525">
            <a:noFill/>
            <a:miter lim="800000"/>
            <a:headEnd/>
            <a:tailEnd/>
          </a:ln>
        </p:spPr>
      </p:pic>
      <p:sp>
        <p:nvSpPr>
          <p:cNvPr id="7" name="TextBox 6"/>
          <p:cNvSpPr txBox="1"/>
          <p:nvPr/>
        </p:nvSpPr>
        <p:spPr>
          <a:xfrm>
            <a:off x="179512" y="836712"/>
            <a:ext cx="8784976" cy="5632311"/>
          </a:xfrm>
          <a:prstGeom prst="rect">
            <a:avLst/>
          </a:prstGeom>
          <a:noFill/>
        </p:spPr>
        <p:txBody>
          <a:bodyPr wrap="square" rtlCol="0">
            <a:spAutoFit/>
          </a:bodyPr>
          <a:lstStyle/>
          <a:p>
            <a:pPr algn="just"/>
            <a:r>
              <a:rPr lang="ru-RU" dirty="0" err="1" smtClean="0"/>
              <a:t>Судді</a:t>
            </a:r>
            <a:r>
              <a:rPr lang="ru-RU" dirty="0" smtClean="0"/>
              <a:t> </a:t>
            </a:r>
            <a:r>
              <a:rPr lang="ru-RU" dirty="0" err="1" smtClean="0"/>
              <a:t>повинні</a:t>
            </a:r>
            <a:r>
              <a:rPr lang="ru-RU" dirty="0" smtClean="0"/>
              <a:t> </a:t>
            </a:r>
            <a:r>
              <a:rPr lang="ru-RU" dirty="0" err="1" smtClean="0"/>
              <a:t>попереджати</a:t>
            </a:r>
            <a:r>
              <a:rPr lang="ru-RU" dirty="0" smtClean="0"/>
              <a:t> </a:t>
            </a:r>
            <a:r>
              <a:rPr lang="ru-RU" dirty="0" err="1" smtClean="0"/>
              <a:t>усі</a:t>
            </a:r>
            <a:r>
              <a:rPr lang="ru-RU" dirty="0" smtClean="0"/>
              <a:t> </a:t>
            </a:r>
            <a:r>
              <a:rPr lang="ru-RU" dirty="0" err="1" smtClean="0"/>
              <a:t>ненавмисні</a:t>
            </a:r>
            <a:r>
              <a:rPr lang="ru-RU" dirty="0" smtClean="0"/>
              <a:t> </a:t>
            </a:r>
            <a:r>
              <a:rPr lang="ru-RU" dirty="0" err="1" smtClean="0"/>
              <a:t>або</a:t>
            </a:r>
            <a:r>
              <a:rPr lang="ru-RU" dirty="0" smtClean="0"/>
              <a:t> </a:t>
            </a:r>
            <a:r>
              <a:rPr lang="ru-RU" dirty="0" err="1" smtClean="0"/>
              <a:t>навмисні</a:t>
            </a:r>
            <a:r>
              <a:rPr lang="ru-RU" dirty="0" smtClean="0"/>
              <a:t> </a:t>
            </a:r>
            <a:r>
              <a:rPr lang="ru-RU" dirty="0" err="1" smtClean="0"/>
              <a:t>затримки</a:t>
            </a:r>
            <a:r>
              <a:rPr lang="ru-RU" dirty="0" smtClean="0"/>
              <a:t> </a:t>
            </a:r>
            <a:r>
              <a:rPr lang="ru-RU" dirty="0" err="1" smtClean="0"/>
              <a:t>гри</a:t>
            </a:r>
            <a:r>
              <a:rPr lang="ru-RU" dirty="0" smtClean="0"/>
              <a:t>. </a:t>
            </a:r>
          </a:p>
          <a:p>
            <a:pPr algn="just"/>
            <a:endParaRPr lang="ru-RU" dirty="0" smtClean="0"/>
          </a:p>
          <a:p>
            <a:pPr algn="just"/>
            <a:r>
              <a:rPr lang="ru-RU" dirty="0" err="1" smtClean="0"/>
              <a:t>Більшість</a:t>
            </a:r>
            <a:r>
              <a:rPr lang="ru-RU" dirty="0" smtClean="0"/>
              <a:t> </a:t>
            </a:r>
            <a:r>
              <a:rPr lang="ru-RU" dirty="0" err="1" smtClean="0"/>
              <a:t>затримок</a:t>
            </a:r>
            <a:r>
              <a:rPr lang="ru-RU" dirty="0" smtClean="0"/>
              <a:t> </a:t>
            </a:r>
            <a:r>
              <a:rPr lang="ru-RU" dirty="0" err="1" smtClean="0"/>
              <a:t>гри</a:t>
            </a:r>
            <a:r>
              <a:rPr lang="ru-RU" dirty="0" smtClean="0"/>
              <a:t> </a:t>
            </a:r>
            <a:r>
              <a:rPr lang="ru-RU" dirty="0" err="1" smtClean="0"/>
              <a:t>пов’язана</a:t>
            </a:r>
            <a:r>
              <a:rPr lang="ru-RU" dirty="0" smtClean="0"/>
              <a:t> </a:t>
            </a:r>
            <a:r>
              <a:rPr lang="ru-RU" dirty="0" err="1" smtClean="0"/>
              <a:t>з</a:t>
            </a:r>
            <a:r>
              <a:rPr lang="ru-RU" dirty="0" smtClean="0"/>
              <a:t> запитом </a:t>
            </a:r>
            <a:r>
              <a:rPr lang="ru-RU" dirty="0" err="1" smtClean="0"/>
              <a:t>протирання</a:t>
            </a:r>
            <a:r>
              <a:rPr lang="ru-RU" dirty="0" smtClean="0"/>
              <a:t> </a:t>
            </a:r>
            <a:r>
              <a:rPr lang="ru-RU" dirty="0" err="1" smtClean="0"/>
              <a:t>підлоги</a:t>
            </a:r>
            <a:r>
              <a:rPr lang="ru-RU" dirty="0" smtClean="0"/>
              <a:t> (через </a:t>
            </a:r>
            <a:r>
              <a:rPr lang="ru-RU" dirty="0" err="1" smtClean="0"/>
              <a:t>низьку</a:t>
            </a:r>
            <a:r>
              <a:rPr lang="ru-RU" dirty="0" smtClean="0"/>
              <a:t> </a:t>
            </a:r>
            <a:r>
              <a:rPr lang="ru-RU" dirty="0" err="1" smtClean="0"/>
              <a:t>активність</a:t>
            </a:r>
            <a:r>
              <a:rPr lang="ru-RU" dirty="0" smtClean="0"/>
              <a:t> </a:t>
            </a:r>
            <a:r>
              <a:rPr lang="ru-RU" dirty="0" err="1" smtClean="0"/>
              <a:t>швидких</a:t>
            </a:r>
            <a:r>
              <a:rPr lang="ru-RU" dirty="0" smtClean="0"/>
              <a:t> </a:t>
            </a:r>
            <a:r>
              <a:rPr lang="ru-RU" dirty="0" err="1" smtClean="0"/>
              <a:t>протиральників</a:t>
            </a:r>
            <a:r>
              <a:rPr lang="ru-RU" dirty="0" smtClean="0"/>
              <a:t>). </a:t>
            </a:r>
            <a:r>
              <a:rPr lang="ru-RU" dirty="0" err="1" smtClean="0">
                <a:solidFill>
                  <a:srgbClr val="FF0000"/>
                </a:solidFill>
              </a:rPr>
              <a:t>Місцеві</a:t>
            </a:r>
            <a:r>
              <a:rPr lang="ru-RU" dirty="0" smtClean="0">
                <a:solidFill>
                  <a:srgbClr val="FF0000"/>
                </a:solidFill>
              </a:rPr>
              <a:t> </a:t>
            </a:r>
            <a:r>
              <a:rPr lang="ru-RU" dirty="0" err="1" smtClean="0">
                <a:solidFill>
                  <a:srgbClr val="FF0000"/>
                </a:solidFill>
              </a:rPr>
              <a:t>організатори</a:t>
            </a:r>
            <a:r>
              <a:rPr lang="ru-RU" dirty="0" smtClean="0">
                <a:solidFill>
                  <a:srgbClr val="FF0000"/>
                </a:solidFill>
              </a:rPr>
              <a:t> </a:t>
            </a:r>
            <a:r>
              <a:rPr lang="ru-RU" dirty="0" err="1" smtClean="0">
                <a:solidFill>
                  <a:srgbClr val="FF0000"/>
                </a:solidFill>
              </a:rPr>
              <a:t>повинні</a:t>
            </a:r>
            <a:r>
              <a:rPr lang="ru-RU" dirty="0" smtClean="0">
                <a:solidFill>
                  <a:srgbClr val="FF0000"/>
                </a:solidFill>
              </a:rPr>
              <a:t> </a:t>
            </a:r>
            <a:r>
              <a:rPr lang="ru-RU" dirty="0" err="1" smtClean="0">
                <a:solidFill>
                  <a:srgbClr val="FF0000"/>
                </a:solidFill>
              </a:rPr>
              <a:t>зазделегідь</a:t>
            </a:r>
            <a:r>
              <a:rPr lang="ru-RU" dirty="0" smtClean="0">
                <a:solidFill>
                  <a:srgbClr val="FF0000"/>
                </a:solidFill>
              </a:rPr>
              <a:t> </a:t>
            </a:r>
            <a:r>
              <a:rPr lang="ru-RU" dirty="0" err="1" smtClean="0">
                <a:solidFill>
                  <a:srgbClr val="FF0000"/>
                </a:solidFill>
              </a:rPr>
              <a:t>належним</a:t>
            </a:r>
            <a:r>
              <a:rPr lang="ru-RU" dirty="0" smtClean="0">
                <a:solidFill>
                  <a:srgbClr val="FF0000"/>
                </a:solidFill>
              </a:rPr>
              <a:t> чином </a:t>
            </a:r>
            <a:r>
              <a:rPr lang="ru-RU" dirty="0" err="1" smtClean="0">
                <a:solidFill>
                  <a:srgbClr val="FF0000"/>
                </a:solidFill>
              </a:rPr>
              <a:t>підготувати</a:t>
            </a:r>
            <a:r>
              <a:rPr lang="ru-RU" dirty="0" smtClean="0">
                <a:solidFill>
                  <a:srgbClr val="FF0000"/>
                </a:solidFill>
              </a:rPr>
              <a:t> </a:t>
            </a:r>
            <a:r>
              <a:rPr lang="ru-RU" dirty="0" err="1" smtClean="0">
                <a:solidFill>
                  <a:srgbClr val="FF0000"/>
                </a:solidFill>
              </a:rPr>
              <a:t>швидких</a:t>
            </a:r>
            <a:r>
              <a:rPr lang="ru-RU" dirty="0" smtClean="0">
                <a:solidFill>
                  <a:srgbClr val="FF0000"/>
                </a:solidFill>
              </a:rPr>
              <a:t> </a:t>
            </a:r>
            <a:r>
              <a:rPr lang="ru-RU" dirty="0" err="1" smtClean="0">
                <a:solidFill>
                  <a:srgbClr val="FF0000"/>
                </a:solidFill>
              </a:rPr>
              <a:t>протиральників</a:t>
            </a:r>
            <a:r>
              <a:rPr lang="ru-RU" dirty="0" smtClean="0"/>
              <a:t>, </a:t>
            </a:r>
            <a:r>
              <a:rPr lang="ru-RU" dirty="0" err="1" smtClean="0"/>
              <a:t>якщо</a:t>
            </a:r>
            <a:r>
              <a:rPr lang="ru-RU" dirty="0" smtClean="0"/>
              <a:t> вони </a:t>
            </a:r>
            <a:r>
              <a:rPr lang="ru-RU" dirty="0" err="1" smtClean="0"/>
              <a:t>будуть</a:t>
            </a:r>
            <a:r>
              <a:rPr lang="ru-RU" dirty="0" smtClean="0"/>
              <a:t> </a:t>
            </a:r>
            <a:r>
              <a:rPr lang="ru-RU" dirty="0" err="1" smtClean="0"/>
              <a:t>виконувати</a:t>
            </a:r>
            <a:r>
              <a:rPr lang="ru-RU" dirty="0" smtClean="0"/>
              <a:t> свою роботу </a:t>
            </a:r>
            <a:r>
              <a:rPr lang="ru-RU" dirty="0" err="1" smtClean="0"/>
              <a:t>швидко</a:t>
            </a:r>
            <a:r>
              <a:rPr lang="ru-RU" dirty="0" smtClean="0"/>
              <a:t> та </a:t>
            </a:r>
            <a:r>
              <a:rPr lang="ru-RU" dirty="0" err="1" smtClean="0"/>
              <a:t>вибігати</a:t>
            </a:r>
            <a:r>
              <a:rPr lang="ru-RU" dirty="0" smtClean="0"/>
              <a:t> на </a:t>
            </a:r>
            <a:r>
              <a:rPr lang="ru-RU" dirty="0" err="1" smtClean="0"/>
              <a:t>майданчик</a:t>
            </a:r>
            <a:r>
              <a:rPr lang="ru-RU" dirty="0" smtClean="0"/>
              <a:t> </a:t>
            </a:r>
            <a:r>
              <a:rPr lang="ru-RU" b="1" dirty="0" smtClean="0"/>
              <a:t>по </a:t>
            </a:r>
            <a:r>
              <a:rPr lang="ru-RU" b="1" dirty="0" err="1" smtClean="0"/>
              <a:t>закінченню</a:t>
            </a:r>
            <a:r>
              <a:rPr lang="ru-RU" b="1" dirty="0" smtClean="0"/>
              <a:t> кожного </a:t>
            </a:r>
            <a:r>
              <a:rPr lang="ru-RU" b="1" dirty="0" err="1" smtClean="0"/>
              <a:t>розігрування</a:t>
            </a:r>
            <a:r>
              <a:rPr lang="ru-RU" b="1" dirty="0" smtClean="0"/>
              <a:t>, </a:t>
            </a:r>
            <a:r>
              <a:rPr lang="ru-RU" b="1" dirty="0" err="1" smtClean="0"/>
              <a:t>гравцям</a:t>
            </a:r>
            <a:r>
              <a:rPr lang="ru-RU" b="1" dirty="0" smtClean="0"/>
              <a:t> не </a:t>
            </a:r>
            <a:r>
              <a:rPr lang="ru-RU" b="1" dirty="0" err="1" smtClean="0"/>
              <a:t>потрібно</a:t>
            </a:r>
            <a:r>
              <a:rPr lang="ru-RU" b="1" dirty="0" smtClean="0"/>
              <a:t> буде </a:t>
            </a:r>
            <a:r>
              <a:rPr lang="ru-RU" b="1" dirty="0" err="1" smtClean="0"/>
              <a:t>робити</a:t>
            </a:r>
            <a:r>
              <a:rPr lang="ru-RU" b="1" dirty="0" smtClean="0"/>
              <a:t> </a:t>
            </a:r>
            <a:r>
              <a:rPr lang="ru-RU" b="1" dirty="0" err="1" smtClean="0"/>
              <a:t>запити</a:t>
            </a:r>
            <a:r>
              <a:rPr lang="ru-RU" b="1" dirty="0" smtClean="0"/>
              <a:t> на </a:t>
            </a:r>
            <a:r>
              <a:rPr lang="ru-RU" b="1" dirty="0" err="1" smtClean="0"/>
              <a:t>протирання</a:t>
            </a:r>
            <a:r>
              <a:rPr lang="ru-RU" b="1" dirty="0" smtClean="0"/>
              <a:t> – </a:t>
            </a:r>
            <a:r>
              <a:rPr lang="ru-RU" b="1" dirty="0" err="1" smtClean="0"/>
              <a:t>отже</a:t>
            </a:r>
            <a:r>
              <a:rPr lang="ru-RU" b="1" dirty="0" smtClean="0"/>
              <a:t> </a:t>
            </a:r>
            <a:r>
              <a:rPr lang="ru-RU" b="1" dirty="0" err="1" smtClean="0"/>
              <a:t>і</a:t>
            </a:r>
            <a:r>
              <a:rPr lang="ru-RU" b="1" dirty="0" smtClean="0"/>
              <a:t> </a:t>
            </a:r>
            <a:r>
              <a:rPr lang="ru-RU" b="1" dirty="0" err="1" smtClean="0"/>
              <a:t>кількість</a:t>
            </a:r>
            <a:r>
              <a:rPr lang="ru-RU" b="1" dirty="0" smtClean="0"/>
              <a:t> </a:t>
            </a:r>
            <a:r>
              <a:rPr lang="ru-RU" b="1" dirty="0" err="1" smtClean="0"/>
              <a:t>санкцій</a:t>
            </a:r>
            <a:r>
              <a:rPr lang="ru-RU" b="1" dirty="0" smtClean="0"/>
              <a:t> за </a:t>
            </a:r>
            <a:r>
              <a:rPr lang="ru-RU" b="1" dirty="0" err="1" smtClean="0"/>
              <a:t>затримку</a:t>
            </a:r>
            <a:r>
              <a:rPr lang="ru-RU" b="1" dirty="0" smtClean="0"/>
              <a:t> часу буде </a:t>
            </a:r>
            <a:r>
              <a:rPr lang="ru-RU" b="1" dirty="0" err="1" smtClean="0"/>
              <a:t>зменшена</a:t>
            </a:r>
            <a:r>
              <a:rPr lang="ru-RU" b="1" dirty="0" smtClean="0"/>
              <a:t>.</a:t>
            </a:r>
          </a:p>
          <a:p>
            <a:endParaRPr lang="ru-RU" dirty="0" smtClean="0"/>
          </a:p>
          <a:p>
            <a:r>
              <a:rPr lang="ru-RU" dirty="0" smtClean="0">
                <a:solidFill>
                  <a:srgbClr val="FF0000"/>
                </a:solidFill>
              </a:rPr>
              <a:t>У </a:t>
            </a:r>
            <a:r>
              <a:rPr lang="ru-RU" dirty="0" err="1" smtClean="0">
                <a:solidFill>
                  <a:srgbClr val="FF0000"/>
                </a:solidFill>
              </a:rPr>
              <a:t>випадку</a:t>
            </a:r>
            <a:r>
              <a:rPr lang="ru-RU" dirty="0" smtClean="0">
                <a:solidFill>
                  <a:srgbClr val="FF0000"/>
                </a:solidFill>
              </a:rPr>
              <a:t> </a:t>
            </a:r>
            <a:r>
              <a:rPr lang="ru-RU" dirty="0" err="1" smtClean="0">
                <a:solidFill>
                  <a:srgbClr val="FF0000"/>
                </a:solidFill>
              </a:rPr>
              <a:t>небезпечних</a:t>
            </a:r>
            <a:r>
              <a:rPr lang="ru-RU" dirty="0" smtClean="0">
                <a:solidFill>
                  <a:srgbClr val="FF0000"/>
                </a:solidFill>
              </a:rPr>
              <a:t> </a:t>
            </a:r>
            <a:r>
              <a:rPr lang="ru-RU" dirty="0" err="1" smtClean="0">
                <a:solidFill>
                  <a:srgbClr val="FF0000"/>
                </a:solidFill>
              </a:rPr>
              <a:t>вологих</a:t>
            </a:r>
            <a:r>
              <a:rPr lang="ru-RU" dirty="0" smtClean="0">
                <a:solidFill>
                  <a:srgbClr val="FF0000"/>
                </a:solidFill>
              </a:rPr>
              <a:t> </a:t>
            </a:r>
            <a:r>
              <a:rPr lang="ru-RU" dirty="0" err="1" smtClean="0">
                <a:solidFill>
                  <a:srgbClr val="FF0000"/>
                </a:solidFill>
              </a:rPr>
              <a:t>плям</a:t>
            </a:r>
            <a:r>
              <a:rPr lang="ru-RU" dirty="0" smtClean="0">
                <a:solidFill>
                  <a:srgbClr val="FF0000"/>
                </a:solidFill>
              </a:rPr>
              <a:t> на </a:t>
            </a:r>
            <a:r>
              <a:rPr lang="ru-RU" dirty="0" err="1" smtClean="0">
                <a:solidFill>
                  <a:srgbClr val="FF0000"/>
                </a:solidFill>
              </a:rPr>
              <a:t>майданчику</a:t>
            </a:r>
            <a:r>
              <a:rPr lang="ru-RU" dirty="0" smtClean="0">
                <a:solidFill>
                  <a:srgbClr val="FF0000"/>
                </a:solidFill>
              </a:rPr>
              <a:t>, </a:t>
            </a:r>
            <a:r>
              <a:rPr lang="ru-RU" dirty="0" err="1" smtClean="0">
                <a:solidFill>
                  <a:srgbClr val="FF0000"/>
                </a:solidFill>
              </a:rPr>
              <a:t>гравці</a:t>
            </a:r>
            <a:r>
              <a:rPr lang="ru-RU" dirty="0" smtClean="0">
                <a:solidFill>
                  <a:srgbClr val="FF0000"/>
                </a:solidFill>
              </a:rPr>
              <a:t> </a:t>
            </a:r>
            <a:r>
              <a:rPr lang="ru-RU" dirty="0" err="1" smtClean="0">
                <a:solidFill>
                  <a:srgbClr val="FF0000"/>
                </a:solidFill>
              </a:rPr>
              <a:t>мають</a:t>
            </a:r>
            <a:r>
              <a:rPr lang="ru-RU" dirty="0" smtClean="0">
                <a:solidFill>
                  <a:srgbClr val="FF0000"/>
                </a:solidFill>
              </a:rPr>
              <a:t> право </a:t>
            </a:r>
            <a:r>
              <a:rPr lang="ru-RU" dirty="0" err="1" smtClean="0">
                <a:solidFill>
                  <a:srgbClr val="FF0000"/>
                </a:solidFill>
              </a:rPr>
              <a:t>зробити</a:t>
            </a:r>
            <a:r>
              <a:rPr lang="ru-RU" dirty="0" smtClean="0">
                <a:solidFill>
                  <a:srgbClr val="FF0000"/>
                </a:solidFill>
              </a:rPr>
              <a:t> запит на </a:t>
            </a:r>
            <a:r>
              <a:rPr lang="ru-RU" dirty="0" err="1" smtClean="0">
                <a:solidFill>
                  <a:srgbClr val="FF0000"/>
                </a:solidFill>
              </a:rPr>
              <a:t>протирання</a:t>
            </a:r>
            <a:r>
              <a:rPr lang="ru-RU" dirty="0" smtClean="0">
                <a:solidFill>
                  <a:srgbClr val="FF0000"/>
                </a:solidFill>
              </a:rPr>
              <a:t>. Але запит на </a:t>
            </a:r>
            <a:r>
              <a:rPr lang="ru-RU" dirty="0" err="1" smtClean="0">
                <a:solidFill>
                  <a:srgbClr val="FF0000"/>
                </a:solidFill>
              </a:rPr>
              <a:t>протирання</a:t>
            </a:r>
            <a:r>
              <a:rPr lang="ru-RU" dirty="0" smtClean="0">
                <a:solidFill>
                  <a:srgbClr val="FF0000"/>
                </a:solidFill>
              </a:rPr>
              <a:t> без причини повинно бути </a:t>
            </a:r>
            <a:r>
              <a:rPr lang="ru-RU" dirty="0" err="1" smtClean="0">
                <a:solidFill>
                  <a:srgbClr val="FF0000"/>
                </a:solidFill>
              </a:rPr>
              <a:t>розцінено</a:t>
            </a:r>
            <a:r>
              <a:rPr lang="ru-RU" dirty="0" smtClean="0">
                <a:solidFill>
                  <a:srgbClr val="FF0000"/>
                </a:solidFill>
              </a:rPr>
              <a:t> як </a:t>
            </a:r>
            <a:r>
              <a:rPr lang="ru-RU" dirty="0" err="1" smtClean="0">
                <a:solidFill>
                  <a:srgbClr val="FF0000"/>
                </a:solidFill>
              </a:rPr>
              <a:t>навмисна</a:t>
            </a:r>
            <a:r>
              <a:rPr lang="ru-RU" dirty="0" smtClean="0">
                <a:solidFill>
                  <a:srgbClr val="FF0000"/>
                </a:solidFill>
              </a:rPr>
              <a:t> </a:t>
            </a:r>
            <a:r>
              <a:rPr lang="ru-RU" dirty="0" err="1" smtClean="0">
                <a:solidFill>
                  <a:srgbClr val="FF0000"/>
                </a:solidFill>
              </a:rPr>
              <a:t>затримка</a:t>
            </a:r>
            <a:r>
              <a:rPr lang="ru-RU" dirty="0" smtClean="0">
                <a:solidFill>
                  <a:srgbClr val="FF0000"/>
                </a:solidFill>
              </a:rPr>
              <a:t> та </a:t>
            </a:r>
            <a:r>
              <a:rPr lang="ru-RU" dirty="0" err="1" smtClean="0">
                <a:solidFill>
                  <a:srgbClr val="FF0000"/>
                </a:solidFill>
              </a:rPr>
              <a:t>застосовано</a:t>
            </a:r>
            <a:r>
              <a:rPr lang="ru-RU" dirty="0" smtClean="0">
                <a:solidFill>
                  <a:srgbClr val="FF0000"/>
                </a:solidFill>
              </a:rPr>
              <a:t> </a:t>
            </a:r>
            <a:r>
              <a:rPr lang="ru-RU" dirty="0" err="1" smtClean="0">
                <a:solidFill>
                  <a:srgbClr val="FF0000"/>
                </a:solidFill>
              </a:rPr>
              <a:t>відповідні</a:t>
            </a:r>
            <a:r>
              <a:rPr lang="ru-RU" dirty="0" smtClean="0">
                <a:solidFill>
                  <a:srgbClr val="FF0000"/>
                </a:solidFill>
              </a:rPr>
              <a:t> </a:t>
            </a:r>
            <a:r>
              <a:rPr lang="ru-RU" dirty="0" err="1" smtClean="0">
                <a:solidFill>
                  <a:srgbClr val="FF0000"/>
                </a:solidFill>
              </a:rPr>
              <a:t>санкції</a:t>
            </a:r>
            <a:r>
              <a:rPr lang="ru-RU" dirty="0" smtClean="0">
                <a:solidFill>
                  <a:srgbClr val="FF0000"/>
                </a:solidFill>
              </a:rPr>
              <a:t>. </a:t>
            </a:r>
          </a:p>
          <a:p>
            <a:endParaRPr lang="ru-RU" dirty="0" smtClean="0">
              <a:solidFill>
                <a:srgbClr val="FF0000"/>
              </a:solidFill>
            </a:endParaRPr>
          </a:p>
          <a:p>
            <a:r>
              <a:rPr lang="ru-RU" dirty="0" err="1" smtClean="0"/>
              <a:t>Якщо</a:t>
            </a:r>
            <a:r>
              <a:rPr lang="ru-RU" dirty="0" smtClean="0"/>
              <a:t> команда </a:t>
            </a:r>
            <a:r>
              <a:rPr lang="ru-RU" dirty="0" err="1" smtClean="0"/>
              <a:t>відмовляється</a:t>
            </a:r>
            <a:r>
              <a:rPr lang="ru-RU" dirty="0" smtClean="0"/>
              <a:t> </a:t>
            </a:r>
            <a:r>
              <a:rPr lang="ru-RU" dirty="0" err="1" smtClean="0"/>
              <a:t>продовжувати</a:t>
            </a:r>
            <a:r>
              <a:rPr lang="ru-RU" dirty="0" smtClean="0"/>
              <a:t> </a:t>
            </a:r>
            <a:r>
              <a:rPr lang="ru-RU" dirty="0" err="1" smtClean="0"/>
              <a:t>гру</a:t>
            </a:r>
            <a:r>
              <a:rPr lang="ru-RU" dirty="0" smtClean="0"/>
              <a:t> </a:t>
            </a:r>
            <a:r>
              <a:rPr lang="ru-RU" dirty="0" err="1" smtClean="0"/>
              <a:t>після</a:t>
            </a:r>
            <a:r>
              <a:rPr lang="ru-RU" dirty="0" smtClean="0"/>
              <a:t> </a:t>
            </a:r>
            <a:r>
              <a:rPr lang="ru-RU" dirty="0" err="1" smtClean="0"/>
              <a:t>завершення</a:t>
            </a:r>
            <a:r>
              <a:rPr lang="ru-RU" dirty="0" smtClean="0"/>
              <a:t> ТА через </a:t>
            </a:r>
            <a:r>
              <a:rPr lang="ru-RU" dirty="0" err="1" smtClean="0"/>
              <a:t>вологу</a:t>
            </a:r>
            <a:r>
              <a:rPr lang="ru-RU" dirty="0" smtClean="0"/>
              <a:t> </a:t>
            </a:r>
            <a:r>
              <a:rPr lang="ru-RU" dirty="0" err="1" smtClean="0"/>
              <a:t>підлогу</a:t>
            </a:r>
            <a:r>
              <a:rPr lang="ru-RU" dirty="0" smtClean="0"/>
              <a:t> </a:t>
            </a:r>
            <a:r>
              <a:rPr lang="ru-RU" dirty="0" smtClean="0">
                <a:solidFill>
                  <a:srgbClr val="FF0000"/>
                </a:solidFill>
              </a:rPr>
              <a:t>перед лавкою </a:t>
            </a:r>
            <a:r>
              <a:rPr lang="ru-RU" dirty="0" err="1" smtClean="0">
                <a:solidFill>
                  <a:srgbClr val="FF0000"/>
                </a:solidFill>
              </a:rPr>
              <a:t>команди</a:t>
            </a:r>
            <a:r>
              <a:rPr lang="ru-RU" dirty="0" smtClean="0"/>
              <a:t>, 1-ий </a:t>
            </a:r>
            <a:r>
              <a:rPr lang="ru-RU" dirty="0" err="1" smtClean="0"/>
              <a:t>суддя</a:t>
            </a:r>
            <a:r>
              <a:rPr lang="ru-RU" dirty="0" smtClean="0"/>
              <a:t> повинен </a:t>
            </a:r>
            <a:r>
              <a:rPr lang="ru-RU" dirty="0" err="1" smtClean="0"/>
              <a:t>застосувати</a:t>
            </a:r>
            <a:r>
              <a:rPr lang="ru-RU" dirty="0" smtClean="0"/>
              <a:t> </a:t>
            </a:r>
            <a:r>
              <a:rPr lang="ru-RU" dirty="0" err="1" smtClean="0"/>
              <a:t>санкцію</a:t>
            </a:r>
            <a:r>
              <a:rPr lang="ru-RU" dirty="0" smtClean="0"/>
              <a:t> за </a:t>
            </a:r>
            <a:r>
              <a:rPr lang="ru-RU" dirty="0" err="1" smtClean="0"/>
              <a:t>затримку</a:t>
            </a:r>
            <a:r>
              <a:rPr lang="ru-RU" dirty="0" smtClean="0"/>
              <a:t>.</a:t>
            </a:r>
            <a:endParaRPr lang="ru-RU" dirty="0" smtClean="0">
              <a:solidFill>
                <a:srgbClr val="FF0000"/>
              </a:solidFill>
            </a:endParaRPr>
          </a:p>
          <a:p>
            <a:pPr algn="just"/>
            <a:endParaRPr lang="ru-RU" dirty="0" smtClean="0">
              <a:solidFill>
                <a:srgbClr val="FF0000"/>
              </a:solidFill>
            </a:endParaRPr>
          </a:p>
          <a:p>
            <a:pPr algn="just"/>
            <a:endParaRPr lang="ru-RU" dirty="0" smtClean="0">
              <a:solidFill>
                <a:srgbClr val="FF0000"/>
              </a:solidFill>
            </a:endParaRPr>
          </a:p>
          <a:p>
            <a:endParaRPr lang="ru-RU" dirty="0" smtClean="0">
              <a:solidFill>
                <a:srgbClr val="FF0000"/>
              </a:solidFill>
            </a:endParaRPr>
          </a:p>
          <a:p>
            <a:endParaRPr lang="ru-RU"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19642</TotalTime>
  <Words>4923</Words>
  <Application>Microsoft Office PowerPoint</Application>
  <PresentationFormat>Экран (4:3)</PresentationFormat>
  <Paragraphs>330</Paragraphs>
  <Slides>64</Slides>
  <Notes>0</Notes>
  <HiddenSlides>18</HiddenSlides>
  <MMClips>19</MMClips>
  <ScaleCrop>false</ScaleCrop>
  <HeadingPairs>
    <vt:vector size="4" baseType="variant">
      <vt:variant>
        <vt:lpstr>Тема</vt:lpstr>
      </vt:variant>
      <vt:variant>
        <vt:i4>1</vt:i4>
      </vt:variant>
      <vt:variant>
        <vt:lpstr>Заголовки слайдов</vt:lpstr>
      </vt:variant>
      <vt:variant>
        <vt:i4>64</vt:i4>
      </vt:variant>
    </vt:vector>
  </HeadingPairs>
  <TitlesOfParts>
    <vt:vector size="65" baseType="lpstr">
      <vt:lpstr>Тема Office</vt:lpstr>
      <vt:lpstr>Зміни в Методиці та Книзі випадків 2020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Слайд 60</vt:lpstr>
      <vt:lpstr>Слайд 61</vt:lpstr>
      <vt:lpstr>Слайд 62</vt:lpstr>
      <vt:lpstr>Слайд 63</vt:lpstr>
      <vt:lpstr>Слайд 64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Система управления электронным документооборотом ФВУ by VolleyMAG Corporation</dc:title>
  <dc:creator>Kiosik</dc:creator>
  <cp:lastModifiedBy>Евгений Уминский</cp:lastModifiedBy>
  <cp:revision>304</cp:revision>
  <dcterms:created xsi:type="dcterms:W3CDTF">2016-08-31T18:50:25Z</dcterms:created>
  <dcterms:modified xsi:type="dcterms:W3CDTF">2020-08-29T08:56:57Z</dcterms:modified>
</cp:coreProperties>
</file>