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320" r:id="rId3"/>
    <p:sldId id="305" r:id="rId4"/>
    <p:sldId id="312" r:id="rId5"/>
    <p:sldId id="313" r:id="rId6"/>
    <p:sldId id="318" r:id="rId7"/>
    <p:sldId id="326" r:id="rId8"/>
    <p:sldId id="321" r:id="rId9"/>
    <p:sldId id="311" r:id="rId10"/>
    <p:sldId id="314" r:id="rId11"/>
    <p:sldId id="315" r:id="rId12"/>
    <p:sldId id="325" r:id="rId13"/>
    <p:sldId id="316" r:id="rId14"/>
    <p:sldId id="299" r:id="rId15"/>
    <p:sldId id="317" r:id="rId16"/>
    <p:sldId id="319" r:id="rId17"/>
    <p:sldId id="306" r:id="rId18"/>
    <p:sldId id="298" r:id="rId19"/>
    <p:sldId id="300" r:id="rId20"/>
    <p:sldId id="301" r:id="rId21"/>
    <p:sldId id="302" r:id="rId22"/>
    <p:sldId id="303" r:id="rId23"/>
    <p:sldId id="304" r:id="rId24"/>
    <p:sldId id="323" r:id="rId25"/>
    <p:sldId id="307" r:id="rId26"/>
    <p:sldId id="322" r:id="rId27"/>
    <p:sldId id="308" r:id="rId28"/>
    <p:sldId id="309" r:id="rId29"/>
    <p:sldId id="327" r:id="rId30"/>
    <p:sldId id="297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595" autoAdjust="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7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0A48A-AFF8-4CE1-B807-3B64AFB918F6}" type="datetimeFigureOut">
              <a:rPr lang="pl-PL" smtClean="0"/>
              <a:t>28.08.2020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0DB1C-2F73-4838-B0B8-1873D31E6E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4291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0DB1C-2F73-4838-B0B8-1873D31E6E81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766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873C-6F6A-418F-BE3D-78DB49AA62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8D83-724E-4DD8-A7BA-2233A6467C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873C-6F6A-418F-BE3D-78DB49AA62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8D83-724E-4DD8-A7BA-2233A6467C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873C-6F6A-418F-BE3D-78DB49AA62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8D83-724E-4DD8-A7BA-2233A6467C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873C-6F6A-418F-BE3D-78DB49AA62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8D83-724E-4DD8-A7BA-2233A6467C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873C-6F6A-418F-BE3D-78DB49AA62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8D83-724E-4DD8-A7BA-2233A6467C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873C-6F6A-418F-BE3D-78DB49AA62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8D83-724E-4DD8-A7BA-2233A6467C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873C-6F6A-418F-BE3D-78DB49AA62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8D83-724E-4DD8-A7BA-2233A6467C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873C-6F6A-418F-BE3D-78DB49AA62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8D83-724E-4DD8-A7BA-2233A6467C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873C-6F6A-418F-BE3D-78DB49AA62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8D83-724E-4DD8-A7BA-2233A6467C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873C-6F6A-418F-BE3D-78DB49AA62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8D83-724E-4DD8-A7BA-2233A6467C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873C-6F6A-418F-BE3D-78DB49AA62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8D83-724E-4DD8-A7BA-2233A6467C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E873C-6F6A-418F-BE3D-78DB49AA62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68D83-724E-4DD8-A7BA-2233A6467CC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uk.wikipedia.org/wiki/%D0%9D%D1%96%D0%BC%D0%B5%D1%86%D1%8C%D0%BA%D0%B0_%D0%BC%D0%BE%D0%B2%D0%B0" TargetMode="External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uk.wikipedia.org/wiki/%D0%9F%D0%BE%D1%88%D0%B0%D0%BD%D0%B0" TargetMode="External"/><Relationship Id="rId5" Type="http://schemas.openxmlformats.org/officeDocument/2006/relationships/hyperlink" Target="https://uk.wikipedia.org/wiki/%D0%94%D0%BE%D0%B2%D1%96%D1%80%D0%B0" TargetMode="External"/><Relationship Id="rId4" Type="http://schemas.openxmlformats.org/officeDocument/2006/relationships/hyperlink" Target="https://uk.wikipedia.org/wiki/%D0%9B%D0%B0%D1%82%D0%B8%D0%BD%D1%81%D1%8C%D0%BA%D0%B0_%D0%BC%D0%BE%D0%B2%D0%B0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420888"/>
            <a:ext cx="9144000" cy="2357454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cs typeface="Arial" pitchFamily="34" charset="0"/>
              </a:rPr>
              <a:t>РОЗВИТОК СУДДІВСЬКОЇ КАР</a:t>
            </a:r>
            <a:r>
              <a:rPr lang="en-US" b="1" i="1" dirty="0" smtClean="0">
                <a:solidFill>
                  <a:srgbClr val="002060"/>
                </a:solidFill>
                <a:cs typeface="Arial" pitchFamily="34" charset="0"/>
              </a:rPr>
              <a:t>’</a:t>
            </a:r>
            <a:r>
              <a:rPr lang="uk-UA" b="1" i="1" dirty="0" smtClean="0">
                <a:solidFill>
                  <a:srgbClr val="002060"/>
                </a:solidFill>
                <a:cs typeface="Arial" pitchFamily="34" charset="0"/>
              </a:rPr>
              <a:t>ЄРИ</a:t>
            </a:r>
            <a:r>
              <a:rPr lang="ru-RU" b="1" i="1" dirty="0" smtClean="0">
                <a:solidFill>
                  <a:srgbClr val="002060"/>
                </a:solidFill>
                <a:cs typeface="Arial" pitchFamily="34" charset="0"/>
              </a:rPr>
              <a:t/>
            </a:r>
            <a:br>
              <a:rPr lang="ru-RU" b="1" i="1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b="1" i="1" dirty="0" smtClean="0">
                <a:solidFill>
                  <a:srgbClr val="002060"/>
                </a:solidFill>
                <a:cs typeface="Arial" pitchFamily="34" charset="0"/>
              </a:rPr>
              <a:t>(як бути гарним суддею)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57818" y="5572140"/>
            <a:ext cx="3571868" cy="12858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ru-RU" i="1" dirty="0" smtClean="0">
                <a:solidFill>
                  <a:srgbClr val="002060"/>
                </a:solidFill>
                <a:ea typeface="+mj-ea"/>
                <a:cs typeface="Arial" pitchFamily="34" charset="0"/>
              </a:rPr>
              <a:t>Підготував:</a:t>
            </a:r>
            <a:br>
              <a:rPr lang="ru-RU" i="1" dirty="0" smtClean="0">
                <a:solidFill>
                  <a:srgbClr val="002060"/>
                </a:solidFill>
                <a:ea typeface="+mj-ea"/>
                <a:cs typeface="Arial" pitchFamily="34" charset="0"/>
              </a:rPr>
            </a:br>
            <a:r>
              <a:rPr lang="ru-RU" i="1" dirty="0" smtClean="0">
                <a:solidFill>
                  <a:srgbClr val="002060"/>
                </a:solidFill>
                <a:ea typeface="+mj-ea"/>
                <a:cs typeface="Arial" pitchFamily="34" charset="0"/>
              </a:rPr>
              <a:t>Суддя </a:t>
            </a:r>
            <a:r>
              <a:rPr lang="en-US" i="1" dirty="0" smtClean="0">
                <a:solidFill>
                  <a:srgbClr val="002060"/>
                </a:solidFill>
                <a:ea typeface="+mj-ea"/>
                <a:cs typeface="Arial" pitchFamily="34" charset="0"/>
              </a:rPr>
              <a:t>  </a:t>
            </a:r>
            <a:r>
              <a:rPr lang="uk-UA" i="1" dirty="0" smtClean="0">
                <a:solidFill>
                  <a:srgbClr val="002060"/>
                </a:solidFill>
                <a:ea typeface="+mj-ea"/>
                <a:cs typeface="Arial" pitchFamily="34" charset="0"/>
              </a:rPr>
              <a:t>міжнародної </a:t>
            </a:r>
            <a:r>
              <a:rPr lang="ru-RU" i="1" dirty="0" smtClean="0">
                <a:solidFill>
                  <a:srgbClr val="002060"/>
                </a:solidFill>
                <a:ea typeface="+mj-ea"/>
                <a:cs typeface="Arial" pitchFamily="34" charset="0"/>
              </a:rPr>
              <a:t>категорії </a:t>
            </a:r>
            <a:r>
              <a:rPr lang="ru-RU" b="1" i="1" dirty="0" smtClean="0">
                <a:solidFill>
                  <a:srgbClr val="002060"/>
                </a:solidFill>
                <a:ea typeface="+mj-ea"/>
                <a:cs typeface="Arial" pitchFamily="34" charset="0"/>
              </a:rPr>
              <a:t/>
            </a:r>
            <a:br>
              <a:rPr lang="ru-RU" b="1" i="1" dirty="0" smtClean="0">
                <a:solidFill>
                  <a:srgbClr val="002060"/>
                </a:solidFill>
                <a:ea typeface="+mj-ea"/>
                <a:cs typeface="Arial" pitchFamily="34" charset="0"/>
              </a:rPr>
            </a:br>
            <a:r>
              <a:rPr lang="ru-RU" b="1" i="1" dirty="0" smtClean="0">
                <a:solidFill>
                  <a:srgbClr val="002060"/>
                </a:solidFill>
                <a:ea typeface="+mj-ea"/>
                <a:cs typeface="Arial" pitchFamily="34" charset="0"/>
              </a:rPr>
              <a:t>СКІБІЦЬКИЙ ОЛЕКСІЙ</a:t>
            </a:r>
            <a:endParaRPr kumimoji="0" lang="ru-RU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pic>
        <p:nvPicPr>
          <p:cNvPr id="6" name="Picture 3" descr="D:\ФВУ\Презентации\А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836712"/>
            <a:ext cx="2376265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107505" y="809329"/>
            <a:ext cx="8928992" cy="5283967"/>
          </a:xfrm>
        </p:spPr>
        <p:txBody>
          <a:bodyPr>
            <a:normAutofit fontScale="92500" lnSpcReduction="20000"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          РІДКО </a:t>
            </a:r>
            <a:r>
              <a:rPr lang="uk-UA" sz="3200" b="1" dirty="0">
                <a:solidFill>
                  <a:schemeClr val="tx1"/>
                </a:solidFill>
              </a:rPr>
              <a:t>ХТО З </a:t>
            </a:r>
            <a:r>
              <a:rPr lang="uk-UA" sz="3200" b="1" dirty="0" smtClean="0">
                <a:solidFill>
                  <a:schemeClr val="tx1"/>
                </a:solidFill>
              </a:rPr>
              <a:t>ТРЕНЕРІВ  </a:t>
            </a:r>
            <a:r>
              <a:rPr lang="uk-UA" sz="3200" b="1" dirty="0">
                <a:solidFill>
                  <a:schemeClr val="tx1"/>
                </a:solidFill>
              </a:rPr>
              <a:t>ГОТОВИЙ ВЗЯТИ </a:t>
            </a:r>
            <a:r>
              <a:rPr lang="uk-UA" sz="3200" b="1" dirty="0" smtClean="0">
                <a:solidFill>
                  <a:schemeClr val="tx1"/>
                </a:solidFill>
              </a:rPr>
              <a:t>   </a:t>
            </a:r>
          </a:p>
          <a:p>
            <a:r>
              <a:rPr lang="uk-UA" sz="3200" b="1" dirty="0">
                <a:solidFill>
                  <a:schemeClr val="tx1"/>
                </a:solidFill>
              </a:rPr>
              <a:t> </a:t>
            </a:r>
            <a:r>
              <a:rPr lang="uk-UA" sz="3200" b="1" dirty="0" smtClean="0">
                <a:solidFill>
                  <a:schemeClr val="tx1"/>
                </a:solidFill>
              </a:rPr>
              <a:t>      ВІДПОВІДАЛЬНІСТЬ ЗА ПОРАЗКУ НА СЕБЕ,</a:t>
            </a:r>
          </a:p>
          <a:p>
            <a:r>
              <a:rPr lang="uk-UA" sz="3200" b="1" dirty="0" smtClean="0">
                <a:solidFill>
                  <a:schemeClr val="tx1"/>
                </a:solidFill>
              </a:rPr>
              <a:t>              НАБАГАТО ПРОСТІШЕ ПЕРЕКЛАСТИ   </a:t>
            </a:r>
          </a:p>
          <a:p>
            <a:r>
              <a:rPr lang="uk-UA" sz="3200" b="1" dirty="0">
                <a:solidFill>
                  <a:schemeClr val="tx1"/>
                </a:solidFill>
              </a:rPr>
              <a:t> </a:t>
            </a:r>
            <a:r>
              <a:rPr lang="uk-UA" sz="3200" b="1" dirty="0" smtClean="0">
                <a:solidFill>
                  <a:schemeClr val="tx1"/>
                </a:solidFill>
              </a:rPr>
              <a:t>                 ВІДПОВІДАЛЬНІСТЬ НА ІНШИХ.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      </a:t>
            </a:r>
            <a:endParaRPr lang="uk-UA" sz="3200" b="1" dirty="0" smtClean="0">
              <a:solidFill>
                <a:srgbClr val="FF0000"/>
              </a:solidFill>
            </a:endParaRPr>
          </a:p>
          <a:p>
            <a:endParaRPr lang="uk-UA" sz="3200" b="1" dirty="0">
              <a:solidFill>
                <a:srgbClr val="FF0000"/>
              </a:solidFill>
            </a:endParaRPr>
          </a:p>
          <a:p>
            <a:endParaRPr lang="uk-UA" sz="3200" b="1" dirty="0" smtClean="0">
              <a:solidFill>
                <a:srgbClr val="FF0000"/>
              </a:solidFill>
            </a:endParaRPr>
          </a:p>
          <a:p>
            <a:endParaRPr lang="uk-UA" sz="3200" b="1" dirty="0">
              <a:solidFill>
                <a:srgbClr val="FF0000"/>
              </a:solidFill>
            </a:endParaRPr>
          </a:p>
          <a:p>
            <a:endParaRPr lang="uk-UA" sz="3200" b="1" dirty="0" smtClean="0">
              <a:solidFill>
                <a:srgbClr val="FF0000"/>
              </a:solidFill>
            </a:endParaRPr>
          </a:p>
          <a:p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uk-UA" sz="3200" b="1" dirty="0" smtClean="0">
                <a:solidFill>
                  <a:srgbClr val="FF0000"/>
                </a:solidFill>
              </a:rPr>
              <a:t>ЯК ЦЬОМУ ЗАПОБІГТИ ТА НЕ СТАТИ </a:t>
            </a:r>
            <a:r>
              <a:rPr lang="en-US" sz="3200" b="1" dirty="0" smtClean="0">
                <a:solidFill>
                  <a:srgbClr val="FF0000"/>
                </a:solidFill>
              </a:rPr>
              <a:t>               </a:t>
            </a:r>
            <a:r>
              <a:rPr lang="uk-UA" sz="3200" b="1" dirty="0" smtClean="0">
                <a:solidFill>
                  <a:srgbClr val="FF0000"/>
                </a:solidFill>
              </a:rPr>
              <a:t>  </a:t>
            </a:r>
          </a:p>
          <a:p>
            <a:r>
              <a:rPr lang="uk-UA" sz="3200" b="1" dirty="0">
                <a:solidFill>
                  <a:srgbClr val="FF0000"/>
                </a:solidFill>
              </a:rPr>
              <a:t> </a:t>
            </a:r>
            <a:r>
              <a:rPr lang="uk-UA" sz="3200" b="1" dirty="0" smtClean="0">
                <a:solidFill>
                  <a:srgbClr val="FF0000"/>
                </a:solidFill>
              </a:rPr>
              <a:t>                                               МІШЕННЮ ДЛЯ НАПАДОК</a:t>
            </a:r>
            <a:r>
              <a:rPr lang="en-US" sz="3200" b="1" dirty="0" smtClean="0">
                <a:solidFill>
                  <a:srgbClr val="FF0000"/>
                </a:solidFill>
              </a:rPr>
              <a:t>?</a:t>
            </a:r>
            <a:r>
              <a:rPr lang="uk-UA" sz="3200" b="1" dirty="0" smtClean="0">
                <a:solidFill>
                  <a:srgbClr val="FF0000"/>
                </a:solidFill>
              </a:rPr>
              <a:t> </a:t>
            </a:r>
          </a:p>
          <a:p>
            <a:endParaRPr lang="pl-PL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3848" y="2620807"/>
            <a:ext cx="2066723" cy="2048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00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251520" y="809328"/>
            <a:ext cx="8640960" cy="4851919"/>
          </a:xfrm>
        </p:spPr>
        <p:txBody>
          <a:bodyPr>
            <a:normAutofit fontScale="85000" lnSpcReduction="20000"/>
          </a:bodyPr>
          <a:lstStyle/>
          <a:p>
            <a:endParaRPr lang="uk-UA" sz="3200" dirty="0" smtClean="0">
              <a:solidFill>
                <a:schemeClr val="tx1"/>
              </a:solidFill>
            </a:endParaRPr>
          </a:p>
          <a:p>
            <a:r>
              <a:rPr lang="uk-UA" sz="3500" b="1" dirty="0" smtClean="0">
                <a:solidFill>
                  <a:srgbClr val="FF0000"/>
                </a:solidFill>
              </a:rPr>
              <a:t>ВІДПОВІДЬ </a:t>
            </a:r>
            <a:r>
              <a:rPr lang="uk-UA" sz="3500" b="1" dirty="0">
                <a:solidFill>
                  <a:srgbClr val="FF0000"/>
                </a:solidFill>
              </a:rPr>
              <a:t>ПРОСТА </a:t>
            </a:r>
            <a:endParaRPr lang="uk-UA" sz="3500" b="1" dirty="0" smtClean="0">
              <a:solidFill>
                <a:srgbClr val="FF0000"/>
              </a:solidFill>
            </a:endParaRPr>
          </a:p>
          <a:p>
            <a:r>
              <a:rPr lang="uk-UA" sz="3500" b="1" dirty="0" smtClean="0">
                <a:solidFill>
                  <a:srgbClr val="FF0000"/>
                </a:solidFill>
              </a:rPr>
              <a:t>                          – </a:t>
            </a:r>
            <a:r>
              <a:rPr lang="uk-UA" sz="3500" b="1" dirty="0">
                <a:solidFill>
                  <a:srgbClr val="FF0000"/>
                </a:solidFill>
              </a:rPr>
              <a:t>ЗРОЗУМІЛЕ </a:t>
            </a:r>
            <a:r>
              <a:rPr lang="uk-UA" sz="3500" b="1" dirty="0" smtClean="0">
                <a:solidFill>
                  <a:srgbClr val="FF0000"/>
                </a:solidFill>
              </a:rPr>
              <a:t>ДЛЯ УСІХ </a:t>
            </a:r>
            <a:r>
              <a:rPr lang="uk-UA" sz="3500" b="1" dirty="0">
                <a:solidFill>
                  <a:srgbClr val="FF0000"/>
                </a:solidFill>
              </a:rPr>
              <a:t>СУДДІВСТВО.</a:t>
            </a:r>
            <a:endParaRPr lang="en-US" sz="3500" b="1" dirty="0">
              <a:solidFill>
                <a:srgbClr val="FF0000"/>
              </a:solidFill>
            </a:endParaRPr>
          </a:p>
          <a:p>
            <a:endParaRPr lang="uk-UA" sz="3500" b="1" dirty="0" smtClean="0">
              <a:solidFill>
                <a:schemeClr val="tx1"/>
              </a:solidFill>
            </a:endParaRPr>
          </a:p>
          <a:p>
            <a:r>
              <a:rPr lang="uk-UA" sz="3500" b="1" dirty="0">
                <a:solidFill>
                  <a:schemeClr val="tx1"/>
                </a:solidFill>
              </a:rPr>
              <a:t>Нехай гравці вирішують результат матчу. Вплив судді на результат б</a:t>
            </a:r>
            <a:r>
              <a:rPr lang="en-US" sz="3500" b="1" dirty="0">
                <a:solidFill>
                  <a:schemeClr val="tx1"/>
                </a:solidFill>
              </a:rPr>
              <a:t>’</a:t>
            </a:r>
            <a:r>
              <a:rPr lang="uk-UA" sz="3500" b="1" dirty="0">
                <a:solidFill>
                  <a:schemeClr val="tx1"/>
                </a:solidFill>
              </a:rPr>
              <a:t>є не тільки по команді, але </a:t>
            </a:r>
            <a:r>
              <a:rPr lang="uk-UA" sz="3500" b="1" dirty="0" smtClean="0">
                <a:solidFill>
                  <a:schemeClr val="tx1"/>
                </a:solidFill>
              </a:rPr>
              <a:t>по </a:t>
            </a:r>
            <a:r>
              <a:rPr lang="uk-UA" sz="3500" b="1" dirty="0">
                <a:solidFill>
                  <a:schemeClr val="tx1"/>
                </a:solidFill>
              </a:rPr>
              <a:t>видовищу та усьому виду спорту</a:t>
            </a:r>
            <a:r>
              <a:rPr lang="uk-UA" sz="3500" b="1" dirty="0" smtClean="0">
                <a:solidFill>
                  <a:schemeClr val="tx1"/>
                </a:solidFill>
              </a:rPr>
              <a:t>.</a:t>
            </a:r>
          </a:p>
          <a:p>
            <a:endParaRPr lang="uk-UA" sz="3500" b="1" dirty="0">
              <a:solidFill>
                <a:schemeClr val="tx1"/>
              </a:solidFill>
            </a:endParaRPr>
          </a:p>
          <a:p>
            <a:endParaRPr lang="uk-UA" sz="3500" b="1" dirty="0">
              <a:solidFill>
                <a:schemeClr val="tx1"/>
              </a:solidFill>
            </a:endParaRPr>
          </a:p>
          <a:p>
            <a:r>
              <a:rPr lang="uk-UA" sz="3500" b="1" i="1" dirty="0" smtClean="0">
                <a:solidFill>
                  <a:schemeClr val="tx1"/>
                </a:solidFill>
              </a:rPr>
              <a:t>Система </a:t>
            </a:r>
            <a:r>
              <a:rPr lang="uk-UA" sz="3500" b="1" i="1" dirty="0">
                <a:solidFill>
                  <a:schemeClr val="tx1"/>
                </a:solidFill>
              </a:rPr>
              <a:t>відеоперегляду </a:t>
            </a:r>
            <a:r>
              <a:rPr lang="uk-UA" sz="3500" b="1" i="1" dirty="0" smtClean="0">
                <a:solidFill>
                  <a:schemeClr val="tx1"/>
                </a:solidFill>
              </a:rPr>
              <a:t>значно спрощує та робить зрозумілим для усіх суддівські рішення.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282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251520" y="809329"/>
            <a:ext cx="8496944" cy="3051720"/>
          </a:xfrm>
        </p:spPr>
        <p:txBody>
          <a:bodyPr>
            <a:normAutofit fontScale="92500" lnSpcReduction="10000"/>
          </a:bodyPr>
          <a:lstStyle/>
          <a:p>
            <a:endParaRPr lang="uk-UA" sz="3200" dirty="0" smtClean="0">
              <a:solidFill>
                <a:schemeClr val="tx1"/>
              </a:solidFill>
            </a:endParaRPr>
          </a:p>
          <a:p>
            <a:r>
              <a:rPr lang="uk-UA" sz="3200" b="1" dirty="0" smtClean="0">
                <a:solidFill>
                  <a:schemeClr val="tx1"/>
                </a:solidFill>
              </a:rPr>
              <a:t>Суддя повинен</a:t>
            </a:r>
            <a:r>
              <a:rPr lang="en-US" sz="3200" b="1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uk-UA" sz="3200" b="1" dirty="0">
                <a:solidFill>
                  <a:schemeClr val="tx1"/>
                </a:solidFill>
              </a:rPr>
              <a:t>з</a:t>
            </a:r>
            <a:r>
              <a:rPr lang="uk-UA" sz="3200" b="1" dirty="0" smtClean="0">
                <a:solidFill>
                  <a:schemeClr val="tx1"/>
                </a:solidFill>
              </a:rPr>
              <a:t>нати правила</a:t>
            </a:r>
          </a:p>
          <a:p>
            <a:pPr marL="457200" indent="-457200">
              <a:buFontTx/>
              <a:buChar char="-"/>
            </a:pPr>
            <a:r>
              <a:rPr lang="uk-UA" sz="3200" b="1" dirty="0">
                <a:solidFill>
                  <a:schemeClr val="tx1"/>
                </a:solidFill>
              </a:rPr>
              <a:t>р</a:t>
            </a:r>
            <a:r>
              <a:rPr lang="uk-UA" sz="3200" b="1" dirty="0" smtClean="0">
                <a:solidFill>
                  <a:schemeClr val="tx1"/>
                </a:solidFill>
              </a:rPr>
              <a:t>озуміти гру</a:t>
            </a:r>
          </a:p>
          <a:p>
            <a:r>
              <a:rPr lang="uk-UA" sz="3200" b="1" dirty="0" smtClean="0">
                <a:solidFill>
                  <a:schemeClr val="tx1"/>
                </a:solidFill>
              </a:rPr>
              <a:t>-    мати здоровий глузд та відчуття </a:t>
            </a:r>
            <a:r>
              <a:rPr lang="en-US" sz="3200" b="1" dirty="0" smtClean="0">
                <a:solidFill>
                  <a:schemeClr val="tx1"/>
                </a:solidFill>
              </a:rPr>
              <a:t>“</a:t>
            </a:r>
            <a:r>
              <a:rPr lang="uk-UA" sz="3200" b="1" dirty="0" smtClean="0">
                <a:solidFill>
                  <a:schemeClr val="tx1"/>
                </a:solidFill>
              </a:rPr>
              <a:t>духу</a:t>
            </a:r>
            <a:r>
              <a:rPr lang="en-US" sz="3200" b="1" dirty="0" smtClean="0">
                <a:solidFill>
                  <a:schemeClr val="tx1"/>
                </a:solidFill>
              </a:rPr>
              <a:t>”</a:t>
            </a:r>
            <a:r>
              <a:rPr lang="uk-UA" sz="3200" b="1" dirty="0" smtClean="0">
                <a:solidFill>
                  <a:schemeClr val="tx1"/>
                </a:solidFill>
              </a:rPr>
              <a:t> правил.</a:t>
            </a:r>
            <a:endParaRPr lang="uk-UA" sz="2600" b="1" dirty="0" smtClean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5610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395536" y="881337"/>
            <a:ext cx="8352928" cy="3051719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                             </a:t>
            </a:r>
            <a:r>
              <a:rPr lang="uk-UA" sz="3200" b="1" dirty="0" smtClean="0">
                <a:solidFill>
                  <a:srgbClr val="C00000"/>
                </a:solidFill>
              </a:rPr>
              <a:t>СУДДІВСЬКИЙ АВТОРИТЕТ</a:t>
            </a:r>
          </a:p>
          <a:p>
            <a:endParaRPr lang="uk-UA" b="1" dirty="0">
              <a:solidFill>
                <a:srgbClr val="C00000"/>
              </a:solidFill>
            </a:endParaRPr>
          </a:p>
          <a:p>
            <a:r>
              <a:rPr lang="uk-UA" b="1" dirty="0" smtClean="0">
                <a:solidFill>
                  <a:srgbClr val="C00000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Авторите́т</a:t>
            </a:r>
            <a:r>
              <a:rPr lang="uk-UA" dirty="0"/>
              <a:t> (</a:t>
            </a:r>
            <a:r>
              <a:rPr lang="uk-UA" dirty="0">
                <a:hlinkClick r:id="rId3" tooltip="Німецька мова"/>
              </a:rPr>
              <a:t>нім.</a:t>
            </a:r>
            <a:r>
              <a:rPr lang="uk-UA" dirty="0"/>
              <a:t> </a:t>
            </a:r>
            <a:r>
              <a:rPr lang="pl-PL" i="1" dirty="0" err="1"/>
              <a:t>Autorität</a:t>
            </a:r>
            <a:r>
              <a:rPr lang="pl-PL" dirty="0"/>
              <a:t>, </a:t>
            </a:r>
            <a:r>
              <a:rPr lang="uk-UA" dirty="0"/>
              <a:t>від </a:t>
            </a:r>
            <a:r>
              <a:rPr lang="uk-UA" dirty="0">
                <a:hlinkClick r:id="rId4" tooltip="Латинська мова"/>
              </a:rPr>
              <a:t>лат.</a:t>
            </a:r>
            <a:r>
              <a:rPr lang="uk-UA" dirty="0"/>
              <a:t> </a:t>
            </a:r>
            <a:r>
              <a:rPr lang="pl-PL" i="1" dirty="0" err="1"/>
              <a:t>auctoritas</a:t>
            </a:r>
            <a:r>
              <a:rPr lang="pl-PL" dirty="0"/>
              <a:t> — «</a:t>
            </a:r>
            <a:r>
              <a:rPr lang="uk-UA" dirty="0"/>
              <a:t>влада», «вплив») — </a:t>
            </a:r>
            <a:r>
              <a:rPr lang="uk-UA" dirty="0">
                <a:solidFill>
                  <a:schemeClr val="tx1"/>
                </a:solidFill>
              </a:rPr>
              <a:t>загальновизнана</a:t>
            </a:r>
            <a:r>
              <a:rPr lang="uk-UA" dirty="0"/>
              <a:t> </a:t>
            </a:r>
            <a:r>
              <a:rPr lang="uk-UA" dirty="0">
                <a:hlinkClick r:id="rId5" tooltip="Довіра"/>
              </a:rPr>
              <a:t>довіра</a:t>
            </a:r>
            <a:r>
              <a:rPr lang="uk-UA" dirty="0"/>
              <a:t>, </a:t>
            </a:r>
            <a:r>
              <a:rPr lang="uk-UA" dirty="0">
                <a:hlinkClick r:id="rId6" tooltip="Пошана"/>
              </a:rPr>
              <a:t>пошана</a:t>
            </a:r>
            <a:r>
              <a:rPr lang="uk-UA" dirty="0"/>
              <a:t>, </a:t>
            </a:r>
            <a:r>
              <a:rPr lang="uk-UA" dirty="0">
                <a:solidFill>
                  <a:schemeClr val="tx1"/>
                </a:solidFill>
              </a:rPr>
              <a:t>а також особа, яка користується такою пошаною, є впливовою та заслуговує повної довіри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</a:rPr>
              <a:t>Поняття авторитету пов'язане з поняттям </a:t>
            </a:r>
            <a:r>
              <a:rPr lang="ru-RU" dirty="0" smtClean="0">
                <a:solidFill>
                  <a:schemeClr val="tx1"/>
                </a:solidFill>
              </a:rPr>
              <a:t>довіри.</a:t>
            </a:r>
            <a:endParaRPr lang="uk-UA" b="1" dirty="0" smtClean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98514" y="3865080"/>
            <a:ext cx="4419997" cy="252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26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395535" y="881337"/>
            <a:ext cx="8496945" cy="2547663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гарний </a:t>
            </a:r>
            <a:r>
              <a:rPr lang="uk-UA" sz="2800" b="1" dirty="0">
                <a:solidFill>
                  <a:schemeClr val="tx1"/>
                </a:solidFill>
              </a:rPr>
              <a:t>авторитет </a:t>
            </a:r>
            <a:r>
              <a:rPr lang="uk-UA" sz="2800" b="1" dirty="0" smtClean="0">
                <a:solidFill>
                  <a:schemeClr val="tx1"/>
                </a:solidFill>
              </a:rPr>
              <a:t>+ гарне рішення  = гарний ефект</a:t>
            </a:r>
          </a:p>
          <a:p>
            <a:r>
              <a:rPr lang="uk-UA" sz="2800" b="1" dirty="0">
                <a:solidFill>
                  <a:schemeClr val="tx1"/>
                </a:solidFill>
              </a:rPr>
              <a:t>гарний авторитет </a:t>
            </a:r>
            <a:r>
              <a:rPr lang="uk-UA" sz="2800" b="1" dirty="0" smtClean="0">
                <a:solidFill>
                  <a:schemeClr val="tx1"/>
                </a:solidFill>
              </a:rPr>
              <a:t>+ погане рішення = добрий ефект</a:t>
            </a:r>
          </a:p>
          <a:p>
            <a:r>
              <a:rPr lang="uk-UA" sz="2800" b="1" dirty="0">
                <a:solidFill>
                  <a:schemeClr val="tx1"/>
                </a:solidFill>
              </a:rPr>
              <a:t>поганий авторитет </a:t>
            </a:r>
            <a:r>
              <a:rPr lang="uk-UA" sz="2800" b="1" dirty="0" smtClean="0">
                <a:solidFill>
                  <a:schemeClr val="tx1"/>
                </a:solidFill>
              </a:rPr>
              <a:t>+ гарне рішення = поміркований         </a:t>
            </a:r>
          </a:p>
          <a:p>
            <a:r>
              <a:rPr lang="uk-UA" sz="2800" b="1" dirty="0">
                <a:solidFill>
                  <a:schemeClr val="tx1"/>
                </a:solidFill>
              </a:rPr>
              <a:t> </a:t>
            </a:r>
            <a:r>
              <a:rPr lang="uk-UA" sz="2800" b="1" dirty="0" smtClean="0">
                <a:solidFill>
                  <a:schemeClr val="tx1"/>
                </a:solidFill>
              </a:rPr>
              <a:t>                                                                                          ефект</a:t>
            </a:r>
            <a:endParaRPr lang="pl-PL" sz="2800" b="1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5856" y="3710716"/>
            <a:ext cx="2067022" cy="2046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09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251519" y="809329"/>
            <a:ext cx="8784977" cy="261967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uk-UA" sz="3200" b="1" dirty="0" smtClean="0">
                <a:solidFill>
                  <a:schemeClr val="tx1"/>
                </a:solidFill>
              </a:rPr>
              <a:t>Авторитетний суддя</a:t>
            </a:r>
          </a:p>
          <a:p>
            <a:pPr marL="514350" indent="-514350">
              <a:buAutoNum type="arabicPeriod"/>
            </a:pPr>
            <a:r>
              <a:rPr lang="uk-UA" sz="3200" b="1" dirty="0" smtClean="0">
                <a:solidFill>
                  <a:schemeClr val="tx1"/>
                </a:solidFill>
              </a:rPr>
              <a:t>Авторитетна бригада</a:t>
            </a:r>
          </a:p>
          <a:p>
            <a:pPr marL="514350" indent="-514350">
              <a:buAutoNum type="arabicPeriod"/>
            </a:pPr>
            <a:r>
              <a:rPr lang="uk-UA" sz="3200" b="1" dirty="0" smtClean="0">
                <a:solidFill>
                  <a:schemeClr val="tx1"/>
                </a:solidFill>
              </a:rPr>
              <a:t>Авторитетна суддівська спільнота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127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251519" y="809329"/>
            <a:ext cx="8784977" cy="2619672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     </a:t>
            </a:r>
            <a:r>
              <a:rPr lang="uk-UA" sz="3200" b="1" dirty="0" smtClean="0">
                <a:solidFill>
                  <a:schemeClr val="tx1"/>
                </a:solidFill>
              </a:rPr>
              <a:t>АВТОРИТЕТ НЕ ОЗНАЧАЄ АВТОРИТАРНІСТЬ!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6661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107504" y="809329"/>
            <a:ext cx="9026512" cy="2619671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rgbClr val="FF0000"/>
                </a:solidFill>
              </a:rPr>
              <a:t>           </a:t>
            </a:r>
            <a:r>
              <a:rPr lang="uk-UA" sz="3200" b="1" dirty="0" smtClean="0">
                <a:solidFill>
                  <a:srgbClr val="FF0000"/>
                </a:solidFill>
              </a:rPr>
              <a:t>СИЛЬНА СУДДІВСЬКА СПІЛЬНОТА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939" y="3596770"/>
            <a:ext cx="4746104" cy="3330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96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251520" y="1008113"/>
            <a:ext cx="8882496" cy="4581128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tx1"/>
                </a:solidFill>
              </a:rPr>
              <a:t>                        корпоративність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О наших справах – тільки в нашому колі.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Не коментуємо помилок своїх колег поза суддівською спільнотою.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Співпраця в матчі – можеш не любити колегу, але на матчі маєш обов</a:t>
            </a:r>
            <a:r>
              <a:rPr lang="en-US" b="1" dirty="0" smtClean="0">
                <a:solidFill>
                  <a:schemeClr val="tx1"/>
                </a:solidFill>
              </a:rPr>
              <a:t>’</a:t>
            </a:r>
            <a:r>
              <a:rPr lang="uk-UA" b="1" dirty="0" smtClean="0">
                <a:solidFill>
                  <a:schemeClr val="tx1"/>
                </a:solidFill>
              </a:rPr>
              <a:t>язок лояльних взаємовідносин.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Утримання від панібратської поведінки з тренерами та гравцями – виключно професійні контакти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Фінанси на другий план.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Пунктуальність.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Об</a:t>
            </a:r>
            <a:r>
              <a:rPr lang="en-US" b="1" dirty="0" smtClean="0">
                <a:solidFill>
                  <a:schemeClr val="tx1"/>
                </a:solidFill>
              </a:rPr>
              <a:t>’</a:t>
            </a:r>
            <a:r>
              <a:rPr lang="uk-UA" b="1" dirty="0" smtClean="0">
                <a:solidFill>
                  <a:schemeClr val="tx1"/>
                </a:solidFill>
              </a:rPr>
              <a:t>єктивність.</a:t>
            </a:r>
          </a:p>
          <a:p>
            <a:endParaRPr lang="uk-UA" dirty="0"/>
          </a:p>
          <a:p>
            <a:r>
              <a:rPr lang="uk-UA" b="1" dirty="0" smtClean="0">
                <a:solidFill>
                  <a:srgbClr val="FF0000"/>
                </a:solidFill>
              </a:rPr>
              <a:t>ОДИН СУДДЯ МОЖЕ ЗІПСУВАТИ ВРАЖЕННЯ ПРО УСЮ СУДДІВСЬКУ СПІЛЬНОТУ.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1366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107504" y="809328"/>
            <a:ext cx="8387209" cy="5427983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СУДДЯ ЦЕ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  <a:endParaRPr lang="uk-UA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rgbClr val="FF0000"/>
                </a:solidFill>
              </a:rPr>
              <a:t>ДОСВІД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МАЙСТЕРНІСТЬ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КОМПЕТЕНТНІСТЬ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ВПЕВНЕНІСТЬ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chemeClr val="tx1"/>
                </a:solidFill>
              </a:rPr>
              <a:t>(ЗНАННЯ, ВМІННЯ ПЕРЕДБАЧИТИ РОЗВИТОК СИТУАЦІЇ та     </a:t>
            </a:r>
          </a:p>
          <a:p>
            <a:r>
              <a:rPr lang="uk-UA" b="1" dirty="0">
                <a:solidFill>
                  <a:schemeClr val="tx1"/>
                </a:solidFill>
              </a:rPr>
              <a:t> </a:t>
            </a:r>
            <a:r>
              <a:rPr lang="uk-UA" b="1" dirty="0" smtClean="0">
                <a:solidFill>
                  <a:schemeClr val="tx1"/>
                </a:solidFill>
              </a:rPr>
              <a:t>                           ВІДПОРНІСТЬ </a:t>
            </a:r>
            <a:r>
              <a:rPr lang="uk-UA" b="1" dirty="0">
                <a:solidFill>
                  <a:schemeClr val="tx1"/>
                </a:solidFill>
              </a:rPr>
              <a:t>НА </a:t>
            </a:r>
            <a:r>
              <a:rPr lang="uk-UA" b="1" dirty="0" smtClean="0">
                <a:solidFill>
                  <a:schemeClr val="tx1"/>
                </a:solidFill>
              </a:rPr>
              <a:t>СТРЕС)</a:t>
            </a:r>
            <a:endParaRPr lang="uk-UA" b="1" dirty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rgbClr val="FF0000"/>
                </a:solidFill>
              </a:rPr>
              <a:t>ПОЗИТИВНИЙ НАСТРІЙ</a:t>
            </a:r>
            <a:endParaRPr lang="uk-UA" b="1" dirty="0">
              <a:solidFill>
                <a:srgbClr val="FF0000"/>
              </a:solidFill>
            </a:endParaRPr>
          </a:p>
          <a:p>
            <a:r>
              <a:rPr lang="uk-UA" b="1" dirty="0" smtClean="0">
                <a:solidFill>
                  <a:srgbClr val="FF0000"/>
                </a:solidFill>
              </a:rPr>
              <a:t>ТЕМПЕРАМЕНТ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chemeClr val="tx1"/>
                </a:solidFill>
              </a:rPr>
              <a:t>(ШВИДКІСТЬ ТА ІНТЕНСИВНІСТЬ ПСИХІЧНИХ ПРОЦЕСІВ, </a:t>
            </a:r>
          </a:p>
          <a:p>
            <a:r>
              <a:rPr lang="uk-UA" b="1" dirty="0">
                <a:solidFill>
                  <a:schemeClr val="tx1"/>
                </a:solidFill>
              </a:rPr>
              <a:t> </a:t>
            </a:r>
            <a:r>
              <a:rPr lang="uk-UA" b="1" dirty="0" smtClean="0">
                <a:solidFill>
                  <a:schemeClr val="tx1"/>
                </a:solidFill>
              </a:rPr>
              <a:t>                              ЗОСЕРЕДЖЕННЯ УВАГИ, ТРИВАЛІСТЬ ЗОСЕРЕДЖЕННЯ  </a:t>
            </a:r>
          </a:p>
          <a:p>
            <a:r>
              <a:rPr lang="uk-UA" b="1" dirty="0">
                <a:solidFill>
                  <a:schemeClr val="tx1"/>
                </a:solidFill>
              </a:rPr>
              <a:t> </a:t>
            </a:r>
            <a:r>
              <a:rPr lang="uk-UA" b="1" dirty="0" smtClean="0">
                <a:solidFill>
                  <a:schemeClr val="tx1"/>
                </a:solidFill>
              </a:rPr>
              <a:t>                              УВАГИ, РІВЕНЬ ТРИВОЖНОСТІ)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ЗОВНІШНІЙ ВИГЛЯД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ОРГАНІЗАЦІЙНІ ЗДІБНОСТІ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ПІДГОТОВКА ДО МАТЧУ</a:t>
            </a:r>
          </a:p>
          <a:p>
            <a:endParaRPr lang="pl-PL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7756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107504" y="809329"/>
            <a:ext cx="8387209" cy="125152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pl-PL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ostokąt 4"/>
          <p:cNvSpPr/>
          <p:nvPr/>
        </p:nvSpPr>
        <p:spPr>
          <a:xfrm>
            <a:off x="251519" y="1124745"/>
            <a:ext cx="864096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 smtClean="0"/>
          </a:p>
          <a:p>
            <a:r>
              <a:rPr lang="uk-UA" sz="3200" b="1" dirty="0" smtClean="0"/>
              <a:t>МИ ЗНАХОДИМОСЬ У СВІТІ СУЧАСНОГО ВОЛЕЙБОЛУ ТА МАЄМО ВІДПОВІДАТИ ЙОГО ВИМОГАМ</a:t>
            </a:r>
          </a:p>
          <a:p>
            <a:endParaRPr lang="uk-UA" sz="3200" b="1" dirty="0"/>
          </a:p>
          <a:p>
            <a:r>
              <a:rPr lang="uk-UA" sz="3200" b="1" dirty="0" smtClean="0"/>
              <a:t>НА ПРОТЯЗІ МАТЧУ ТІЛЬКИ СУДДІВСЬКА БРИГАДА Є НЕЙТРАЛЬНИМИ ОСОБАМИ.</a:t>
            </a:r>
            <a:endParaRPr lang="uk-UA" sz="3200" b="1" dirty="0"/>
          </a:p>
        </p:txBody>
      </p:sp>
    </p:spTree>
    <p:extLst>
      <p:ext uri="{BB962C8B-B14F-4D97-AF65-F5344CB8AC3E}">
        <p14:creationId xmlns:p14="http://schemas.microsoft.com/office/powerpoint/2010/main" val="226632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359022" y="1612268"/>
            <a:ext cx="8784978" cy="4275857"/>
          </a:xfrm>
        </p:spPr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Найважливіші елементи – ДОСВІД, МАЙСТЕРНІСТЬ, КОМПЕТЕНТНІСТЬ, ВПЕВНЕНІСТЬ ростуть від матчу до матчу.</a:t>
            </a:r>
          </a:p>
          <a:p>
            <a:endParaRPr lang="uk-UA" b="1" dirty="0" smtClean="0">
              <a:solidFill>
                <a:schemeClr val="tx1"/>
              </a:solidFill>
            </a:endParaRPr>
          </a:p>
          <a:p>
            <a:endParaRPr lang="uk-UA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ТЕМПЕРАМЕНТ даний нам від природи та покращити його складові 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-ШВИДКІСТЬ </a:t>
            </a:r>
            <a:r>
              <a:rPr lang="uk-UA" b="1" dirty="0">
                <a:solidFill>
                  <a:schemeClr val="tx1"/>
                </a:solidFill>
              </a:rPr>
              <a:t>ТА ІНТЕНСИВНІСТЬ ПСИХІЧНИХ ПРОЦЕСІВ, 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-ЗОСЕРЕДЖЕННЯ УВАГИ та її ТРИВАЛІСТЬ  </a:t>
            </a:r>
            <a:endParaRPr lang="uk-UA" b="1" dirty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-РІВЕНЬ </a:t>
            </a:r>
            <a:r>
              <a:rPr lang="uk-UA" b="1" dirty="0">
                <a:solidFill>
                  <a:schemeClr val="tx1"/>
                </a:solidFill>
              </a:rPr>
              <a:t>ТРИВОЖНОСТІ можливо </a:t>
            </a:r>
            <a:r>
              <a:rPr lang="uk-UA" b="1" dirty="0" smtClean="0">
                <a:solidFill>
                  <a:schemeClr val="tx1"/>
                </a:solidFill>
              </a:rPr>
              <a:t>лише у невеликому ступені.</a:t>
            </a:r>
          </a:p>
          <a:p>
            <a:endParaRPr lang="uk-UA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ЗОВНІШНІЙ ВИГЛЯД,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РІВЕНЬ ЗНАНЬ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та ПІДГОТОВКА до МАТЧУ – це в наших руках і це не мало!</a:t>
            </a:r>
          </a:p>
          <a:p>
            <a:endParaRPr lang="pl-PL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1680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107504" y="809328"/>
            <a:ext cx="8928993" cy="5571999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tx1"/>
                </a:solidFill>
              </a:rPr>
              <a:t>Дбай про те, щоб бути готовим до матчу у найкращій  психічній та фізичній формі.</a:t>
            </a:r>
          </a:p>
          <a:p>
            <a:endParaRPr lang="uk-UA" sz="2400" b="1" dirty="0" smtClean="0">
              <a:solidFill>
                <a:schemeClr val="tx1"/>
              </a:solidFill>
            </a:endParaRPr>
          </a:p>
          <a:p>
            <a:r>
              <a:rPr lang="uk-UA" sz="2400" b="1" dirty="0" smtClean="0">
                <a:solidFill>
                  <a:schemeClr val="tx1"/>
                </a:solidFill>
              </a:rPr>
              <a:t>Дбай про гарні стосунки з іншими суддями, оскільки буде потрібна їх допомога. Будь товариський.</a:t>
            </a:r>
          </a:p>
          <a:p>
            <a:endParaRPr lang="uk-UA" sz="2400" b="1" dirty="0" smtClean="0">
              <a:solidFill>
                <a:schemeClr val="tx1"/>
              </a:solidFill>
            </a:endParaRPr>
          </a:p>
          <a:p>
            <a:endParaRPr lang="uk-UA" sz="2400" b="1" dirty="0" smtClean="0">
              <a:solidFill>
                <a:schemeClr val="tx1"/>
              </a:solidFill>
            </a:endParaRPr>
          </a:p>
          <a:p>
            <a:r>
              <a:rPr lang="uk-UA" sz="2400" b="1" dirty="0">
                <a:solidFill>
                  <a:schemeClr val="tx1"/>
                </a:solidFill>
              </a:rPr>
              <a:t>Підтримуй сталий рівень оцінки ігрових дій – </a:t>
            </a:r>
            <a:r>
              <a:rPr lang="uk-UA" sz="2400" b="1" dirty="0" smtClean="0">
                <a:solidFill>
                  <a:schemeClr val="tx1"/>
                </a:solidFill>
              </a:rPr>
              <a:t>покажи </a:t>
            </a:r>
            <a:r>
              <a:rPr lang="uk-UA" sz="2400" b="1" dirty="0">
                <a:solidFill>
                  <a:schemeClr val="tx1"/>
                </a:solidFill>
              </a:rPr>
              <a:t>першим свистком рівень та підтримуй цей рівень на протязі матчу.</a:t>
            </a:r>
          </a:p>
          <a:p>
            <a:endParaRPr lang="uk-UA" sz="2400" b="1" dirty="0" smtClean="0">
              <a:solidFill>
                <a:schemeClr val="tx1"/>
              </a:solidFill>
            </a:endParaRPr>
          </a:p>
          <a:p>
            <a:endParaRPr lang="uk-UA" dirty="0" smtClean="0"/>
          </a:p>
          <a:p>
            <a:r>
              <a:rPr lang="uk-UA" dirty="0" smtClean="0"/>
              <a:t> </a:t>
            </a:r>
            <a:endParaRPr lang="pl-PL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3387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251520" y="1449064"/>
            <a:ext cx="8640960" cy="4716240"/>
          </a:xfrm>
        </p:spPr>
        <p:txBody>
          <a:bodyPr>
            <a:noAutofit/>
          </a:bodyPr>
          <a:lstStyle/>
          <a:p>
            <a:r>
              <a:rPr lang="uk-UA" sz="2400" b="1" dirty="0">
                <a:solidFill>
                  <a:schemeClr val="tx1"/>
                </a:solidFill>
              </a:rPr>
              <a:t>Працюй над якнайкращою співпрацею в суддівській бригаді(суддею зі свистком, лінійними, секретарем) та обслугою матчу. Підтримуй їх активність під час матчу через візуальний контак і контакт невербальний</a:t>
            </a:r>
            <a:r>
              <a:rPr lang="uk-UA" sz="2400" b="1" dirty="0" smtClean="0">
                <a:solidFill>
                  <a:schemeClr val="tx1"/>
                </a:solidFill>
              </a:rPr>
              <a:t>.</a:t>
            </a:r>
          </a:p>
          <a:p>
            <a:endParaRPr lang="uk-UA" sz="2400" b="1" dirty="0">
              <a:solidFill>
                <a:schemeClr val="tx1"/>
              </a:solidFill>
            </a:endParaRPr>
          </a:p>
          <a:p>
            <a:r>
              <a:rPr lang="uk-UA" sz="2400" b="1" dirty="0" smtClean="0">
                <a:solidFill>
                  <a:schemeClr val="tx1"/>
                </a:solidFill>
              </a:rPr>
              <a:t>Головна мета  передматчевої наради з обслугою матчу - не перевірка знань та обов</a:t>
            </a:r>
            <a:r>
              <a:rPr lang="en-US" sz="2400" b="1" dirty="0" smtClean="0">
                <a:solidFill>
                  <a:schemeClr val="tx1"/>
                </a:solidFill>
              </a:rPr>
              <a:t>’</a:t>
            </a:r>
            <a:r>
              <a:rPr lang="uk-UA" sz="2400" b="1" dirty="0" smtClean="0">
                <a:solidFill>
                  <a:schemeClr val="tx1"/>
                </a:solidFill>
              </a:rPr>
              <a:t>язків(вже запізно, це має бути зоблено організаторами завчасно).</a:t>
            </a:r>
          </a:p>
          <a:p>
            <a:endParaRPr lang="uk-UA" sz="2400" b="1" dirty="0" smtClean="0">
              <a:solidFill>
                <a:schemeClr val="tx1"/>
              </a:solidFill>
            </a:endParaRPr>
          </a:p>
          <a:p>
            <a:r>
              <a:rPr lang="uk-UA" sz="2400" b="1" dirty="0" smtClean="0">
                <a:solidFill>
                  <a:schemeClr val="tx1"/>
                </a:solidFill>
              </a:rPr>
              <a:t>Головна мета(і мистецтво судді) -  це допінгувати колег до роботи найвищої якості</a:t>
            </a:r>
            <a:r>
              <a:rPr lang="en-US" sz="2400" b="1" dirty="0" smtClean="0">
                <a:solidFill>
                  <a:schemeClr val="tx1"/>
                </a:solidFill>
              </a:rPr>
              <a:t>;</a:t>
            </a:r>
            <a:r>
              <a:rPr lang="uk-UA" sz="2400" b="1" dirty="0" smtClean="0">
                <a:solidFill>
                  <a:schemeClr val="tx1"/>
                </a:solidFill>
              </a:rPr>
              <a:t> нагадати Їм, що ти на них покладаєш надію та очікуєш від них гарної роботи. </a:t>
            </a:r>
          </a:p>
          <a:p>
            <a:r>
              <a:rPr lang="uk-UA" sz="2400" dirty="0" smtClean="0"/>
              <a:t> </a:t>
            </a:r>
            <a:endParaRPr lang="pl-PL" sz="24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755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107504" y="809328"/>
            <a:ext cx="9026512" cy="5283968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tx1"/>
                </a:solidFill>
              </a:rPr>
              <a:t>Суддя </a:t>
            </a:r>
            <a:r>
              <a:rPr lang="uk-UA" sz="2400" b="1" dirty="0">
                <a:solidFill>
                  <a:schemeClr val="tx1"/>
                </a:solidFill>
              </a:rPr>
              <a:t>повинен відчувати гру та та розуміти емоції </a:t>
            </a:r>
            <a:r>
              <a:rPr lang="uk-UA" sz="2400" b="1" dirty="0" smtClean="0">
                <a:solidFill>
                  <a:schemeClr val="tx1"/>
                </a:solidFill>
              </a:rPr>
              <a:t>учасників, передбачати </a:t>
            </a:r>
            <a:r>
              <a:rPr lang="uk-UA" sz="2400" b="1" dirty="0">
                <a:solidFill>
                  <a:schemeClr val="tx1"/>
                </a:solidFill>
              </a:rPr>
              <a:t>поведінку тренерів та гравців</a:t>
            </a:r>
            <a:r>
              <a:rPr lang="uk-UA" sz="2400" b="1" dirty="0" smtClean="0">
                <a:solidFill>
                  <a:schemeClr val="tx1"/>
                </a:solidFill>
              </a:rPr>
              <a:t>.</a:t>
            </a:r>
            <a:endParaRPr lang="uk-UA" sz="2400" b="1" dirty="0">
              <a:solidFill>
                <a:schemeClr val="tx1"/>
              </a:solidFill>
            </a:endParaRPr>
          </a:p>
          <a:p>
            <a:r>
              <a:rPr lang="uk-UA" sz="2400" b="1" dirty="0" smtClean="0">
                <a:solidFill>
                  <a:schemeClr val="tx1"/>
                </a:solidFill>
              </a:rPr>
              <a:t>Готуйся </a:t>
            </a:r>
            <a:r>
              <a:rPr lang="uk-UA" sz="2400" b="1" dirty="0">
                <a:solidFill>
                  <a:schemeClr val="tx1"/>
                </a:solidFill>
              </a:rPr>
              <a:t>до спроб психологічного впливу зі сторони гравців та тренерів. Твоя особистість та </a:t>
            </a:r>
            <a:r>
              <a:rPr lang="uk-UA" sz="2400" b="1" dirty="0" smtClean="0">
                <a:solidFill>
                  <a:schemeClr val="tx1"/>
                </a:solidFill>
              </a:rPr>
              <a:t>твій досвід допоможуть тобі.</a:t>
            </a:r>
            <a:endParaRPr lang="uk-UA" sz="2400" b="1" dirty="0">
              <a:solidFill>
                <a:schemeClr val="tx1"/>
              </a:solidFill>
            </a:endParaRPr>
          </a:p>
          <a:p>
            <a:r>
              <a:rPr lang="uk-UA" sz="2400" b="1" dirty="0">
                <a:solidFill>
                  <a:schemeClr val="tx1"/>
                </a:solidFill>
              </a:rPr>
              <a:t>Гравці та тренера будуть пробувати вплинути на рішення, і від судді залежить наскільки далеко зайти  їм буде дозволено</a:t>
            </a:r>
            <a:r>
              <a:rPr lang="uk-UA" sz="24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uk-UA" sz="2400" b="1" dirty="0" smtClean="0">
                <a:solidFill>
                  <a:schemeClr val="tx1"/>
                </a:solidFill>
              </a:rPr>
              <a:t>Дозволь тренерам та гравцям нормальні людські емоції. </a:t>
            </a:r>
          </a:p>
          <a:p>
            <a:r>
              <a:rPr lang="uk-UA" sz="2400" b="1" dirty="0" smtClean="0">
                <a:solidFill>
                  <a:schemeClr val="tx1"/>
                </a:solidFill>
              </a:rPr>
              <a:t>Але</a:t>
            </a:r>
            <a:r>
              <a:rPr lang="en-US" sz="2400" b="1" dirty="0" smtClean="0">
                <a:solidFill>
                  <a:schemeClr val="tx1"/>
                </a:solidFill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uk-UA" sz="2400" b="1" dirty="0" smtClean="0">
                <a:solidFill>
                  <a:schemeClr val="tx1"/>
                </a:solidFill>
              </a:rPr>
              <a:t>Не дозволяй протестувати проти рішень суддів,</a:t>
            </a:r>
          </a:p>
          <a:p>
            <a:pPr marL="342900" indent="-342900">
              <a:buFontTx/>
              <a:buChar char="-"/>
            </a:pPr>
            <a:r>
              <a:rPr lang="uk-UA" sz="2400" b="1" dirty="0" smtClean="0">
                <a:solidFill>
                  <a:schemeClr val="tx1"/>
                </a:solidFill>
              </a:rPr>
              <a:t>Не дозволяй образ в сторону суперника або суддів.</a:t>
            </a:r>
          </a:p>
          <a:p>
            <a:r>
              <a:rPr lang="uk-UA" sz="2400" b="1" dirty="0">
                <a:solidFill>
                  <a:schemeClr val="tx1"/>
                </a:solidFill>
              </a:rPr>
              <a:t>Будь диригентом, а не поліцейським.</a:t>
            </a: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6674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107504" y="809328"/>
            <a:ext cx="9026512" cy="427585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СПРЯМУЙТЕ МАТЧ У ПОЗИТИВНЕ РУСЛО</a:t>
            </a:r>
          </a:p>
          <a:p>
            <a:r>
              <a:rPr lang="ru-RU" sz="3200" b="1" dirty="0" smtClean="0">
                <a:solidFill>
                  <a:schemeClr val="tx1"/>
                </a:solidFill>
              </a:rPr>
              <a:t>ЯКЩО СУДДЯ НЕРВУЕТЬСЯ, НЕРВОВІСТЬ ПЕРЕДАЄТЬСЯ ГРАВЦЯМ.</a:t>
            </a:r>
          </a:p>
          <a:p>
            <a:r>
              <a:rPr lang="ru-RU" sz="3200" b="1" dirty="0" smtClean="0">
                <a:solidFill>
                  <a:schemeClr val="tx1"/>
                </a:solidFill>
              </a:rPr>
              <a:t>ЯКЩО СУДДЯ ВПЕВНЕНИЙ ТА ОТРИМУЄ ЗАДОВОЛЕННЯ ВІД СУДДІВСТВА, ГРАВЦІ ТА ГЛЯДАЧІ ТАКОЖ БУДУТЬ ОТРИМУВАТИ ЗАДОВОЛЕННЯ ВІД ГРИ ТА ВЕСТИ СЕБЕ СПОКІЙНО</a:t>
            </a:r>
            <a:endParaRPr lang="pl-PL" sz="3200" b="1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460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251521" y="1340768"/>
            <a:ext cx="8784976" cy="5040560"/>
          </a:xfrm>
        </p:spPr>
        <p:txBody>
          <a:bodyPr>
            <a:normAutofit fontScale="92500" lnSpcReduction="20000"/>
          </a:bodyPr>
          <a:lstStyle/>
          <a:p>
            <a:r>
              <a:rPr lang="uk-UA" sz="3200" b="1" dirty="0" smtClean="0">
                <a:solidFill>
                  <a:srgbClr val="FF0000"/>
                </a:solidFill>
              </a:rPr>
              <a:t>ЯКУ ПОЗИЦІЮ ЗАЙМАТИ ТА НА ЩО КОНЦЕНТРУВАТИСЬ</a:t>
            </a:r>
          </a:p>
          <a:p>
            <a:endParaRPr lang="uk-UA" sz="3200" b="1" dirty="0" smtClean="0">
              <a:solidFill>
                <a:schemeClr val="tx1"/>
              </a:solidFill>
            </a:endParaRPr>
          </a:p>
          <a:p>
            <a:r>
              <a:rPr lang="uk-UA" sz="3200" b="1" dirty="0" smtClean="0">
                <a:solidFill>
                  <a:schemeClr val="tx1"/>
                </a:solidFill>
              </a:rPr>
              <a:t>Займай позицію та дивись тільки туда, куда зобов</a:t>
            </a:r>
            <a:r>
              <a:rPr lang="en-US" sz="3200" b="1" dirty="0" smtClean="0">
                <a:solidFill>
                  <a:schemeClr val="tx1"/>
                </a:solidFill>
              </a:rPr>
              <a:t>’</a:t>
            </a:r>
            <a:r>
              <a:rPr lang="uk-UA" sz="3200" b="1" dirty="0" smtClean="0">
                <a:solidFill>
                  <a:schemeClr val="tx1"/>
                </a:solidFill>
              </a:rPr>
              <a:t>язують суддівські обов</a:t>
            </a:r>
            <a:r>
              <a:rPr lang="en-US" sz="3200" b="1" dirty="0" smtClean="0">
                <a:solidFill>
                  <a:schemeClr val="tx1"/>
                </a:solidFill>
              </a:rPr>
              <a:t>’</a:t>
            </a:r>
            <a:r>
              <a:rPr lang="uk-UA" sz="3200" b="1" dirty="0" smtClean="0">
                <a:solidFill>
                  <a:schemeClr val="tx1"/>
                </a:solidFill>
              </a:rPr>
              <a:t>язки.</a:t>
            </a:r>
          </a:p>
          <a:p>
            <a:endParaRPr lang="uk-UA" sz="3200" b="1" dirty="0" smtClean="0">
              <a:solidFill>
                <a:schemeClr val="tx1"/>
              </a:solidFill>
            </a:endParaRPr>
          </a:p>
          <a:p>
            <a:r>
              <a:rPr lang="uk-UA" sz="3200" b="1" dirty="0">
                <a:solidFill>
                  <a:schemeClr val="tx1"/>
                </a:solidFill>
              </a:rPr>
              <a:t>Передбачай, які дії відбудуться та займай найкращу позицію та концентруй погляд на потрібне місце, якщо хочеш бути в стані оцінити важкий м</a:t>
            </a:r>
            <a:r>
              <a:rPr lang="en-US" sz="3200" b="1" dirty="0">
                <a:solidFill>
                  <a:schemeClr val="tx1"/>
                </a:solidFill>
              </a:rPr>
              <a:t>’</a:t>
            </a:r>
            <a:r>
              <a:rPr lang="uk-UA" sz="3200" b="1" dirty="0">
                <a:solidFill>
                  <a:schemeClr val="tx1"/>
                </a:solidFill>
              </a:rPr>
              <a:t>яч</a:t>
            </a:r>
            <a:r>
              <a:rPr lang="uk-UA" sz="3200" b="1" dirty="0" smtClean="0">
                <a:solidFill>
                  <a:schemeClr val="tx1"/>
                </a:solidFill>
              </a:rPr>
              <a:t>.</a:t>
            </a:r>
          </a:p>
          <a:p>
            <a:endParaRPr lang="uk-UA" sz="3200" b="1" dirty="0" smtClean="0">
              <a:solidFill>
                <a:schemeClr val="tx1"/>
              </a:solidFill>
            </a:endParaRPr>
          </a:p>
          <a:p>
            <a:r>
              <a:rPr lang="uk-UA" sz="3200" b="1" dirty="0" smtClean="0">
                <a:solidFill>
                  <a:srgbClr val="FF0000"/>
                </a:solidFill>
              </a:rPr>
              <a:t>БУТИ В ПОТРІБНИЙ ЧАС У ПОТРІБНОМУ МІСЦІ!</a:t>
            </a:r>
            <a:endParaRPr lang="uk-UA" sz="3200" b="1" dirty="0">
              <a:solidFill>
                <a:srgbClr val="FF0000"/>
              </a:solidFill>
            </a:endParaRPr>
          </a:p>
          <a:p>
            <a:endParaRPr lang="uk-UA" b="1" dirty="0" smtClean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8635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251521" y="1340768"/>
            <a:ext cx="8496944" cy="3384376"/>
          </a:xfrm>
        </p:spPr>
        <p:txBody>
          <a:bodyPr>
            <a:normAutofit lnSpcReduction="10000"/>
          </a:bodyPr>
          <a:lstStyle/>
          <a:p>
            <a:r>
              <a:rPr lang="uk-UA" sz="3200" b="1" dirty="0" smtClean="0">
                <a:solidFill>
                  <a:srgbClr val="FF0000"/>
                </a:solidFill>
              </a:rPr>
              <a:t>МЕХАНІЗМ ПРИЙНЯТТЯ РІШЕННЯ</a:t>
            </a:r>
          </a:p>
          <a:p>
            <a:endParaRPr lang="uk-UA" sz="3200" b="1" dirty="0">
              <a:solidFill>
                <a:schemeClr val="tx1"/>
              </a:solidFill>
            </a:endParaRPr>
          </a:p>
          <a:p>
            <a:r>
              <a:rPr lang="uk-UA" sz="3200" b="1" dirty="0" smtClean="0">
                <a:solidFill>
                  <a:schemeClr val="tx1"/>
                </a:solidFill>
              </a:rPr>
              <a:t>ОГЛЯД ПОДІЙ</a:t>
            </a:r>
          </a:p>
          <a:p>
            <a:r>
              <a:rPr lang="uk-UA" sz="3200" b="1" dirty="0" smtClean="0">
                <a:solidFill>
                  <a:schemeClr val="tx1"/>
                </a:solidFill>
              </a:rPr>
              <a:t>СУБ</a:t>
            </a:r>
            <a:r>
              <a:rPr lang="en-US" sz="3200" b="1" dirty="0" smtClean="0">
                <a:solidFill>
                  <a:schemeClr val="tx1"/>
                </a:solidFill>
              </a:rPr>
              <a:t>’</a:t>
            </a:r>
            <a:r>
              <a:rPr lang="uk-UA" sz="3200" b="1" dirty="0" smtClean="0">
                <a:solidFill>
                  <a:schemeClr val="tx1"/>
                </a:solidFill>
              </a:rPr>
              <a:t>ЄКТИВНА ОЦІНКА</a:t>
            </a:r>
          </a:p>
          <a:p>
            <a:r>
              <a:rPr lang="uk-UA" sz="3200" b="1" dirty="0" smtClean="0">
                <a:solidFill>
                  <a:schemeClr val="tx1"/>
                </a:solidFill>
              </a:rPr>
              <a:t>ЗБІР ІНФОРМАЦІЇ ВІД СУДДІВСЬКОЇ БРИГАДИ</a:t>
            </a:r>
          </a:p>
          <a:p>
            <a:r>
              <a:rPr lang="uk-UA" sz="3200" b="1" dirty="0" smtClean="0">
                <a:solidFill>
                  <a:schemeClr val="tx1"/>
                </a:solidFill>
              </a:rPr>
              <a:t>ПРИЙНЯТТЯ РІШЕННЯ</a:t>
            </a:r>
            <a:endParaRPr lang="uk-UA" sz="3200" b="1" dirty="0">
              <a:solidFill>
                <a:schemeClr val="tx1"/>
              </a:solidFill>
            </a:endParaRPr>
          </a:p>
          <a:p>
            <a:endParaRPr lang="uk-UA" dirty="0" smtClean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8345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107504" y="809328"/>
            <a:ext cx="8928993" cy="6220071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Самооцінка- ключ до успіху.</a:t>
            </a:r>
          </a:p>
          <a:p>
            <a:r>
              <a:rPr lang="uk-UA" sz="3200" b="1" dirty="0" smtClean="0">
                <a:solidFill>
                  <a:schemeClr val="tx1"/>
                </a:solidFill>
              </a:rPr>
              <a:t>Після матчу сам суддя знає найкраще – як йому вдалося провести матч.</a:t>
            </a:r>
          </a:p>
          <a:p>
            <a:r>
              <a:rPr lang="uk-UA" sz="3200" b="1" dirty="0" smtClean="0">
                <a:solidFill>
                  <a:schemeClr val="tx1"/>
                </a:solidFill>
              </a:rPr>
              <a:t>Якщо не вмієш бути щирим з собою та самокритичним – не будеш гарним суддею.</a:t>
            </a:r>
          </a:p>
          <a:p>
            <a:r>
              <a:rPr lang="uk-UA" sz="3200" b="1" dirty="0" smtClean="0">
                <a:solidFill>
                  <a:schemeClr val="tx1"/>
                </a:solidFill>
              </a:rPr>
              <a:t>Знайди час обговорити з колегою матч.</a:t>
            </a:r>
          </a:p>
          <a:p>
            <a:r>
              <a:rPr lang="uk-UA" sz="3200" b="1" dirty="0" smtClean="0">
                <a:solidFill>
                  <a:schemeClr val="tx1"/>
                </a:solidFill>
              </a:rPr>
              <a:t>Щиро поділись своїми зауваженями, але конструктивно.</a:t>
            </a:r>
          </a:p>
          <a:p>
            <a:r>
              <a:rPr lang="uk-UA" sz="3200" b="1" dirty="0" smtClean="0">
                <a:solidFill>
                  <a:schemeClr val="tx1"/>
                </a:solidFill>
              </a:rPr>
              <a:t>Зверни увагу на зауваження у твою сторону.</a:t>
            </a:r>
          </a:p>
          <a:p>
            <a:endParaRPr lang="uk-UA" sz="3200" dirty="0" smtClean="0"/>
          </a:p>
          <a:p>
            <a:endParaRPr lang="uk-UA" dirty="0" smtClean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4597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107504" y="809328"/>
            <a:ext cx="8928993" cy="5355975"/>
          </a:xfrm>
        </p:spPr>
        <p:txBody>
          <a:bodyPr>
            <a:noAutofit/>
          </a:bodyPr>
          <a:lstStyle/>
          <a:p>
            <a:r>
              <a:rPr lang="uk-UA" sz="2400" b="1" dirty="0" smtClean="0">
                <a:solidFill>
                  <a:schemeClr val="tx1"/>
                </a:solidFill>
              </a:rPr>
              <a:t>Коли пройдуть емоції, пов</a:t>
            </a:r>
            <a:r>
              <a:rPr lang="en-US" sz="2400" b="1" dirty="0" smtClean="0">
                <a:solidFill>
                  <a:schemeClr val="tx1"/>
                </a:solidFill>
              </a:rPr>
              <a:t>’</a:t>
            </a:r>
            <a:r>
              <a:rPr lang="uk-UA" sz="2400" b="1" dirty="0" smtClean="0">
                <a:solidFill>
                  <a:schemeClr val="tx1"/>
                </a:solidFill>
              </a:rPr>
              <a:t>язані з </a:t>
            </a:r>
            <a:r>
              <a:rPr lang="uk-UA" sz="2400" b="1" dirty="0">
                <a:solidFill>
                  <a:schemeClr val="tx1"/>
                </a:solidFill>
              </a:rPr>
              <a:t>матчем(можливо через годину, можливо через тиждень</a:t>
            </a:r>
            <a:r>
              <a:rPr lang="uk-UA" sz="2400" b="1" dirty="0" smtClean="0">
                <a:solidFill>
                  <a:schemeClr val="tx1"/>
                </a:solidFill>
              </a:rPr>
              <a:t>), знайди час на самооцінку.</a:t>
            </a:r>
          </a:p>
          <a:p>
            <a:r>
              <a:rPr lang="uk-UA" sz="2400" b="1" dirty="0" smtClean="0">
                <a:solidFill>
                  <a:schemeClr val="tx1"/>
                </a:solidFill>
              </a:rPr>
              <a:t>Як я провів матч</a:t>
            </a:r>
            <a:r>
              <a:rPr lang="en-US" sz="2400" b="1" dirty="0" smtClean="0">
                <a:solidFill>
                  <a:schemeClr val="tx1"/>
                </a:solidFill>
              </a:rPr>
              <a:t>?</a:t>
            </a:r>
            <a:endParaRPr lang="uk-UA" sz="2400" b="1" dirty="0" smtClean="0">
              <a:solidFill>
                <a:schemeClr val="tx1"/>
              </a:solidFill>
            </a:endParaRPr>
          </a:p>
          <a:p>
            <a:r>
              <a:rPr lang="uk-UA" sz="2400" b="1" dirty="0" smtClean="0">
                <a:solidFill>
                  <a:schemeClr val="tx1"/>
                </a:solidFill>
              </a:rPr>
              <a:t>Що мені вдалось</a:t>
            </a:r>
            <a:r>
              <a:rPr lang="en-US" sz="2400" b="1" dirty="0" smtClean="0">
                <a:solidFill>
                  <a:schemeClr val="tx1"/>
                </a:solidFill>
              </a:rPr>
              <a:t>?</a:t>
            </a:r>
            <a:endParaRPr lang="uk-UA" sz="2400" b="1" dirty="0" smtClean="0">
              <a:solidFill>
                <a:schemeClr val="tx1"/>
              </a:solidFill>
            </a:endParaRPr>
          </a:p>
          <a:p>
            <a:r>
              <a:rPr lang="uk-UA" sz="2400" b="1" dirty="0" smtClean="0">
                <a:solidFill>
                  <a:schemeClr val="tx1"/>
                </a:solidFill>
              </a:rPr>
              <a:t>Що мені не вдалось</a:t>
            </a:r>
            <a:r>
              <a:rPr lang="en-US" sz="2400" b="1" dirty="0" smtClean="0">
                <a:solidFill>
                  <a:schemeClr val="tx1"/>
                </a:solidFill>
              </a:rPr>
              <a:t>?</a:t>
            </a:r>
          </a:p>
          <a:p>
            <a:r>
              <a:rPr lang="uk-UA" sz="2400" b="1" dirty="0" smtClean="0">
                <a:solidFill>
                  <a:schemeClr val="tx1"/>
                </a:solidFill>
              </a:rPr>
              <a:t>Чи мої рішення вплинули на матч</a:t>
            </a:r>
            <a:r>
              <a:rPr lang="en-US" sz="2400" b="1" dirty="0" smtClean="0">
                <a:solidFill>
                  <a:schemeClr val="tx1"/>
                </a:solidFill>
              </a:rPr>
              <a:t>?</a:t>
            </a:r>
            <a:r>
              <a:rPr lang="uk-UA" sz="240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uk-UA" sz="2400" b="1" dirty="0" smtClean="0">
                <a:solidFill>
                  <a:schemeClr val="tx1"/>
                </a:solidFill>
              </a:rPr>
              <a:t>Коли  та які зробив помилки</a:t>
            </a:r>
            <a:r>
              <a:rPr lang="en-US" sz="2400" b="1" dirty="0" smtClean="0">
                <a:solidFill>
                  <a:schemeClr val="tx1"/>
                </a:solidFill>
              </a:rPr>
              <a:t>?</a:t>
            </a:r>
            <a:r>
              <a:rPr lang="uk-UA" sz="2400" b="1" dirty="0" smtClean="0">
                <a:solidFill>
                  <a:schemeClr val="tx1"/>
                </a:solidFill>
              </a:rPr>
              <a:t>  </a:t>
            </a:r>
          </a:p>
          <a:p>
            <a:r>
              <a:rPr lang="uk-UA" sz="2400" b="1" dirty="0" smtClean="0">
                <a:solidFill>
                  <a:schemeClr val="tx1"/>
                </a:solidFill>
              </a:rPr>
              <a:t>Як повинен був себе повести у тій чи іншій ситуації</a:t>
            </a:r>
            <a:r>
              <a:rPr lang="en-US" sz="2400" b="1" dirty="0" smtClean="0">
                <a:solidFill>
                  <a:schemeClr val="tx1"/>
                </a:solidFill>
              </a:rPr>
              <a:t>?</a:t>
            </a:r>
          </a:p>
          <a:p>
            <a:r>
              <a:rPr lang="uk-UA" sz="2400" b="1" dirty="0" smtClean="0">
                <a:solidFill>
                  <a:schemeClr val="tx1"/>
                </a:solidFill>
              </a:rPr>
              <a:t>Чи повторив помилки, на які звертав увагу раніше</a:t>
            </a:r>
            <a:r>
              <a:rPr lang="en-US" sz="2400" b="1" dirty="0" smtClean="0">
                <a:solidFill>
                  <a:schemeClr val="tx1"/>
                </a:solidFill>
              </a:rPr>
              <a:t>?</a:t>
            </a:r>
          </a:p>
          <a:p>
            <a:r>
              <a:rPr lang="uk-UA" sz="2400" b="1" dirty="0" smtClean="0">
                <a:solidFill>
                  <a:schemeClr val="tx1"/>
                </a:solidFill>
              </a:rPr>
              <a:t>Які попередні помилки вдалось виправити</a:t>
            </a:r>
            <a:r>
              <a:rPr lang="en-US" sz="2400" b="1" dirty="0" smtClean="0">
                <a:solidFill>
                  <a:schemeClr val="tx1"/>
                </a:solidFill>
              </a:rPr>
              <a:t>?</a:t>
            </a:r>
          </a:p>
          <a:p>
            <a:r>
              <a:rPr lang="uk-UA" sz="2400" b="1" dirty="0" smtClean="0">
                <a:solidFill>
                  <a:schemeClr val="tx1"/>
                </a:solidFill>
              </a:rPr>
              <a:t>Чи мої партнери мають повід не хотіти зі мною судити</a:t>
            </a:r>
            <a:r>
              <a:rPr lang="en-US" sz="2400" b="1" dirty="0" smtClean="0">
                <a:solidFill>
                  <a:schemeClr val="tx1"/>
                </a:solidFill>
              </a:rPr>
              <a:t>?</a:t>
            </a:r>
            <a:endParaRPr lang="uk-UA" sz="2400" b="1" dirty="0" smtClean="0">
              <a:solidFill>
                <a:schemeClr val="tx1"/>
              </a:solidFill>
            </a:endParaRPr>
          </a:p>
          <a:p>
            <a:r>
              <a:rPr lang="uk-UA" sz="2400" b="1" dirty="0" smtClean="0">
                <a:solidFill>
                  <a:schemeClr val="tx1"/>
                </a:solidFill>
              </a:rPr>
              <a:t>Чи команди мають повід не хотіти мене бачити</a:t>
            </a:r>
            <a:r>
              <a:rPr lang="en-US" sz="2400" b="1" dirty="0" smtClean="0">
                <a:solidFill>
                  <a:schemeClr val="tx1"/>
                </a:solidFill>
              </a:rPr>
              <a:t>?</a:t>
            </a:r>
            <a:endParaRPr lang="uk-UA" sz="2400" b="1" dirty="0" smtClean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9336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251520" y="-675455"/>
            <a:ext cx="8640960" cy="5832647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ЯК СТАТИ КРАЩИМ СУДДЕЮ</a:t>
            </a:r>
            <a:r>
              <a:rPr lang="en-US" sz="3200" b="1" dirty="0" smtClean="0">
                <a:solidFill>
                  <a:schemeClr val="tx1"/>
                </a:solidFill>
              </a:rPr>
              <a:t>?</a:t>
            </a:r>
          </a:p>
          <a:p>
            <a:endParaRPr lang="en-US" sz="3200" b="1" dirty="0">
              <a:solidFill>
                <a:schemeClr val="tx1"/>
              </a:solidFill>
            </a:endParaRPr>
          </a:p>
          <a:p>
            <a:pPr marL="342900" indent="-342900">
              <a:buFontTx/>
              <a:buChar char="-"/>
            </a:pPr>
            <a:r>
              <a:rPr lang="uk-UA" sz="3200" b="1" dirty="0" smtClean="0">
                <a:solidFill>
                  <a:schemeClr val="tx1"/>
                </a:solidFill>
              </a:rPr>
              <a:t>ПРАКТИКА, ПРАКТИКА І ЩЕ РАЗ ПРАКТИКА</a:t>
            </a:r>
          </a:p>
          <a:p>
            <a:pPr marL="342900" indent="-342900">
              <a:buFontTx/>
              <a:buChar char="-"/>
            </a:pPr>
            <a:r>
              <a:rPr lang="uk-UA" sz="3200" b="1" dirty="0" smtClean="0">
                <a:solidFill>
                  <a:schemeClr val="tx1"/>
                </a:solidFill>
              </a:rPr>
              <a:t>ВИЗНАЧЕННЯ ТА РОЗУМІННЯ СВОЇХ СЛАБИХ СТОРІН</a:t>
            </a:r>
          </a:p>
          <a:p>
            <a:pPr marL="342900" indent="-342900">
              <a:buFontTx/>
              <a:buChar char="-"/>
            </a:pPr>
            <a:r>
              <a:rPr lang="uk-UA" sz="3200" b="1" dirty="0" smtClean="0">
                <a:solidFill>
                  <a:schemeClr val="tx1"/>
                </a:solidFill>
              </a:rPr>
              <a:t>ЗДАТНІСТЬ САМОВДОСКОНАЛЕННЯ</a:t>
            </a:r>
            <a:endParaRPr lang="pl-PL" sz="3200" b="1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4870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107504" y="809329"/>
            <a:ext cx="8387209" cy="125152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pl-PL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ostokąt 4"/>
          <p:cNvSpPr/>
          <p:nvPr/>
        </p:nvSpPr>
        <p:spPr>
          <a:xfrm>
            <a:off x="251519" y="1124744"/>
            <a:ext cx="878497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endParaRPr lang="uk-UA" b="1" dirty="0"/>
          </a:p>
          <a:p>
            <a:r>
              <a:rPr lang="uk-UA" sz="3200" b="1" dirty="0" smtClean="0"/>
              <a:t>Чим </a:t>
            </a:r>
            <a:r>
              <a:rPr lang="uk-UA" sz="3200" b="1" dirty="0"/>
              <a:t>ми відрізняємось від гравців та тренерів</a:t>
            </a:r>
            <a:r>
              <a:rPr lang="en-US" sz="3200" b="1" dirty="0"/>
              <a:t>?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7746" y="3960215"/>
            <a:ext cx="2066723" cy="2048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83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ФВУ\Презентации\А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836712"/>
            <a:ext cx="2376265" cy="2376264"/>
          </a:xfrm>
          <a:prstGeom prst="rect">
            <a:avLst/>
          </a:prstGeom>
          <a:noFill/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1547664" y="2996952"/>
            <a:ext cx="6286544" cy="1071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ru-RU" sz="6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ДЯКУЮ</a:t>
            </a:r>
            <a:r>
              <a:rPr kumimoji="0" lang="ru-RU" sz="6000" b="1" i="1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ЗА УВАГУ!</a:t>
            </a:r>
            <a:endParaRPr kumimoji="0" lang="ru-RU" sz="6000" b="1" i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107504" y="809329"/>
            <a:ext cx="8387209" cy="125152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pl-PL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ostokąt 4"/>
          <p:cNvSpPr/>
          <p:nvPr/>
        </p:nvSpPr>
        <p:spPr>
          <a:xfrm>
            <a:off x="251519" y="1124745"/>
            <a:ext cx="8640961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 smtClean="0"/>
          </a:p>
          <a:p>
            <a:endParaRPr lang="uk-UA" b="1" dirty="0"/>
          </a:p>
          <a:p>
            <a:r>
              <a:rPr lang="uk-UA" sz="3200" b="1" dirty="0"/>
              <a:t>Гравець починає матч з 0 очок </a:t>
            </a:r>
            <a:r>
              <a:rPr lang="uk-UA" sz="3200" b="1" dirty="0" smtClean="0"/>
              <a:t>– </a:t>
            </a:r>
          </a:p>
          <a:p>
            <a:r>
              <a:rPr lang="uk-UA" sz="3200" b="1" dirty="0" smtClean="0">
                <a:solidFill>
                  <a:srgbClr val="FF0000"/>
                </a:solidFill>
              </a:rPr>
              <a:t>і може </a:t>
            </a:r>
            <a:r>
              <a:rPr lang="uk-UA" sz="3200" b="1" dirty="0">
                <a:solidFill>
                  <a:srgbClr val="FF0000"/>
                </a:solidFill>
              </a:rPr>
              <a:t>тільки їх </a:t>
            </a:r>
            <a:r>
              <a:rPr lang="uk-UA" sz="3200" b="1" dirty="0" smtClean="0">
                <a:solidFill>
                  <a:srgbClr val="FF0000"/>
                </a:solidFill>
              </a:rPr>
              <a:t>збільшувати</a:t>
            </a:r>
            <a:r>
              <a:rPr lang="uk-UA" sz="3200" b="1" dirty="0" smtClean="0"/>
              <a:t>.</a:t>
            </a:r>
          </a:p>
          <a:p>
            <a:endParaRPr lang="uk-UA" sz="3200" b="1" dirty="0"/>
          </a:p>
          <a:p>
            <a:r>
              <a:rPr lang="uk-UA" sz="3200" b="1" dirty="0"/>
              <a:t>Суддя починає матч </a:t>
            </a:r>
            <a:r>
              <a:rPr lang="uk-UA" sz="3200" b="1" dirty="0" smtClean="0"/>
              <a:t>зі </a:t>
            </a:r>
            <a:r>
              <a:rPr lang="uk-UA" sz="3200" b="1" dirty="0"/>
              <a:t>100 </a:t>
            </a:r>
            <a:r>
              <a:rPr lang="uk-UA" sz="3200" b="1" dirty="0" smtClean="0"/>
              <a:t>балами </a:t>
            </a:r>
            <a:r>
              <a:rPr lang="uk-UA" sz="3200" b="1" dirty="0"/>
              <a:t>– </a:t>
            </a:r>
            <a:endParaRPr lang="uk-UA" sz="3200" b="1" dirty="0" smtClean="0"/>
          </a:p>
          <a:p>
            <a:r>
              <a:rPr lang="uk-UA" sz="3200" b="1" dirty="0" smtClean="0">
                <a:solidFill>
                  <a:srgbClr val="FF0000"/>
                </a:solidFill>
              </a:rPr>
              <a:t>і </a:t>
            </a:r>
            <a:r>
              <a:rPr lang="uk-UA" sz="3200" b="1" dirty="0">
                <a:solidFill>
                  <a:srgbClr val="FF0000"/>
                </a:solidFill>
              </a:rPr>
              <a:t>може тільки їх </a:t>
            </a:r>
            <a:r>
              <a:rPr lang="uk-UA" sz="3200" b="1" dirty="0" smtClean="0">
                <a:solidFill>
                  <a:srgbClr val="FF0000"/>
                </a:solidFill>
              </a:rPr>
              <a:t>втрачати</a:t>
            </a:r>
            <a:r>
              <a:rPr lang="uk-UA" sz="3200" b="1" dirty="0" smtClean="0"/>
              <a:t>.</a:t>
            </a:r>
            <a:endParaRPr lang="uk-UA" sz="3200" b="1" dirty="0"/>
          </a:p>
        </p:txBody>
      </p:sp>
    </p:spTree>
    <p:extLst>
      <p:ext uri="{BB962C8B-B14F-4D97-AF65-F5344CB8AC3E}">
        <p14:creationId xmlns:p14="http://schemas.microsoft.com/office/powerpoint/2010/main" val="348014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107504" y="809329"/>
            <a:ext cx="8387209" cy="125152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pl-PL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ostokąt 4"/>
          <p:cNvSpPr/>
          <p:nvPr/>
        </p:nvSpPr>
        <p:spPr>
          <a:xfrm>
            <a:off x="251519" y="1124744"/>
            <a:ext cx="8784977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r>
              <a:rPr lang="uk-UA" sz="3200" b="1" dirty="0" smtClean="0"/>
              <a:t>Гравець , який має ефективність 70</a:t>
            </a:r>
            <a:r>
              <a:rPr lang="en-US" sz="3200" b="1" dirty="0" smtClean="0"/>
              <a:t>% </a:t>
            </a:r>
            <a:r>
              <a:rPr lang="uk-UA" sz="3200" b="1" dirty="0" smtClean="0"/>
              <a:t>- </a:t>
            </a:r>
            <a:r>
              <a:rPr lang="uk-UA" sz="3200" b="1" dirty="0" smtClean="0">
                <a:solidFill>
                  <a:srgbClr val="FF0000"/>
                </a:solidFill>
              </a:rPr>
              <a:t>супергравець</a:t>
            </a:r>
            <a:r>
              <a:rPr lang="uk-UA" sz="3200" b="1" dirty="0" smtClean="0"/>
              <a:t>.</a:t>
            </a:r>
          </a:p>
          <a:p>
            <a:endParaRPr lang="uk-UA" sz="3200" b="1" dirty="0"/>
          </a:p>
          <a:p>
            <a:r>
              <a:rPr lang="uk-UA" sz="3200" b="1" dirty="0" smtClean="0"/>
              <a:t>Суддя, </a:t>
            </a:r>
            <a:r>
              <a:rPr lang="uk-UA" sz="3200" b="1" dirty="0"/>
              <a:t>який має ефективність 70</a:t>
            </a:r>
            <a:r>
              <a:rPr lang="en-US" sz="3200" b="1" dirty="0"/>
              <a:t>% </a:t>
            </a:r>
            <a:r>
              <a:rPr lang="uk-UA" sz="3200" b="1" dirty="0"/>
              <a:t>- </a:t>
            </a:r>
            <a:endParaRPr lang="uk-UA" sz="3200" b="1" dirty="0" smtClean="0"/>
          </a:p>
          <a:p>
            <a:r>
              <a:rPr lang="uk-UA" sz="3200" b="1" dirty="0" smtClean="0">
                <a:solidFill>
                  <a:srgbClr val="FF0000"/>
                </a:solidFill>
              </a:rPr>
              <a:t>дуже поганий суддя</a:t>
            </a:r>
            <a:r>
              <a:rPr lang="uk-UA" sz="3200" b="1" dirty="0" smtClean="0"/>
              <a:t>.</a:t>
            </a:r>
            <a:endParaRPr lang="uk-UA" sz="3200" b="1" dirty="0"/>
          </a:p>
        </p:txBody>
      </p:sp>
    </p:spTree>
    <p:extLst>
      <p:ext uri="{BB962C8B-B14F-4D97-AF65-F5344CB8AC3E}">
        <p14:creationId xmlns:p14="http://schemas.microsoft.com/office/powerpoint/2010/main" val="24392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107504" y="809329"/>
            <a:ext cx="8387209" cy="125152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pl-PL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ostokąt 4"/>
          <p:cNvSpPr/>
          <p:nvPr/>
        </p:nvSpPr>
        <p:spPr>
          <a:xfrm>
            <a:off x="251519" y="1124745"/>
            <a:ext cx="8640961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 smtClean="0"/>
          </a:p>
          <a:p>
            <a:endParaRPr lang="uk-UA" b="1" dirty="0"/>
          </a:p>
          <a:p>
            <a:r>
              <a:rPr lang="ru-RU" sz="4000" b="1" dirty="0">
                <a:solidFill>
                  <a:srgbClr val="FF0000"/>
                </a:solidFill>
              </a:rPr>
              <a:t>МИ ДАЄМО ОЦІНКУ ДІЯМ ІНШИХ – </a:t>
            </a:r>
            <a:endParaRPr lang="ru-RU" sz="4000" b="1" dirty="0" smtClean="0">
              <a:solidFill>
                <a:srgbClr val="FF0000"/>
              </a:solidFill>
            </a:endParaRPr>
          </a:p>
          <a:p>
            <a:r>
              <a:rPr lang="ru-RU" sz="4000" b="1" dirty="0" smtClean="0">
                <a:solidFill>
                  <a:srgbClr val="FF0000"/>
                </a:solidFill>
              </a:rPr>
              <a:t>ТОМУ </a:t>
            </a:r>
            <a:r>
              <a:rPr lang="ru-RU" sz="4000" b="1" dirty="0">
                <a:solidFill>
                  <a:srgbClr val="FF0000"/>
                </a:solidFill>
              </a:rPr>
              <a:t>ВИМОГИ ДО  </a:t>
            </a:r>
            <a:r>
              <a:rPr lang="ru-RU" sz="4000" b="1" dirty="0" smtClean="0">
                <a:solidFill>
                  <a:srgbClr val="FF0000"/>
                </a:solidFill>
              </a:rPr>
              <a:t>НАШИХ РІШЕНЬ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>
                <a:solidFill>
                  <a:srgbClr val="FF0000"/>
                </a:solidFill>
              </a:rPr>
              <a:t>Є НАДЗВИЧАЙНО ВИСОКИМИ.</a:t>
            </a:r>
          </a:p>
        </p:txBody>
      </p:sp>
    </p:spTree>
    <p:extLst>
      <p:ext uri="{BB962C8B-B14F-4D97-AF65-F5344CB8AC3E}">
        <p14:creationId xmlns:p14="http://schemas.microsoft.com/office/powerpoint/2010/main" val="367147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251520" y="-675455"/>
            <a:ext cx="8882496" cy="5472607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СУДДЯ НЕ ПОВИНЕН СТВОРЮВАТИ ПРОБЛЕМИ ПІД ЧАС МАТЧУ – </a:t>
            </a:r>
          </a:p>
          <a:p>
            <a:r>
              <a:rPr lang="uk-UA" sz="3200" b="1" dirty="0" smtClean="0">
                <a:solidFill>
                  <a:schemeClr val="tx1"/>
                </a:solidFill>
              </a:rPr>
              <a:t>СУДДЯ ПОВИНЕН ВИРІШУВАТИ ПРОБЛЕМИ, ЩО ВИНИКЛИ ПІД ЧАС МАТЧУ.</a:t>
            </a:r>
          </a:p>
          <a:p>
            <a:endParaRPr lang="pl-PL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9659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107504" y="809329"/>
            <a:ext cx="8387209" cy="125152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pl-PL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ostokąt 4"/>
          <p:cNvSpPr/>
          <p:nvPr/>
        </p:nvSpPr>
        <p:spPr>
          <a:xfrm>
            <a:off x="1" y="476672"/>
            <a:ext cx="889248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 smtClean="0"/>
          </a:p>
          <a:p>
            <a:r>
              <a:rPr lang="uk-UA" sz="3200" b="1" dirty="0" smtClean="0">
                <a:solidFill>
                  <a:srgbClr val="FF0000"/>
                </a:solidFill>
              </a:rPr>
              <a:t>СУЧАСНИЙ ВОЛЕЙБОЛ СТАВ ВИДОВИЩЕМ – ОСНОВНА МЕТА ЦЕ ПОПУЛЯРІЗАЦІЯ ГРИ СЕРЕД  ГЛЯДАЧІВ</a:t>
            </a:r>
          </a:p>
          <a:p>
            <a:pPr marL="285750" indent="-285750">
              <a:buFontTx/>
              <a:buChar char="-"/>
            </a:pPr>
            <a:r>
              <a:rPr lang="uk-UA" sz="3200" b="1" dirty="0" smtClean="0"/>
              <a:t>ЗМЕНШЕННЯ ТА СКОРОЧЕННЯ ЗАТРИМОК У ГРІ (ЯК ЗІ СТОРОНИ КОМАНД, ТАК І ЗІ СТОРОНИ СУДДІВ)</a:t>
            </a:r>
          </a:p>
          <a:p>
            <a:pPr marL="285750" indent="-285750">
              <a:buFontTx/>
              <a:buChar char="-"/>
            </a:pPr>
            <a:r>
              <a:rPr lang="uk-UA" sz="3200" b="1" dirty="0" smtClean="0"/>
              <a:t>ТРИМАТИ М</a:t>
            </a:r>
            <a:r>
              <a:rPr lang="en-US" sz="3200" b="1" dirty="0" smtClean="0"/>
              <a:t>’</a:t>
            </a:r>
            <a:r>
              <a:rPr lang="uk-UA" sz="3200" b="1" dirty="0" smtClean="0"/>
              <a:t>ЯЧ У ПОВІТРІ</a:t>
            </a:r>
          </a:p>
          <a:p>
            <a:pPr marL="285750" indent="-285750">
              <a:buFontTx/>
              <a:buChar char="-"/>
            </a:pPr>
            <a:r>
              <a:rPr lang="uk-UA" sz="3200" b="1" dirty="0" smtClean="0"/>
              <a:t>В ТРИВАЛИХ ТА ВИДОВИЩНИХ РОЗІГРУВАННЯХ БУТИ МЕНШ ВИМОГЛИВИМ ДО ТЕХНІЧНИХ ПОМИЛОК</a:t>
            </a:r>
            <a:endParaRPr lang="uk-UA" sz="3200" b="1" dirty="0"/>
          </a:p>
        </p:txBody>
      </p:sp>
    </p:spTree>
    <p:extLst>
      <p:ext uri="{BB962C8B-B14F-4D97-AF65-F5344CB8AC3E}">
        <p14:creationId xmlns:p14="http://schemas.microsoft.com/office/powerpoint/2010/main" val="64418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9977"/>
          <a:stretch>
            <a:fillRect/>
          </a:stretch>
        </p:blipFill>
        <p:spPr bwMode="auto">
          <a:xfrm>
            <a:off x="-1" y="0"/>
            <a:ext cx="9134017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400" b="1" i="1" dirty="0" smtClean="0"/>
              <a:t>    </a:t>
            </a:r>
            <a:endParaRPr lang="ru-RU" sz="3400" i="1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9983" y="692696"/>
            <a:ext cx="9026514" cy="5688631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r>
              <a:rPr lang="uk-UA" sz="4100" b="1" dirty="0" smtClean="0"/>
              <a:t>- </a:t>
            </a:r>
            <a:r>
              <a:rPr lang="uk-UA" sz="4100" b="1" dirty="0" smtClean="0">
                <a:solidFill>
                  <a:schemeClr val="tx1"/>
                </a:solidFill>
              </a:rPr>
              <a:t>НЕ ВАРТО ЧЕКАТИ ВДЯЧНОСТІ ВІД КЛУБІВ ЗА ГАРНЕ СУДДІВСТВО.</a:t>
            </a:r>
          </a:p>
          <a:p>
            <a:r>
              <a:rPr lang="en-US" sz="4100" b="1" dirty="0" smtClean="0">
                <a:solidFill>
                  <a:schemeClr val="tx1"/>
                </a:solidFill>
              </a:rPr>
              <a:t>- </a:t>
            </a:r>
            <a:r>
              <a:rPr lang="uk-UA" sz="4100" b="1" dirty="0" smtClean="0">
                <a:solidFill>
                  <a:schemeClr val="tx1"/>
                </a:solidFill>
              </a:rPr>
              <a:t>ПРАЦІВНИКИ КЛУБУ, ЯКИЙ ПРОГРАВ МАТЧ – БУДУТЬ РОБИТИ СПРОБИ ЗВИНУВАТИТИ У ПОРАЗЦІ СУДДІВ.</a:t>
            </a:r>
            <a:r>
              <a:rPr lang="en-US" sz="4100" b="1" dirty="0" smtClean="0">
                <a:solidFill>
                  <a:schemeClr val="tx1"/>
                </a:solidFill>
              </a:rPr>
              <a:t> </a:t>
            </a:r>
            <a:r>
              <a:rPr lang="uk-UA" sz="4100" dirty="0" smtClean="0">
                <a:solidFill>
                  <a:schemeClr val="tx1"/>
                </a:solidFill>
              </a:rPr>
              <a:t>(</a:t>
            </a:r>
            <a:r>
              <a:rPr lang="uk-UA" sz="4100" i="1" dirty="0" smtClean="0">
                <a:solidFill>
                  <a:schemeClr val="tx1"/>
                </a:solidFill>
              </a:rPr>
              <a:t>СЕРЕД ТИСЯЧ РІШЕНЬ, ЯКІ ПРИЙНЯЛИ СУДДІ ПІД ЧАС МАТЧУ, ВОНИ ЗНАЙДУТЬ ДЕКІЛЬКА СПІРНИХ МОМЕНТІВ, І ЯКЩО НЕ ЗВИНУВАТЯТЬ СУДДІВ НАПРЯМУ – ТО ЗРОБЛЯТЬ ЦЕ ЗА ЇХ СПИНАМИ).                              </a:t>
            </a:r>
            <a:r>
              <a:rPr lang="en-US" sz="4100" i="1" dirty="0" smtClean="0">
                <a:solidFill>
                  <a:srgbClr val="FF0000"/>
                </a:solidFill>
              </a:rPr>
              <a:t>                     </a:t>
            </a:r>
            <a:r>
              <a:rPr lang="uk-UA" sz="4100" i="1" dirty="0" smtClean="0">
                <a:solidFill>
                  <a:srgbClr val="FF0000"/>
                </a:solidFill>
              </a:rPr>
              <a:t>    </a:t>
            </a:r>
          </a:p>
          <a:p>
            <a:r>
              <a:rPr lang="uk-UA" sz="2400" dirty="0">
                <a:solidFill>
                  <a:srgbClr val="FF0000"/>
                </a:solidFill>
              </a:rPr>
              <a:t> </a:t>
            </a:r>
            <a:r>
              <a:rPr lang="uk-UA" sz="2400" dirty="0" smtClean="0">
                <a:solidFill>
                  <a:srgbClr val="FF0000"/>
                </a:solidFill>
              </a:rPr>
              <a:t>                                      </a:t>
            </a:r>
          </a:p>
          <a:p>
            <a:endParaRPr lang="uk-UA" sz="2400" dirty="0">
              <a:solidFill>
                <a:srgbClr val="FF0000"/>
              </a:solidFill>
            </a:endParaRPr>
          </a:p>
          <a:p>
            <a:endParaRPr lang="uk-UA" sz="2400" dirty="0" smtClean="0">
              <a:solidFill>
                <a:srgbClr val="FF0000"/>
              </a:solidFill>
            </a:endParaRPr>
          </a:p>
          <a:p>
            <a:r>
              <a:rPr lang="uk-UA" sz="2400" dirty="0" smtClean="0">
                <a:solidFill>
                  <a:srgbClr val="FF0000"/>
                </a:solidFill>
              </a:rPr>
              <a:t>   </a:t>
            </a:r>
          </a:p>
          <a:p>
            <a:endParaRPr lang="uk-UA" sz="2400" dirty="0">
              <a:solidFill>
                <a:srgbClr val="FF0000"/>
              </a:solidFill>
            </a:endParaRPr>
          </a:p>
          <a:p>
            <a:endParaRPr lang="uk-UA" sz="2400" dirty="0" smtClean="0">
              <a:solidFill>
                <a:srgbClr val="FF0000"/>
              </a:solidFill>
            </a:endParaRPr>
          </a:p>
          <a:p>
            <a:endParaRPr lang="uk-UA" sz="2400" dirty="0">
              <a:solidFill>
                <a:srgbClr val="FF0000"/>
              </a:solidFill>
            </a:endParaRPr>
          </a:p>
          <a:p>
            <a:endParaRPr lang="uk-UA" sz="2400" dirty="0" smtClean="0">
              <a:solidFill>
                <a:srgbClr val="FF0000"/>
              </a:solidFill>
            </a:endParaRPr>
          </a:p>
          <a:p>
            <a:endParaRPr lang="uk-UA" sz="2400" dirty="0">
              <a:solidFill>
                <a:srgbClr val="FF0000"/>
              </a:solidFill>
            </a:endParaRPr>
          </a:p>
          <a:p>
            <a:endParaRPr lang="uk-UA" sz="2400" dirty="0" smtClean="0">
              <a:solidFill>
                <a:srgbClr val="FF0000"/>
              </a:solidFill>
            </a:endParaRPr>
          </a:p>
          <a:p>
            <a:r>
              <a:rPr lang="uk-UA" sz="2400" dirty="0">
                <a:solidFill>
                  <a:srgbClr val="FF0000"/>
                </a:solidFill>
              </a:rPr>
              <a:t> </a:t>
            </a:r>
            <a:r>
              <a:rPr lang="uk-UA" sz="2400" dirty="0" smtClean="0">
                <a:solidFill>
                  <a:srgbClr val="FF0000"/>
                </a:solidFill>
              </a:rPr>
              <a:t>                                                                            </a:t>
            </a:r>
            <a:r>
              <a:rPr lang="uk-UA" sz="5100" b="1" dirty="0" smtClean="0">
                <a:solidFill>
                  <a:srgbClr val="FF0000"/>
                </a:solidFill>
              </a:rPr>
              <a:t>ЧОМУ ЦЕ ТАК</a:t>
            </a:r>
            <a:r>
              <a:rPr lang="en-US" sz="5100" b="1" dirty="0" smtClean="0">
                <a:solidFill>
                  <a:srgbClr val="FF0000"/>
                </a:solidFill>
              </a:rPr>
              <a:t>?</a:t>
            </a:r>
            <a:endParaRPr lang="uk-UA" sz="5100" b="1" dirty="0" smtClean="0">
              <a:solidFill>
                <a:srgbClr val="FF0000"/>
              </a:solidFill>
            </a:endParaRPr>
          </a:p>
          <a:p>
            <a:endParaRPr lang="uk-UA" dirty="0"/>
          </a:p>
          <a:p>
            <a:endParaRPr lang="pl-PL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88640"/>
            <a:ext cx="76328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РОЗДІЛ 1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 descr="D:\ФВУ\Презентации\А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-171400"/>
            <a:ext cx="1008113" cy="100811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66126"/>
          <a:stretch>
            <a:fillRect/>
          </a:stretch>
        </p:blipFill>
        <p:spPr bwMode="auto">
          <a:xfrm>
            <a:off x="9983" y="6597352"/>
            <a:ext cx="9134017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5856" y="3645024"/>
            <a:ext cx="1800200" cy="1784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49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2176</TotalTime>
  <Words>1164</Words>
  <Application>Microsoft Office PowerPoint</Application>
  <PresentationFormat>Pokaz na ekranie (4:3)</PresentationFormat>
  <Paragraphs>249</Paragraphs>
  <Slides>30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3" baseType="lpstr">
      <vt:lpstr>Arial</vt:lpstr>
      <vt:lpstr>Calibri</vt:lpstr>
      <vt:lpstr>Тема Office</vt:lpstr>
      <vt:lpstr>РОЗВИТОК СУДДІВСЬКОЇ КАР’ЄРИ (як бути гарним суддею)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Prezentacja programu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управления электронным документооборотом ФВУ by VolleyMAG Corporation</dc:title>
  <dc:creator>Kiosik</dc:creator>
  <cp:lastModifiedBy>Oleksii</cp:lastModifiedBy>
  <cp:revision>234</cp:revision>
  <dcterms:created xsi:type="dcterms:W3CDTF">2016-08-31T18:50:25Z</dcterms:created>
  <dcterms:modified xsi:type="dcterms:W3CDTF">2020-08-28T07:56:19Z</dcterms:modified>
</cp:coreProperties>
</file>