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309" r:id="rId4"/>
    <p:sldId id="322" r:id="rId5"/>
    <p:sldId id="323" r:id="rId6"/>
    <p:sldId id="319" r:id="rId7"/>
    <p:sldId id="318" r:id="rId8"/>
    <p:sldId id="317" r:id="rId9"/>
    <p:sldId id="315" r:id="rId10"/>
    <p:sldId id="320" r:id="rId11"/>
    <p:sldId id="321" r:id="rId12"/>
    <p:sldId id="299" r:id="rId13"/>
    <p:sldId id="305" r:id="rId14"/>
    <p:sldId id="310" r:id="rId15"/>
    <p:sldId id="311" r:id="rId16"/>
    <p:sldId id="29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C7D2E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595" autoAdjust="0"/>
  </p:normalViewPr>
  <p:slideViewPr>
    <p:cSldViewPr>
      <p:cViewPr varScale="1">
        <p:scale>
          <a:sx n="74" d="100"/>
          <a:sy n="74" d="100"/>
        </p:scale>
        <p:origin x="-12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7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FEF72-7801-499A-B5E5-5D952CB5A716}" type="datetimeFigureOut">
              <a:rPr lang="ru-RU"/>
              <a:pPr>
                <a:defRPr/>
              </a:pPr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12670-DAF6-4718-88BB-E20A330EA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B6B6E-9F68-4E39-A05D-26348802EECE}" type="datetimeFigureOut">
              <a:rPr lang="ru-RU"/>
              <a:pPr>
                <a:defRPr/>
              </a:pPr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48C9F-368A-46D1-A2AD-6AE5B93E5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7CEF-B652-4BA0-807D-423789B305C5}" type="datetimeFigureOut">
              <a:rPr lang="ru-RU"/>
              <a:pPr>
                <a:defRPr/>
              </a:pPr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5A282-55DC-458F-97A2-E9773812CC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DD0D9-358C-482B-8791-E438BB43753E}" type="datetimeFigureOut">
              <a:rPr lang="ru-RU"/>
              <a:pPr>
                <a:defRPr/>
              </a:pPr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5CCF3-A296-4CBE-8118-198563387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3A48-8E4B-42A7-AD6D-8D180E6A3704}" type="datetimeFigureOut">
              <a:rPr lang="ru-RU"/>
              <a:pPr>
                <a:defRPr/>
              </a:pPr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65B3E-AF72-4DF5-9B87-4572D6C26C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225E2-B71C-47E3-8371-95C31669A184}" type="datetimeFigureOut">
              <a:rPr lang="ru-RU"/>
              <a:pPr>
                <a:defRPr/>
              </a:pPr>
              <a:t>28.08.2020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321F3-8705-4392-AA4A-DC89FE481E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529BA-3121-42CA-B777-7FB8F60C1D72}" type="datetimeFigureOut">
              <a:rPr lang="ru-RU"/>
              <a:pPr>
                <a:defRPr/>
              </a:pPr>
              <a:t>28.08.2020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1D2FC-36D3-4CEF-99DD-6F89F86C5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3C637-D3B7-4228-9C0D-64DF54D5DA21}" type="datetimeFigureOut">
              <a:rPr lang="ru-RU"/>
              <a:pPr>
                <a:defRPr/>
              </a:pPr>
              <a:t>28.08.2020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2DC2E-9318-4AB4-950E-96B2A98D2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9D10D-137E-46F1-99FD-7B5E25F3311C}" type="datetimeFigureOut">
              <a:rPr lang="ru-RU"/>
              <a:pPr>
                <a:defRPr/>
              </a:pPr>
              <a:t>28.08.2020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710AB-1E7E-4C3D-BAEF-E002633EE4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EB573-4EC0-4F7E-9736-834195ADA91C}" type="datetimeFigureOut">
              <a:rPr lang="ru-RU"/>
              <a:pPr>
                <a:defRPr/>
              </a:pPr>
              <a:t>28.08.2020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E4E1C-4C3B-402D-B094-202537A11D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8DE9B-8D43-48A6-9E02-3CA160BE7BA7}" type="datetimeFigureOut">
              <a:rPr lang="ru-RU"/>
              <a:pPr>
                <a:defRPr/>
              </a:pPr>
              <a:t>28.08.2020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EE7F2-8337-4E32-95A1-76DE00D798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E89B1A-A0B4-42C1-BD9A-A288D55B6208}" type="datetimeFigureOut">
              <a:rPr lang="ru-RU"/>
              <a:pPr>
                <a:defRPr/>
              </a:pPr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117953-A0BB-4623-AD17-1E090875D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C:\Users\&#1057;&#1072;&#1096;&#1072;\Desktop\4%20France%20vs%20Italy,%20WL%202016%20&#1088;&#1072;&#1073;&#1086;&#1090;&#1072;%20&#1074;%20&#1073;&#1088;&#1080;&#1075;&#1072;&#1076;&#1077;.mp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57;&#1072;&#1096;&#1072;\Desktop\&#1051;&#1080;&#1085;&#1077;&#1081;&#1085;&#1099;&#1077;\Line%20Judge%20%5b_0qCOdJiztM%5d.mp4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57;&#1072;&#1096;&#1072;\Desktop\&#1051;&#1080;&#1085;&#1077;&#1081;&#1085;&#1099;&#1077;\line2.mp4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0" y="2420938"/>
            <a:ext cx="9144000" cy="2357437"/>
          </a:xfrm>
        </p:spPr>
        <p:txBody>
          <a:bodyPr/>
          <a:lstStyle/>
          <a:p>
            <a:pPr eaLnBrk="1" hangingPunct="1"/>
            <a:r>
              <a:rPr lang="uk-UA" smtClean="0"/>
              <a:t/>
            </a:r>
            <a:br>
              <a:rPr lang="uk-UA" smtClean="0"/>
            </a:br>
            <a:r>
              <a:rPr lang="uk-UA" smtClean="0"/>
              <a:t> </a:t>
            </a:r>
            <a:r>
              <a:rPr lang="uk-UA" b="1" smtClean="0"/>
              <a:t>РЕКОМЕНДАЦІЇ </a:t>
            </a:r>
            <a:r>
              <a:rPr lang="uk-UA" smtClean="0"/>
              <a:t/>
            </a:r>
            <a:br>
              <a:rPr lang="uk-UA" smtClean="0"/>
            </a:br>
            <a:r>
              <a:rPr lang="uk-UA" b="1" smtClean="0"/>
              <a:t>ДЛЯ ЛІНІЙНИХ СУДДІВ</a:t>
            </a:r>
          </a:p>
        </p:txBody>
      </p:sp>
      <p:sp>
        <p:nvSpPr>
          <p:cNvPr id="13315" name="Заголовок 1"/>
          <p:cNvSpPr txBox="1">
            <a:spLocks/>
          </p:cNvSpPr>
          <p:nvPr/>
        </p:nvSpPr>
        <p:spPr bwMode="auto">
          <a:xfrm>
            <a:off x="5357813" y="5572125"/>
            <a:ext cx="35718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90000"/>
              </a:lnSpc>
            </a:pPr>
            <a:r>
              <a:rPr lang="uk-UA" sz="1600" i="1">
                <a:solidFill>
                  <a:srgbClr val="002060"/>
                </a:solidFill>
                <a:latin typeface="Calibri" pitchFamily="34" charset="0"/>
              </a:rPr>
              <a:t>Підготував:</a:t>
            </a:r>
            <a:br>
              <a:rPr lang="uk-UA" sz="1600" i="1">
                <a:solidFill>
                  <a:srgbClr val="002060"/>
                </a:solidFill>
                <a:latin typeface="Calibri" pitchFamily="34" charset="0"/>
              </a:rPr>
            </a:br>
            <a:r>
              <a:rPr lang="uk-UA" sz="1600" i="1">
                <a:solidFill>
                  <a:srgbClr val="002060"/>
                </a:solidFill>
                <a:latin typeface="Calibri" pitchFamily="34" charset="0"/>
              </a:rPr>
              <a:t>Суддя Національної  категорії</a:t>
            </a:r>
          </a:p>
          <a:p>
            <a:pPr algn="r">
              <a:lnSpc>
                <a:spcPct val="90000"/>
              </a:lnSpc>
            </a:pPr>
            <a:r>
              <a:rPr lang="uk-UA" sz="1600" b="1" i="1">
                <a:solidFill>
                  <a:srgbClr val="002060"/>
                </a:solidFill>
                <a:latin typeface="Calibri" pitchFamily="34" charset="0"/>
              </a:rPr>
              <a:t>Михайлов Олександр</a:t>
            </a:r>
          </a:p>
          <a:p>
            <a:pPr algn="r">
              <a:lnSpc>
                <a:spcPct val="90000"/>
              </a:lnSpc>
            </a:pPr>
            <a:r>
              <a:rPr lang="uk-UA" sz="1600" i="1">
                <a:solidFill>
                  <a:srgbClr val="002060"/>
                </a:solidFill>
                <a:latin typeface="Calibri" pitchFamily="34" charset="0"/>
              </a:rPr>
              <a:t>м. Харків </a:t>
            </a:r>
            <a:r>
              <a:rPr lang="ru-RU" sz="1600" b="1" i="1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ru-RU" sz="1600" b="1" i="1">
                <a:solidFill>
                  <a:srgbClr val="002060"/>
                </a:solidFill>
                <a:latin typeface="Calibri" pitchFamily="34" charset="0"/>
              </a:rPr>
            </a:br>
            <a:endParaRPr lang="ru-RU" sz="1600" b="1" i="1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13316" name="Picture 3" descr="D:\ФВУ\Презентации\АК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4550" y="549275"/>
            <a:ext cx="2374900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5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6925"/>
          </a:xfrm>
        </p:spPr>
        <p:txBody>
          <a:bodyPr/>
          <a:lstStyle/>
          <a:p>
            <a:pPr eaLnBrk="1" hangingPunct="1"/>
            <a:r>
              <a:rPr lang="ru-RU" b="1" smtClean="0"/>
              <a:t>ЖЕСТИ ЛІНІЙНИХ СУДДІВ</a:t>
            </a:r>
          </a:p>
        </p:txBody>
      </p:sp>
      <p:pic>
        <p:nvPicPr>
          <p:cNvPr id="22533" name="Picture 7" descr="не могу принять решение"/>
          <p:cNvPicPr>
            <a:picLocks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" y="1984375"/>
            <a:ext cx="8229600" cy="37576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0813" y="858838"/>
            <a:ext cx="8885237" cy="500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>
                <a:latin typeface="Times New Roman" pitchFamily="18" charset="0"/>
              </a:rPr>
              <a:t>РЕКОМЕНДАЦІЇ </a:t>
            </a:r>
            <a:r>
              <a:rPr lang="uk-UA" sz="2800">
                <a:latin typeface="Times New Roman" pitchFamily="18" charset="0"/>
              </a:rPr>
              <a:t> </a:t>
            </a:r>
            <a:r>
              <a:rPr lang="uk-UA" sz="2800" b="1">
                <a:latin typeface="Times New Roman" pitchFamily="18" charset="0"/>
              </a:rPr>
              <a:t>ЛІНІЙНИМУ СУДДІ</a:t>
            </a:r>
            <a:endParaRPr lang="uk-UA" sz="2800">
              <a:latin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uk-UA" sz="2800">
                <a:latin typeface="Times New Roman" pitchFamily="18" charset="0"/>
              </a:rPr>
              <a:t>Реагуйте швидко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uk-UA" sz="2800">
                <a:latin typeface="Times New Roman" pitchFamily="18" charset="0"/>
              </a:rPr>
              <a:t>Вибирайте найкращу позицію для виконання своїх обов'язків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uk-UA" sz="2800">
                <a:latin typeface="Times New Roman" pitchFamily="18" charset="0"/>
              </a:rPr>
              <a:t>Не заважайте гравцю, що подає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uk-UA" sz="2800">
                <a:latin typeface="Times New Roman" pitchFamily="18" charset="0"/>
              </a:rPr>
              <a:t>Слідкуйте за положенням антени і поправляйте її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uk-UA" sz="2800">
                <a:latin typeface="Times New Roman" pitchFamily="18" charset="0"/>
              </a:rPr>
              <a:t>Торкання гравцем антени також є помилкою, яка впливає на гру та є компетенцією лінійних суддів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8763" y="1341438"/>
            <a:ext cx="8885237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 b="1">
                <a:latin typeface="Times New Roman" pitchFamily="18" charset="0"/>
              </a:rPr>
              <a:t>РЕКОМЕНДАЦІЇ ЛІНІЙНИМУ СУДДІ</a:t>
            </a:r>
          </a:p>
          <a:p>
            <a:pPr algn="ctr"/>
            <a:endParaRPr lang="uk-UA" sz="3200">
              <a:latin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Tx/>
              <a:buChar char="•"/>
            </a:pPr>
            <a:r>
              <a:rPr lang="uk-UA" sz="2800">
                <a:latin typeface="Times New Roman" pitchFamily="18" charset="0"/>
              </a:rPr>
              <a:t>Якщо Ви впевнені у своїх рішеннях, команди та глядачі повірять в їх правильність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  <a:buFontTx/>
              <a:buChar char="•"/>
            </a:pPr>
            <a:r>
              <a:rPr lang="uk-UA" sz="2800">
                <a:latin typeface="Times New Roman" pitchFamily="18" charset="0"/>
              </a:rPr>
              <a:t>«Покер фейс» захистить Вас протягом матчу 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  <a:buFontTx/>
              <a:buChar char="•"/>
            </a:pPr>
            <a:r>
              <a:rPr lang="uk-UA" sz="2800">
                <a:latin typeface="Times New Roman" pitchFamily="18" charset="0"/>
              </a:rPr>
              <a:t>Виробіть свій власний правильний стиль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  <a:buFontTx/>
              <a:buChar char="•"/>
            </a:pPr>
            <a:r>
              <a:rPr lang="uk-UA" sz="2800">
                <a:latin typeface="Times New Roman" pitchFamily="18" charset="0"/>
              </a:rPr>
              <a:t>Не спілкуйтесь з вболівальниками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0813" y="858838"/>
            <a:ext cx="8885237" cy="409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/>
              <a:t>РЕКОМЕНДАЦІЇ ЛІНІЙНИМУ СУДДІ</a:t>
            </a:r>
          </a:p>
          <a:p>
            <a:pPr algn="ctr"/>
            <a:endParaRPr lang="uk-UA" sz="2800" b="1"/>
          </a:p>
          <a:p>
            <a:pPr algn="ctr"/>
            <a:endParaRPr lang="uk-UA" sz="280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Tx/>
              <a:buChar char="•"/>
            </a:pPr>
            <a:r>
              <a:rPr lang="uk-UA" sz="2800">
                <a:latin typeface="Calibri" pitchFamily="34" charset="0"/>
              </a:rPr>
              <a:t>Покажіть жест так, щоб його було чутно (особливу увагу приділіть «</a:t>
            </a:r>
            <a:r>
              <a:rPr lang="en-US" sz="2800">
                <a:latin typeface="Calibri" pitchFamily="34" charset="0"/>
                <a:hlinkClick r:id="rId4" action="ppaction://hlinkfile"/>
              </a:rPr>
              <a:t>pancake</a:t>
            </a:r>
            <a:r>
              <a:rPr lang="uk-UA" sz="2800">
                <a:latin typeface="Calibri" pitchFamily="34" charset="0"/>
              </a:rPr>
              <a:t>», який відбувся біля Вас)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uk-UA" sz="2800"/>
              <a:t>Лінійний суддя – не подавальник м'ячів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ü"/>
            </a:pPr>
            <a:endParaRPr lang="uk-UA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3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3" descr="D:\ФВУ\Презентации\А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3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6"/>
          <p:cNvSpPr>
            <a:spLocks noGrp="1"/>
          </p:cNvSpPr>
          <p:nvPr>
            <p:ph type="title"/>
          </p:nvPr>
        </p:nvSpPr>
        <p:spPr>
          <a:xfrm>
            <a:off x="468313" y="981075"/>
            <a:ext cx="8229600" cy="652463"/>
          </a:xfrm>
        </p:spPr>
        <p:txBody>
          <a:bodyPr/>
          <a:lstStyle/>
          <a:p>
            <a:pPr eaLnBrk="1" hangingPunct="1"/>
            <a:r>
              <a:rPr lang="uk-UA" sz="4000" smtClean="0">
                <a:solidFill>
                  <a:srgbClr val="002060"/>
                </a:solidFill>
              </a:rPr>
              <a:t>Приклад праці судді!</a:t>
            </a:r>
            <a:br>
              <a:rPr lang="uk-UA" sz="4000" smtClean="0">
                <a:solidFill>
                  <a:srgbClr val="002060"/>
                </a:solidFill>
              </a:rPr>
            </a:br>
            <a:endParaRPr lang="ru-RU" sz="4000" smtClean="0">
              <a:solidFill>
                <a:srgbClr val="002060"/>
              </a:solidFill>
            </a:endParaRPr>
          </a:p>
        </p:txBody>
      </p:sp>
      <p:pic>
        <p:nvPicPr>
          <p:cNvPr id="32778" name="Line Judge [_0qCOdJiztM].mp4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5"/>
          <a:srcRect/>
          <a:stretch>
            <a:fillRect/>
          </a:stretch>
        </p:blipFill>
        <p:spPr>
          <a:xfrm>
            <a:off x="1331913" y="1628775"/>
            <a:ext cx="6480175" cy="48625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27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277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27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27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78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/>
          <p:cNvPicPr>
            <a:picLocks noChangeAspect="1" noChangeArrowheads="1"/>
          </p:cNvPicPr>
          <p:nvPr/>
        </p:nvPicPr>
        <p:blipFill>
          <a:blip r:embed="rId3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3" descr="D:\ФВУ\Презентации\А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10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581025"/>
          </a:xfrm>
        </p:spPr>
        <p:txBody>
          <a:bodyPr/>
          <a:lstStyle/>
          <a:p>
            <a:pPr eaLnBrk="1" hangingPunct="1"/>
            <a:r>
              <a:rPr lang="uk-UA" sz="4000" smtClean="0">
                <a:solidFill>
                  <a:srgbClr val="002060"/>
                </a:solidFill>
              </a:rPr>
              <a:t>Приклад праці судді!</a:t>
            </a:r>
            <a:br>
              <a:rPr lang="uk-UA" sz="4000" smtClean="0">
                <a:solidFill>
                  <a:srgbClr val="002060"/>
                </a:solidFill>
              </a:rPr>
            </a:br>
            <a:endParaRPr lang="ru-RU" sz="4000" smtClean="0">
              <a:solidFill>
                <a:srgbClr val="002060"/>
              </a:solidFill>
            </a:endParaRPr>
          </a:p>
        </p:txBody>
      </p:sp>
      <p:pic>
        <p:nvPicPr>
          <p:cNvPr id="33804" name="line2.mp4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5"/>
          <a:srcRect/>
          <a:stretch>
            <a:fillRect/>
          </a:stretch>
        </p:blipFill>
        <p:spPr>
          <a:xfrm>
            <a:off x="1258888" y="1377950"/>
            <a:ext cx="6697662" cy="50228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38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380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38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38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0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D:\ФВУ\Презентации\АК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836613"/>
            <a:ext cx="2376488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1547813" y="2997200"/>
            <a:ext cx="6286500" cy="1071563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ДЯКУЮ ЗА УВАГУ!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00063" y="3500438"/>
            <a:ext cx="8215312" cy="2928937"/>
          </a:xfrm>
        </p:spPr>
        <p:txBody>
          <a:bodyPr/>
          <a:lstStyle/>
          <a:p>
            <a:pPr algn="just" eaLnBrk="1" hangingPunct="1"/>
            <a:r>
              <a:rPr lang="ru-RU" sz="3400" b="1" i="1" smtClean="0"/>
              <a:t>    </a:t>
            </a:r>
            <a:endParaRPr lang="ru-RU" sz="3400" i="1" smtClean="0"/>
          </a:p>
        </p:txBody>
      </p:sp>
      <p:pic>
        <p:nvPicPr>
          <p:cNvPr id="1433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Box 3"/>
          <p:cNvSpPr txBox="1">
            <a:spLocks noChangeArrowheads="1"/>
          </p:cNvSpPr>
          <p:nvPr/>
        </p:nvSpPr>
        <p:spPr bwMode="auto">
          <a:xfrm>
            <a:off x="246063" y="1011238"/>
            <a:ext cx="86407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400">
                <a:solidFill>
                  <a:srgbClr val="002060"/>
                </a:solidFill>
                <a:latin typeface="Calibri" pitchFamily="34" charset="0"/>
              </a:rPr>
              <a:t>Яким має бути лінійний суддя?</a:t>
            </a:r>
            <a:endParaRPr lang="ru-RU" sz="440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4342" name="TextBox 4"/>
          <p:cNvSpPr txBox="1">
            <a:spLocks noChangeArrowheads="1"/>
          </p:cNvSpPr>
          <p:nvPr/>
        </p:nvSpPr>
        <p:spPr bwMode="auto">
          <a:xfrm>
            <a:off x="323850" y="2097088"/>
            <a:ext cx="8574088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Tx/>
              <a:buChar char="•"/>
            </a:pPr>
            <a:r>
              <a:rPr lang="uk-UA" sz="3200">
                <a:latin typeface="Calibri" pitchFamily="34" charset="0"/>
              </a:rPr>
              <a:t>Досвідченим та психологічно стійким</a:t>
            </a:r>
          </a:p>
          <a:p>
            <a:pPr marL="285750" indent="-285750">
              <a:buFontTx/>
              <a:buChar char="•"/>
            </a:pPr>
            <a:r>
              <a:rPr lang="uk-UA" sz="3200">
                <a:latin typeface="Calibri" pitchFamily="34" charset="0"/>
              </a:rPr>
              <a:t>Теоретично підготовленим та готовим навчатись</a:t>
            </a:r>
          </a:p>
          <a:p>
            <a:pPr marL="285750" indent="-285750">
              <a:buFontTx/>
              <a:buChar char="•"/>
            </a:pPr>
            <a:r>
              <a:rPr lang="uk-UA" sz="3200">
                <a:latin typeface="Calibri" pitchFamily="34" charset="0"/>
              </a:rPr>
              <a:t>Енергійним, бадьорим, виглядати спортивно та охайно</a:t>
            </a:r>
          </a:p>
          <a:p>
            <a:pPr marL="285750" indent="-285750">
              <a:buFontTx/>
              <a:buChar char="•"/>
            </a:pPr>
            <a:r>
              <a:rPr lang="uk-UA" sz="3200">
                <a:latin typeface="Calibri" pitchFamily="34" charset="0"/>
              </a:rPr>
              <a:t>Дотримуватися нейтралітету</a:t>
            </a:r>
          </a:p>
          <a:p>
            <a:pPr marL="285750" indent="-285750">
              <a:buFontTx/>
              <a:buChar char="•"/>
            </a:pPr>
            <a:r>
              <a:rPr lang="uk-UA" sz="3200">
                <a:latin typeface="Calibri" pitchFamily="34" charset="0"/>
              </a:rPr>
              <a:t>Об'єктивним в прийнятті рішень</a:t>
            </a:r>
          </a:p>
          <a:p>
            <a:pPr marL="285750" indent="-285750">
              <a:buFontTx/>
              <a:buChar char="•"/>
            </a:pPr>
            <a:r>
              <a:rPr lang="uk-UA" sz="3200">
                <a:latin typeface="Calibri" pitchFamily="34" charset="0"/>
              </a:rPr>
              <a:t>Лінійний суддя частина суддівської бригади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00063" y="3500438"/>
            <a:ext cx="8215312" cy="2928937"/>
          </a:xfrm>
        </p:spPr>
        <p:txBody>
          <a:bodyPr/>
          <a:lstStyle/>
          <a:p>
            <a:pPr algn="just" eaLnBrk="1" hangingPunct="1"/>
            <a:r>
              <a:rPr lang="ru-RU" sz="3400" b="1" i="1" smtClean="0"/>
              <a:t>    </a:t>
            </a:r>
            <a:endParaRPr lang="ru-RU" sz="3400" i="1" smtClean="0"/>
          </a:p>
        </p:txBody>
      </p:sp>
      <p:pic>
        <p:nvPicPr>
          <p:cNvPr id="15363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Рисунок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76475"/>
            <a:ext cx="91440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Box 9"/>
          <p:cNvSpPr txBox="1">
            <a:spLocks noChangeArrowheads="1"/>
          </p:cNvSpPr>
          <p:nvPr/>
        </p:nvSpPr>
        <p:spPr bwMode="auto">
          <a:xfrm>
            <a:off x="179388" y="836613"/>
            <a:ext cx="87137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Лінійні судді приймають участь у жеребкуванні команд: суддівська бригада знаходиться біля стійки, обличчям до столу секретаря.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323850" y="836613"/>
            <a:ext cx="8229600" cy="1143000"/>
          </a:xfrm>
        </p:spPr>
        <p:txBody>
          <a:bodyPr/>
          <a:lstStyle/>
          <a:p>
            <a:pPr algn="just" eaLnBrk="1" hangingPunct="1"/>
            <a:r>
              <a:rPr lang="ru-RU" sz="2400" b="1" smtClean="0">
                <a:latin typeface="Times New Roman" pitchFamily="18" charset="0"/>
              </a:rPr>
              <a:t>В змаганнях під егідою ФВУ (Кубок, Чемпіонат Україн и всіх ліг та ін.), в інтервалах лінійні судді підходять до суддівської вишки і стоять по-двоє біля першого судді.</a:t>
            </a:r>
            <a:r>
              <a:rPr lang="ru-RU" sz="2400" b="1" i="1" smtClean="0"/>
              <a:t>  </a:t>
            </a:r>
          </a:p>
        </p:txBody>
      </p:sp>
      <p:pic>
        <p:nvPicPr>
          <p:cNvPr id="16387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Рисунок 2"/>
          <p:cNvPicPr>
            <a:picLocks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1331913" y="1989138"/>
            <a:ext cx="6661150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5"/>
          <p:cNvSpPr>
            <a:spLocks noGrp="1"/>
          </p:cNvSpPr>
          <p:nvPr>
            <p:ph type="title" idx="4294967295"/>
          </p:nvPr>
        </p:nvSpPr>
        <p:spPr>
          <a:xfrm>
            <a:off x="457200" y="620713"/>
            <a:ext cx="8229600" cy="796925"/>
          </a:xfrm>
        </p:spPr>
        <p:txBody>
          <a:bodyPr/>
          <a:lstStyle/>
          <a:p>
            <a:pPr eaLnBrk="1" hangingPunct="1"/>
            <a:r>
              <a:rPr lang="ru-RU" sz="2400" b="1" smtClean="0"/>
              <a:t>По закінченні матчу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b="1" smtClean="0"/>
              <a:t>Лінійні судді підходять до суддівської вишки, обмінюються рукостисканнями з 1 та 2 суддями та командами, а потім йдуть до столу секретаря.</a:t>
            </a:r>
          </a:p>
        </p:txBody>
      </p:sp>
      <p:pic>
        <p:nvPicPr>
          <p:cNvPr id="17413" name="Picture 7" descr="В площадке"/>
          <p:cNvPicPr>
            <a:picLocks noChangeAspect="1" noChangeArrowheads="1"/>
          </p:cNvPicPr>
          <p:nvPr>
            <p:ph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827088" y="2060575"/>
            <a:ext cx="7439025" cy="3648075"/>
          </a:xfr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rcRect l="10355" t="19370" r="14961" b="17834"/>
          <a:stretch>
            <a:fillRect/>
          </a:stretch>
        </p:blipFill>
        <p:spPr bwMode="auto">
          <a:xfrm>
            <a:off x="755650" y="1700213"/>
            <a:ext cx="7777163" cy="477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5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6925"/>
          </a:xfrm>
        </p:spPr>
        <p:txBody>
          <a:bodyPr/>
          <a:lstStyle/>
          <a:p>
            <a:pPr eaLnBrk="1" hangingPunct="1"/>
            <a:r>
              <a:rPr lang="ru-RU" b="1" smtClean="0"/>
              <a:t>ЖЕСТИ ЛІНІЙНИХ СУДДІВ</a:t>
            </a:r>
          </a:p>
        </p:txBody>
      </p:sp>
      <p:pic>
        <p:nvPicPr>
          <p:cNvPr id="18437" name="Picture 7" descr="В площадке"/>
          <p:cNvPicPr>
            <a:picLocks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852488" y="2038350"/>
            <a:ext cx="7439025" cy="3648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5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6925"/>
          </a:xfrm>
        </p:spPr>
        <p:txBody>
          <a:bodyPr/>
          <a:lstStyle/>
          <a:p>
            <a:pPr eaLnBrk="1" hangingPunct="1"/>
            <a:r>
              <a:rPr lang="ru-RU" b="1" smtClean="0"/>
              <a:t>ЖЕСТИ ЛІНІЙНИХ СУДДІВ</a:t>
            </a:r>
          </a:p>
        </p:txBody>
      </p:sp>
      <p:pic>
        <p:nvPicPr>
          <p:cNvPr id="19461" name="Picture 7" descr="за"/>
          <p:cNvPicPr>
            <a:picLocks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866775" y="1981200"/>
            <a:ext cx="7410450" cy="3762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5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6925"/>
          </a:xfrm>
        </p:spPr>
        <p:txBody>
          <a:bodyPr/>
          <a:lstStyle/>
          <a:p>
            <a:pPr eaLnBrk="1" hangingPunct="1"/>
            <a:r>
              <a:rPr lang="ru-RU" b="1" smtClean="0"/>
              <a:t>ЖЕСТИ ЛІНІЙНИХ СУДДІВ</a:t>
            </a:r>
          </a:p>
        </p:txBody>
      </p:sp>
      <p:pic>
        <p:nvPicPr>
          <p:cNvPr id="20485" name="Picture 7" descr="касвние"/>
          <p:cNvPicPr>
            <a:picLocks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1042988" y="2060575"/>
            <a:ext cx="7345362" cy="3311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 t="9978"/>
          <a:stretch>
            <a:fillRect/>
          </a:stretch>
        </p:blipFill>
        <p:spPr bwMode="auto">
          <a:xfrm>
            <a:off x="0" y="0"/>
            <a:ext cx="9134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-17145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 t="66125"/>
          <a:stretch>
            <a:fillRect/>
          </a:stretch>
        </p:blipFill>
        <p:spPr bwMode="auto">
          <a:xfrm>
            <a:off x="9525" y="6597650"/>
            <a:ext cx="913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6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6925"/>
          </a:xfrm>
        </p:spPr>
        <p:txBody>
          <a:bodyPr/>
          <a:lstStyle/>
          <a:p>
            <a:pPr eaLnBrk="1" hangingPunct="1"/>
            <a:r>
              <a:rPr lang="ru-RU" b="1" smtClean="0"/>
              <a:t>ЖЕСТИ ЛІНІЙНИХ СУДДІВ</a:t>
            </a:r>
          </a:p>
        </p:txBody>
      </p:sp>
      <p:pic>
        <p:nvPicPr>
          <p:cNvPr id="21509" name="Picture 8" descr="заступ"/>
          <p:cNvPicPr>
            <a:picLocks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" y="1781175"/>
            <a:ext cx="8229600" cy="4162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15647</TotalTime>
  <Words>227</Words>
  <Application>Microsoft Office PowerPoint</Application>
  <PresentationFormat>Экран (4:3)</PresentationFormat>
  <Paragraphs>41</Paragraphs>
  <Slides>16</Slides>
  <Notes>0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Тема Office</vt:lpstr>
      <vt:lpstr>  РЕКОМЕНДАЦІЇ  ДЛЯ ЛІНІЙНИХ СУДДІВ</vt:lpstr>
      <vt:lpstr>    </vt:lpstr>
      <vt:lpstr>    </vt:lpstr>
      <vt:lpstr>В змаганнях під егідою ФВУ (Кубок, Чемпіонат Україн и всіх ліг та ін.), в інтервалах лінійні судді підходять до суддівської вишки і стоять по-двоє біля першого судді.  </vt:lpstr>
      <vt:lpstr>По закінченні матчу Лінійні судді підходять до суддівської вишки, обмінюються рукостисканнями з 1 та 2 суддями та командами, а потім йдуть до столу секретаря.</vt:lpstr>
      <vt:lpstr>ЖЕСТИ ЛІНІЙНИХ СУДДІВ</vt:lpstr>
      <vt:lpstr>ЖЕСТИ ЛІНІЙНИХ СУДДІВ</vt:lpstr>
      <vt:lpstr>ЖЕСТИ ЛІНІЙНИХ СУДДІВ</vt:lpstr>
      <vt:lpstr>ЖЕСТИ ЛІНІЙНИХ СУДДІВ</vt:lpstr>
      <vt:lpstr>ЖЕСТИ ЛІНІЙНИХ СУДДІВ</vt:lpstr>
      <vt:lpstr>Слайд 11</vt:lpstr>
      <vt:lpstr>Слайд 12</vt:lpstr>
      <vt:lpstr>Слайд 13</vt:lpstr>
      <vt:lpstr>Приклад праці судді! </vt:lpstr>
      <vt:lpstr>Приклад праці судді! 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управления электронным документооборотом ФВУ by VolleyMAG Corporation</dc:title>
  <dc:creator>Kiosik</dc:creator>
  <cp:lastModifiedBy>Саша</cp:lastModifiedBy>
  <cp:revision>222</cp:revision>
  <dcterms:created xsi:type="dcterms:W3CDTF">2016-08-31T18:50:25Z</dcterms:created>
  <dcterms:modified xsi:type="dcterms:W3CDTF">2020-08-28T07:49:45Z</dcterms:modified>
</cp:coreProperties>
</file>