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59" r:id="rId5"/>
    <p:sldId id="261" r:id="rId6"/>
    <p:sldId id="282" r:id="rId7"/>
    <p:sldId id="285" r:id="rId8"/>
    <p:sldId id="283" r:id="rId9"/>
    <p:sldId id="263" r:id="rId10"/>
    <p:sldId id="264" r:id="rId11"/>
    <p:sldId id="265" r:id="rId12"/>
    <p:sldId id="267" r:id="rId13"/>
    <p:sldId id="284" r:id="rId14"/>
    <p:sldId id="276" r:id="rId15"/>
    <p:sldId id="287" r:id="rId16"/>
    <p:sldId id="286" r:id="rId17"/>
    <p:sldId id="277" r:id="rId18"/>
    <p:sldId id="268" r:id="rId19"/>
    <p:sldId id="275" r:id="rId20"/>
    <p:sldId id="271" r:id="rId21"/>
    <p:sldId id="272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533" autoAdjust="0"/>
  </p:normalViewPr>
  <p:slideViewPr>
    <p:cSldViewPr>
      <p:cViewPr varScale="1">
        <p:scale>
          <a:sx n="70" d="100"/>
          <a:sy n="70" d="100"/>
        </p:scale>
        <p:origin x="-1020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858E-8CCD-46BF-BB72-EBF7A3D74776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FC1-B3CB-475B-89EC-88129502C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858E-8CCD-46BF-BB72-EBF7A3D74776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FC1-B3CB-475B-89EC-88129502C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858E-8CCD-46BF-BB72-EBF7A3D74776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FC1-B3CB-475B-89EC-88129502C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858E-8CCD-46BF-BB72-EBF7A3D74776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FC1-B3CB-475B-89EC-88129502C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858E-8CCD-46BF-BB72-EBF7A3D74776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FC1-B3CB-475B-89EC-88129502C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858E-8CCD-46BF-BB72-EBF7A3D74776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FC1-B3CB-475B-89EC-88129502C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858E-8CCD-46BF-BB72-EBF7A3D74776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FC1-B3CB-475B-89EC-88129502C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858E-8CCD-46BF-BB72-EBF7A3D74776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FC1-B3CB-475B-89EC-88129502C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858E-8CCD-46BF-BB72-EBF7A3D74776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FC1-B3CB-475B-89EC-88129502C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858E-8CCD-46BF-BB72-EBF7A3D74776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FC1-B3CB-475B-89EC-88129502C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858E-8CCD-46BF-BB72-EBF7A3D74776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FC1-B3CB-475B-89EC-88129502C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E858E-8CCD-46BF-BB72-EBF7A3D74776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3FFC1-B3CB-475B-89EC-88129502C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5.png"/><Relationship Id="rId21" Type="http://schemas.openxmlformats.org/officeDocument/2006/relationships/image" Target="../media/image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3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7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4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5" descr="escoresheet2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94858" y="119839"/>
            <a:ext cx="3113734" cy="858872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0" y="2420938"/>
            <a:ext cx="9144000" cy="23574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ПРОГРАМНЕ ЗАБЕЗПЕЧЕННЯ ДЛЯ ЕЛЕКТРОННОГО ВИЗНАЧЕННЯ ПІДРАХУНКУ ВОЛЕЙБОЛЬНИХ МАТЧІВ</a:t>
            </a:r>
            <a:endParaRPr lang="en-GB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4000" b="1" i="1" dirty="0" smtClean="0">
              <a:solidFill>
                <a:srgbClr val="002060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844550" y="5445125"/>
            <a:ext cx="7454900" cy="109696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>
              <a:defRPr/>
            </a:pPr>
            <a:r>
              <a:rPr lang="uk-UA" sz="2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Доповідач: суддя </a:t>
            </a:r>
            <a:r>
              <a:rPr lang="uk-UA" sz="25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НК С</a:t>
            </a:r>
            <a:r>
              <a:rPr lang="uk-UA" sz="2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Умінська (м. Харків)</a:t>
            </a:r>
            <a:r>
              <a:rPr lang="ru-RU" b="1" i="1" dirty="0">
                <a:solidFill>
                  <a:srgbClr val="002060"/>
                </a:solidFill>
                <a:latin typeface="+mn-lt"/>
                <a:ea typeface="+mj-ea"/>
                <a:cs typeface="Arial" pitchFamily="34" charset="0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+mn-lt"/>
                <a:ea typeface="+mj-ea"/>
                <a:cs typeface="Arial" pitchFamily="34" charset="0"/>
              </a:rPr>
            </a:br>
            <a:endParaRPr lang="ru-RU" b="1" i="1" dirty="0">
              <a:solidFill>
                <a:srgbClr val="00206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6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4550" y="549275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7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l="16241" t="6688" r="16241" b="6688"/>
          <a:stretch/>
        </p:blipFill>
        <p:spPr>
          <a:xfrm>
            <a:off x="899592" y="1011420"/>
            <a:ext cx="7344816" cy="5297900"/>
          </a:xfrm>
          <a:prstGeom prst="rect">
            <a:avLst/>
          </a:prstGeom>
        </p:spPr>
      </p:pic>
      <p:sp>
        <p:nvSpPr>
          <p:cNvPr id="6" name="Callout 1 5"/>
          <p:cNvSpPr/>
          <p:nvPr/>
        </p:nvSpPr>
        <p:spPr>
          <a:xfrm>
            <a:off x="1979712" y="3356992"/>
            <a:ext cx="1728192" cy="648072"/>
          </a:xfrm>
          <a:prstGeom prst="borderCallout1">
            <a:avLst>
              <a:gd name="adj1" fmla="val 232973"/>
              <a:gd name="adj2" fmla="val 117485"/>
              <a:gd name="adj3" fmla="val 98190"/>
              <a:gd name="adj4" fmla="val 4837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/>
          <p:cNvSpPr/>
          <p:nvPr/>
        </p:nvSpPr>
        <p:spPr>
          <a:xfrm>
            <a:off x="1907704" y="3356992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/>
              <a:t>Натисніть кнопку</a:t>
            </a:r>
            <a:r>
              <a:rPr lang="it-IT" sz="1200" dirty="0" smtClean="0"/>
              <a:t> Start Rally </a:t>
            </a:r>
            <a:r>
              <a:rPr lang="uk-UA" sz="1200" dirty="0" smtClean="0"/>
              <a:t>після свистку Першого судді на подачу</a:t>
            </a:r>
            <a:endParaRPr lang="it-IT" sz="1200" dirty="0" smtClean="0"/>
          </a:p>
          <a:p>
            <a:pPr algn="ctr"/>
            <a:endParaRPr lang="it-IT" sz="1200" dirty="0" smtClean="0"/>
          </a:p>
        </p:txBody>
      </p:sp>
      <p:sp>
        <p:nvSpPr>
          <p:cNvPr id="13" name="Rettangolo 1"/>
          <p:cNvSpPr/>
          <p:nvPr/>
        </p:nvSpPr>
        <p:spPr>
          <a:xfrm>
            <a:off x="683568" y="188640"/>
            <a:ext cx="76328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Початок розігрування</a:t>
            </a:r>
            <a:endParaRPr lang="it-IT" sz="24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it-IT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l="16239" t="6272" r="16308" b="6688"/>
          <a:stretch/>
        </p:blipFill>
        <p:spPr>
          <a:xfrm>
            <a:off x="899592" y="1009756"/>
            <a:ext cx="7344816" cy="5328592"/>
          </a:xfrm>
          <a:prstGeom prst="rect">
            <a:avLst/>
          </a:prstGeom>
        </p:spPr>
      </p:pic>
      <p:sp>
        <p:nvSpPr>
          <p:cNvPr id="7" name="Callout 1 6"/>
          <p:cNvSpPr/>
          <p:nvPr/>
        </p:nvSpPr>
        <p:spPr>
          <a:xfrm>
            <a:off x="2195736" y="5413595"/>
            <a:ext cx="1512168" cy="432048"/>
          </a:xfrm>
          <a:prstGeom prst="borderCallout1">
            <a:avLst>
              <a:gd name="adj1" fmla="val -117505"/>
              <a:gd name="adj2" fmla="val 105504"/>
              <a:gd name="adj3" fmla="val -1974"/>
              <a:gd name="adj4" fmla="val 4894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2195736" y="5445224"/>
            <a:ext cx="15121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900" dirty="0" smtClean="0"/>
              <a:t>Призначте очко</a:t>
            </a:r>
            <a:r>
              <a:rPr lang="it-IT" sz="900" dirty="0" smtClean="0"/>
              <a:t> </a:t>
            </a:r>
            <a:r>
              <a:rPr lang="uk-UA" sz="900" dirty="0" smtClean="0"/>
              <a:t>після завершеного розігрування</a:t>
            </a:r>
            <a:r>
              <a:rPr lang="it-IT" sz="1200" dirty="0" smtClean="0"/>
              <a:t> </a:t>
            </a:r>
          </a:p>
        </p:txBody>
      </p:sp>
      <p:sp>
        <p:nvSpPr>
          <p:cNvPr id="9" name="Callout 1 8"/>
          <p:cNvSpPr/>
          <p:nvPr/>
        </p:nvSpPr>
        <p:spPr>
          <a:xfrm>
            <a:off x="5580112" y="2276872"/>
            <a:ext cx="1512168" cy="648072"/>
          </a:xfrm>
          <a:prstGeom prst="borderCallout1">
            <a:avLst>
              <a:gd name="adj1" fmla="val 266250"/>
              <a:gd name="adj2" fmla="val 4532"/>
              <a:gd name="adj3" fmla="val 99521"/>
              <a:gd name="adj4" fmla="val 5008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5580112" y="2276872"/>
            <a:ext cx="1512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/>
              <a:t>Натисніть тут щоб видалити</a:t>
            </a:r>
            <a:r>
              <a:rPr lang="uk-UA" sz="1200" dirty="0"/>
              <a:t> </a:t>
            </a:r>
            <a:r>
              <a:rPr lang="uk-UA" sz="1200" dirty="0" smtClean="0"/>
              <a:t>останню дію</a:t>
            </a:r>
            <a:endParaRPr lang="it-IT" sz="1200" dirty="0" smtClean="0"/>
          </a:p>
          <a:p>
            <a:pPr algn="ctr"/>
            <a:endParaRPr lang="it-IT" sz="1200" dirty="0" smtClean="0"/>
          </a:p>
        </p:txBody>
      </p:sp>
      <p:grpSp>
        <p:nvGrpSpPr>
          <p:cNvPr id="18" name="Группа 17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magine 2" descr="dp-nero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 animBg="1"/>
      <p:bldP spid="8" grpId="0"/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9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16241" t="6688" r="16241" b="6688"/>
          <a:stretch/>
        </p:blipFill>
        <p:spPr>
          <a:xfrm>
            <a:off x="829609" y="996960"/>
            <a:ext cx="7414800" cy="534838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-34991" y="-5314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3600" b="1" dirty="0" smtClean="0">
              <a:latin typeface="+mj-lt"/>
            </a:endParaRPr>
          </a:p>
          <a:p>
            <a:pPr algn="ctr"/>
            <a:r>
              <a:rPr lang="uk-UA" sz="3600" b="1" dirty="0"/>
              <a:t>Кнопки Ліберо</a:t>
            </a:r>
            <a:endParaRPr lang="en-US" sz="3600" b="1" kern="0" dirty="0">
              <a:latin typeface="+mj-lt"/>
            </a:endParaRPr>
          </a:p>
          <a:p>
            <a:endParaRPr lang="en-US" sz="2400" b="1" dirty="0"/>
          </a:p>
        </p:txBody>
      </p:sp>
      <p:sp>
        <p:nvSpPr>
          <p:cNvPr id="8" name="Callout 1 7"/>
          <p:cNvSpPr/>
          <p:nvPr/>
        </p:nvSpPr>
        <p:spPr>
          <a:xfrm>
            <a:off x="971600" y="1412776"/>
            <a:ext cx="2160240" cy="1512168"/>
          </a:xfrm>
          <a:prstGeom prst="borderCallout1">
            <a:avLst>
              <a:gd name="adj1" fmla="val 189539"/>
              <a:gd name="adj2" fmla="val 26729"/>
              <a:gd name="adj3" fmla="val 98760"/>
              <a:gd name="adj4" fmla="val 4910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Керуйте Ліберо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uk-UA" dirty="0" smtClean="0">
                <a:solidFill>
                  <a:schemeClr val="tx1"/>
                </a:solidFill>
              </a:rPr>
              <a:t>за допомогою наступних кнопок</a:t>
            </a:r>
            <a:endParaRPr lang="it-IT" dirty="0" smtClean="0">
              <a:solidFill>
                <a:schemeClr val="tx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043608" y="4293096"/>
            <a:ext cx="864096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/>
          <p:cNvSpPr txBox="1"/>
          <p:nvPr/>
        </p:nvSpPr>
        <p:spPr>
          <a:xfrm>
            <a:off x="2051720" y="3861047"/>
            <a:ext cx="324036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Виберіть</a:t>
            </a:r>
            <a:r>
              <a:rPr lang="it-IT" sz="1200" dirty="0" smtClean="0"/>
              <a:t> Libero out </a:t>
            </a:r>
            <a:r>
              <a:rPr lang="uk-UA" sz="1200" dirty="0" smtClean="0"/>
              <a:t>щоб змінити</a:t>
            </a:r>
            <a:r>
              <a:rPr lang="it-IT" sz="1200" dirty="0" smtClean="0"/>
              <a:t> </a:t>
            </a:r>
            <a:r>
              <a:rPr lang="uk-UA" sz="1200" dirty="0" smtClean="0"/>
              <a:t>Ліберо</a:t>
            </a:r>
            <a:r>
              <a:rPr lang="it-IT" sz="1200" dirty="0" smtClean="0"/>
              <a:t> </a:t>
            </a:r>
            <a:r>
              <a:rPr lang="uk-UA" sz="1200" dirty="0" smtClean="0"/>
              <a:t>на майданчику</a:t>
            </a:r>
            <a:r>
              <a:rPr lang="it-IT" sz="1200" dirty="0" smtClean="0"/>
              <a:t> </a:t>
            </a:r>
            <a:r>
              <a:rPr lang="uk-UA" sz="1200" dirty="0" smtClean="0"/>
              <a:t>на заміщеного гравця</a:t>
            </a:r>
            <a:r>
              <a:rPr lang="it-IT" sz="1200" dirty="0" smtClean="0"/>
              <a:t> </a:t>
            </a:r>
            <a:endParaRPr lang="en-US" sz="12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2051720" y="4437112"/>
            <a:ext cx="324036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Клікніть на</a:t>
            </a:r>
            <a:r>
              <a:rPr lang="it-IT" sz="1200" dirty="0" smtClean="0"/>
              <a:t> Exchange </a:t>
            </a:r>
            <a:r>
              <a:rPr lang="en-US" sz="1200" dirty="0"/>
              <a:t>L</a:t>
            </a:r>
            <a:r>
              <a:rPr lang="it-IT" sz="1200" dirty="0" smtClean="0"/>
              <a:t>ibero </a:t>
            </a:r>
            <a:r>
              <a:rPr lang="uk-UA" sz="1200" dirty="0" smtClean="0"/>
              <a:t>щоб замінити </a:t>
            </a:r>
            <a:r>
              <a:rPr lang="uk-UA" sz="1200" dirty="0" err="1" smtClean="0"/>
              <a:t>Ліберо</a:t>
            </a:r>
            <a:r>
              <a:rPr lang="uk-UA" sz="1200" dirty="0" smtClean="0"/>
              <a:t> на </a:t>
            </a:r>
            <a:r>
              <a:rPr lang="uk-UA" sz="1200" dirty="0" err="1" smtClean="0"/>
              <a:t>Ліберо</a:t>
            </a:r>
            <a:r>
              <a:rPr lang="uk-UA" sz="1200" dirty="0" smtClean="0"/>
              <a:t> на майданчику</a:t>
            </a:r>
            <a:endParaRPr lang="en-US" sz="12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2051720" y="5013177"/>
            <a:ext cx="3240360" cy="27699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Оголосіть </a:t>
            </a:r>
            <a:r>
              <a:rPr lang="uk-UA" sz="1200" dirty="0" err="1" smtClean="0"/>
              <a:t>Ліберо</a:t>
            </a:r>
            <a:r>
              <a:rPr lang="uk-UA" sz="1200" dirty="0" smtClean="0"/>
              <a:t> таким, що не в змозі грати</a:t>
            </a:r>
            <a:endParaRPr lang="en-US" sz="1200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magine 2" descr="dp-ner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23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l="16241" t="5703" r="16241" b="6688"/>
          <a:stretch/>
        </p:blipFill>
        <p:spPr>
          <a:xfrm>
            <a:off x="899592" y="929968"/>
            <a:ext cx="7472650" cy="545136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atin typeface="+mj-lt"/>
              </a:rPr>
              <a:t>Перерви і </a:t>
            </a:r>
            <a:r>
              <a:rPr lang="uk-UA" sz="3600" b="1" dirty="0">
                <a:latin typeface="+mj-lt"/>
              </a:rPr>
              <a:t>З</a:t>
            </a:r>
            <a:r>
              <a:rPr lang="uk-UA" sz="3600" b="1" dirty="0" smtClean="0">
                <a:latin typeface="+mj-lt"/>
              </a:rPr>
              <a:t>аміни</a:t>
            </a:r>
            <a:endParaRPr lang="en-US" sz="24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51520" y="3212976"/>
            <a:ext cx="3240360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Якщо команда бере тайм-аут, потрібно натиснути </a:t>
            </a:r>
            <a:r>
              <a:rPr lang="uk-UA" sz="1200" dirty="0"/>
              <a:t>кнопку </a:t>
            </a:r>
            <a:r>
              <a:rPr lang="uk-UA" sz="1200" dirty="0" smtClean="0"/>
              <a:t>«</a:t>
            </a:r>
            <a:r>
              <a:rPr lang="en-US" sz="1200" dirty="0" smtClean="0"/>
              <a:t>Time-Out</a:t>
            </a:r>
            <a:r>
              <a:rPr lang="uk-UA" sz="1200" dirty="0" smtClean="0"/>
              <a:t>» </a:t>
            </a:r>
            <a:r>
              <a:rPr lang="uk-UA" sz="1200" dirty="0"/>
              <a:t>для цієї команди</a:t>
            </a:r>
            <a:r>
              <a:rPr lang="en-US" sz="1200" dirty="0" smtClean="0"/>
              <a:t>. </a:t>
            </a:r>
            <a:r>
              <a:rPr lang="uk-UA" sz="1200" dirty="0"/>
              <a:t>Кількість часу </a:t>
            </a:r>
            <a:r>
              <a:rPr lang="uk-UA" sz="1200" dirty="0" smtClean="0"/>
              <a:t>до закінчення </a:t>
            </a:r>
            <a:r>
              <a:rPr lang="uk-UA" sz="1200" dirty="0"/>
              <a:t>буде </a:t>
            </a:r>
            <a:r>
              <a:rPr lang="uk-UA" sz="1200" dirty="0" smtClean="0"/>
              <a:t>показано в комірці, розташованій </a:t>
            </a:r>
            <a:r>
              <a:rPr lang="uk-UA" sz="1200" dirty="0"/>
              <a:t>поруч із кнопкою «</a:t>
            </a:r>
            <a:r>
              <a:rPr lang="en-US" sz="1200" dirty="0"/>
              <a:t>Time-Out</a:t>
            </a:r>
            <a:r>
              <a:rPr lang="uk-UA" sz="1200" dirty="0"/>
              <a:t>»</a:t>
            </a:r>
            <a:r>
              <a:rPr lang="uk-UA" sz="1200" dirty="0" smtClean="0"/>
              <a:t> </a:t>
            </a:r>
            <a:r>
              <a:rPr lang="uk-UA" sz="1200" dirty="0"/>
              <a:t>на екрані</a:t>
            </a:r>
            <a:endParaRPr lang="en-US" sz="1200" dirty="0"/>
          </a:p>
        </p:txBody>
      </p:sp>
      <p:cxnSp>
        <p:nvCxnSpPr>
          <p:cNvPr id="7" name="Connettore 1 6"/>
          <p:cNvCxnSpPr>
            <a:stCxn id="6" idx="2"/>
          </p:cNvCxnSpPr>
          <p:nvPr/>
        </p:nvCxnSpPr>
        <p:spPr>
          <a:xfrm>
            <a:off x="1871700" y="4228639"/>
            <a:ext cx="684076" cy="35248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/>
          <a:srcRect l="16241" t="6688" r="16241" b="6688"/>
          <a:stretch/>
        </p:blipFill>
        <p:spPr>
          <a:xfrm>
            <a:off x="899592" y="991220"/>
            <a:ext cx="7472650" cy="5390108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347864" y="4437112"/>
            <a:ext cx="1224136" cy="7920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/>
          <a:srcRect l="16241" t="6688" r="16241" b="6688"/>
          <a:stretch/>
        </p:blipFill>
        <p:spPr>
          <a:xfrm>
            <a:off x="915774" y="991220"/>
            <a:ext cx="7472650" cy="5390108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>
          <a:xfrm flipH="1">
            <a:off x="2735796" y="4512895"/>
            <a:ext cx="720080" cy="3156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3491880" y="3811159"/>
            <a:ext cx="324036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uk-UA" sz="1200" dirty="0"/>
              <a:t>Ви можете виконати </a:t>
            </a:r>
            <a:r>
              <a:rPr lang="uk-UA" sz="1200" dirty="0" smtClean="0"/>
              <a:t>заміну </a:t>
            </a:r>
            <a:r>
              <a:rPr lang="uk-UA" sz="1200" dirty="0"/>
              <a:t>одним із таких способів</a:t>
            </a:r>
            <a:r>
              <a:rPr lang="en-US" sz="1200" dirty="0" smtClean="0"/>
              <a:t>:</a:t>
            </a:r>
          </a:p>
          <a:p>
            <a:pPr lvl="0">
              <a:buFont typeface="Arial" pitchFamily="34" charset="0"/>
              <a:buChar char="•"/>
            </a:pPr>
            <a:r>
              <a:rPr lang="en-US" sz="1200" dirty="0" smtClean="0"/>
              <a:t> </a:t>
            </a:r>
            <a:r>
              <a:rPr lang="uk-UA" sz="1200" dirty="0"/>
              <a:t>натиснувши кнопку заміни</a:t>
            </a:r>
            <a:endParaRPr lang="en-US" sz="1200" dirty="0" smtClean="0"/>
          </a:p>
          <a:p>
            <a:pPr lvl="0">
              <a:buFont typeface="Arial" pitchFamily="34" charset="0"/>
              <a:buChar char="•"/>
            </a:pPr>
            <a:r>
              <a:rPr lang="en-US" sz="1200" dirty="0" smtClean="0"/>
              <a:t> </a:t>
            </a:r>
            <a:r>
              <a:rPr lang="uk-UA" sz="1200" dirty="0"/>
              <a:t>використовуючи відповідну функціональну </a:t>
            </a:r>
            <a:r>
              <a:rPr lang="uk-UA" sz="1200" dirty="0" smtClean="0"/>
              <a:t>клавішу (якщо встановлено)</a:t>
            </a:r>
            <a:endParaRPr lang="en-US" sz="1200" dirty="0" smtClean="0"/>
          </a:p>
          <a:p>
            <a:pPr lvl="0">
              <a:buFont typeface="Arial" pitchFamily="34" charset="0"/>
              <a:buChar char="•"/>
            </a:pPr>
            <a:r>
              <a:rPr lang="en-US" sz="1200" dirty="0" smtClean="0"/>
              <a:t> </a:t>
            </a:r>
            <a:r>
              <a:rPr lang="uk-UA" sz="1200" dirty="0"/>
              <a:t>натиснувши у списку гравців</a:t>
            </a:r>
            <a:r>
              <a:rPr lang="en-US" sz="1200" dirty="0" smtClean="0"/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en-US" sz="1200" dirty="0" smtClean="0"/>
              <a:t> </a:t>
            </a:r>
            <a:r>
              <a:rPr lang="uk-UA" sz="1200" dirty="0"/>
              <a:t>перетягніть з лавки </a:t>
            </a:r>
            <a:r>
              <a:rPr lang="uk-UA" sz="1200" dirty="0" smtClean="0"/>
              <a:t>запасних на майданчик</a:t>
            </a:r>
            <a:endParaRPr lang="en-US" sz="12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123728" y="4797152"/>
            <a:ext cx="1224136" cy="288032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534158" y="1471457"/>
            <a:ext cx="1669690" cy="134082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/>
          <a:srcRect l="22328" t="17516" r="22882" b="18500"/>
          <a:stretch/>
        </p:blipFill>
        <p:spPr>
          <a:xfrm>
            <a:off x="2915816" y="1653893"/>
            <a:ext cx="4968552" cy="3262181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1498154" y="2723785"/>
            <a:ext cx="1669690" cy="134082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2660872" y="2427928"/>
            <a:ext cx="1623096" cy="107308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ccia a destra 8"/>
          <p:cNvSpPr/>
          <p:nvPr/>
        </p:nvSpPr>
        <p:spPr>
          <a:xfrm rot="5400000">
            <a:off x="5885419" y="4113076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Группа 23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Immagine 2" descr="dp-nero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1" grpId="0" animBg="1"/>
      <p:bldP spid="15" grpId="0" animBg="1"/>
      <p:bldP spid="17" grpId="0" animBg="1"/>
      <p:bldP spid="18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Группа 54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66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CasellaDiTesto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atin typeface="+mj-lt"/>
              </a:rPr>
              <a:t>Травми та санкції</a:t>
            </a:r>
            <a:endParaRPr lang="en-US" sz="24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/>
          <a:srcRect l="16241" t="6688" r="16241" b="7673"/>
          <a:stretch/>
        </p:blipFill>
        <p:spPr>
          <a:xfrm>
            <a:off x="899592" y="980728"/>
            <a:ext cx="7456468" cy="5317318"/>
          </a:xfrm>
          <a:prstGeom prst="rect">
            <a:avLst/>
          </a:prstGeom>
        </p:spPr>
      </p:pic>
      <p:sp>
        <p:nvSpPr>
          <p:cNvPr id="21" name="Freccia a destra 8"/>
          <p:cNvSpPr/>
          <p:nvPr/>
        </p:nvSpPr>
        <p:spPr>
          <a:xfrm rot="5400000">
            <a:off x="1036632" y="5409220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/>
          <a:srcRect l="16452" t="5894" r="16093" b="6674"/>
          <a:stretch/>
        </p:blipFill>
        <p:spPr>
          <a:xfrm>
            <a:off x="894349" y="1003523"/>
            <a:ext cx="7451614" cy="5391818"/>
          </a:xfrm>
          <a:prstGeom prst="rect">
            <a:avLst/>
          </a:prstGeom>
        </p:spPr>
      </p:pic>
      <p:sp>
        <p:nvSpPr>
          <p:cNvPr id="24" name="Rettangolo 7"/>
          <p:cNvSpPr/>
          <p:nvPr/>
        </p:nvSpPr>
        <p:spPr>
          <a:xfrm>
            <a:off x="2663788" y="2155056"/>
            <a:ext cx="1702778" cy="66733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ccia a destra 8"/>
          <p:cNvSpPr/>
          <p:nvPr/>
        </p:nvSpPr>
        <p:spPr>
          <a:xfrm rot="5400000">
            <a:off x="5410682" y="3425913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ccia a destra 8"/>
          <p:cNvSpPr/>
          <p:nvPr/>
        </p:nvSpPr>
        <p:spPr>
          <a:xfrm rot="5400000">
            <a:off x="4843850" y="4602148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/>
          <a:srcRect l="30077" t="15547" r="30629" b="15547"/>
          <a:stretch/>
        </p:blipFill>
        <p:spPr>
          <a:xfrm>
            <a:off x="2440788" y="1614286"/>
            <a:ext cx="4309165" cy="4248472"/>
          </a:xfrm>
          <a:prstGeom prst="rect">
            <a:avLst/>
          </a:prstGeom>
        </p:spPr>
      </p:pic>
      <p:sp>
        <p:nvSpPr>
          <p:cNvPr id="29" name="Freccia a destra 8"/>
          <p:cNvSpPr/>
          <p:nvPr/>
        </p:nvSpPr>
        <p:spPr>
          <a:xfrm rot="5400000">
            <a:off x="4940983" y="3957120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/>
          <a:srcRect l="22881" t="17516" r="22329" b="18500"/>
          <a:stretch/>
        </p:blipFill>
        <p:spPr>
          <a:xfrm>
            <a:off x="2059390" y="1852332"/>
            <a:ext cx="4964784" cy="3259707"/>
          </a:xfrm>
          <a:prstGeom prst="rect">
            <a:avLst/>
          </a:prstGeom>
        </p:spPr>
      </p:pic>
      <p:sp>
        <p:nvSpPr>
          <p:cNvPr id="31" name="Rettangolo 7"/>
          <p:cNvSpPr/>
          <p:nvPr/>
        </p:nvSpPr>
        <p:spPr>
          <a:xfrm>
            <a:off x="2131044" y="2424884"/>
            <a:ext cx="2264337" cy="525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ttangolo 7"/>
          <p:cNvSpPr/>
          <p:nvPr/>
        </p:nvSpPr>
        <p:spPr>
          <a:xfrm>
            <a:off x="4692858" y="2600152"/>
            <a:ext cx="2264337" cy="525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ccia a destra 8"/>
          <p:cNvSpPr/>
          <p:nvPr/>
        </p:nvSpPr>
        <p:spPr>
          <a:xfrm rot="5400000">
            <a:off x="5038056" y="4268932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8" cstate="print"/>
          <a:srcRect l="22972" t="18138" r="22329" b="18500"/>
          <a:stretch/>
        </p:blipFill>
        <p:spPr>
          <a:xfrm>
            <a:off x="2080659" y="1873426"/>
            <a:ext cx="4931548" cy="3211679"/>
          </a:xfrm>
          <a:prstGeom prst="rect">
            <a:avLst/>
          </a:prstGeom>
        </p:spPr>
      </p:pic>
      <p:sp>
        <p:nvSpPr>
          <p:cNvPr id="35" name="Freccia a destra 8"/>
          <p:cNvSpPr/>
          <p:nvPr/>
        </p:nvSpPr>
        <p:spPr>
          <a:xfrm rot="5400000">
            <a:off x="4296120" y="3979259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9" cstate="print"/>
          <a:srcRect l="25096" t="21453" r="25096" b="26375"/>
          <a:stretch/>
        </p:blipFill>
        <p:spPr>
          <a:xfrm>
            <a:off x="2204217" y="2040051"/>
            <a:ext cx="4752528" cy="2798711"/>
          </a:xfrm>
          <a:prstGeom prst="rect">
            <a:avLst/>
          </a:prstGeom>
        </p:spPr>
      </p:pic>
      <p:sp>
        <p:nvSpPr>
          <p:cNvPr id="37" name="Freccia a destra 8"/>
          <p:cNvSpPr/>
          <p:nvPr/>
        </p:nvSpPr>
        <p:spPr>
          <a:xfrm rot="5400000">
            <a:off x="6163152" y="4069534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0" cstate="print"/>
          <a:srcRect l="16239" t="5704" r="15689" b="6688"/>
          <a:stretch/>
        </p:blipFill>
        <p:spPr>
          <a:xfrm>
            <a:off x="897872" y="996960"/>
            <a:ext cx="7550322" cy="5463241"/>
          </a:xfrm>
          <a:prstGeom prst="rect">
            <a:avLst/>
          </a:prstGeom>
        </p:spPr>
      </p:pic>
      <p:sp>
        <p:nvSpPr>
          <p:cNvPr id="39" name="Freccia a destra 8"/>
          <p:cNvSpPr/>
          <p:nvPr/>
        </p:nvSpPr>
        <p:spPr>
          <a:xfrm rot="5400000">
            <a:off x="4731522" y="4200815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 cstate="print"/>
          <a:srcRect l="16241" t="5703" r="16241" b="6688"/>
          <a:stretch/>
        </p:blipFill>
        <p:spPr>
          <a:xfrm>
            <a:off x="894348" y="998151"/>
            <a:ext cx="7477893" cy="5455185"/>
          </a:xfrm>
          <a:prstGeom prst="rect">
            <a:avLst/>
          </a:prstGeom>
        </p:spPr>
      </p:pic>
      <p:sp>
        <p:nvSpPr>
          <p:cNvPr id="40" name="Rettangolo 7"/>
          <p:cNvSpPr/>
          <p:nvPr/>
        </p:nvSpPr>
        <p:spPr>
          <a:xfrm>
            <a:off x="1168390" y="3380090"/>
            <a:ext cx="2131212" cy="35346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ccia a destra 8"/>
          <p:cNvSpPr/>
          <p:nvPr/>
        </p:nvSpPr>
        <p:spPr>
          <a:xfrm rot="5400000">
            <a:off x="1007604" y="5481228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2" cstate="print"/>
          <a:srcRect l="16241" t="6688" r="16241" b="6688"/>
          <a:stretch/>
        </p:blipFill>
        <p:spPr>
          <a:xfrm>
            <a:off x="810088" y="1003524"/>
            <a:ext cx="7639682" cy="5510588"/>
          </a:xfrm>
          <a:prstGeom prst="rect">
            <a:avLst/>
          </a:prstGeom>
        </p:spPr>
      </p:pic>
      <p:sp>
        <p:nvSpPr>
          <p:cNvPr id="43" name="Rettangolo 7"/>
          <p:cNvSpPr/>
          <p:nvPr/>
        </p:nvSpPr>
        <p:spPr>
          <a:xfrm>
            <a:off x="2449571" y="2113236"/>
            <a:ext cx="2131212" cy="35346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ttangolo 7"/>
          <p:cNvSpPr/>
          <p:nvPr/>
        </p:nvSpPr>
        <p:spPr>
          <a:xfrm>
            <a:off x="3815390" y="3997621"/>
            <a:ext cx="2131212" cy="35346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ttangolo 7"/>
          <p:cNvSpPr/>
          <p:nvPr/>
        </p:nvSpPr>
        <p:spPr>
          <a:xfrm>
            <a:off x="3686199" y="4562939"/>
            <a:ext cx="919434" cy="35346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ccia a destra 8"/>
          <p:cNvSpPr/>
          <p:nvPr/>
        </p:nvSpPr>
        <p:spPr>
          <a:xfrm rot="5400000">
            <a:off x="4637029" y="4673654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3" cstate="print"/>
          <a:srcRect l="30076" t="15547" r="30077" b="15547"/>
          <a:stretch/>
        </p:blipFill>
        <p:spPr>
          <a:xfrm>
            <a:off x="2354266" y="1542546"/>
            <a:ext cx="4532641" cy="4406734"/>
          </a:xfrm>
          <a:prstGeom prst="rect">
            <a:avLst/>
          </a:prstGeom>
        </p:spPr>
      </p:pic>
      <p:sp>
        <p:nvSpPr>
          <p:cNvPr id="46" name="Freccia a destra 8"/>
          <p:cNvSpPr/>
          <p:nvPr/>
        </p:nvSpPr>
        <p:spPr>
          <a:xfrm rot="5400000">
            <a:off x="4894040" y="4051698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4" cstate="print"/>
          <a:srcRect l="16240" t="6688" r="15688" b="6688"/>
          <a:stretch/>
        </p:blipFill>
        <p:spPr>
          <a:xfrm>
            <a:off x="837909" y="999824"/>
            <a:ext cx="7622523" cy="5453512"/>
          </a:xfrm>
          <a:prstGeom prst="rect">
            <a:avLst/>
          </a:prstGeom>
        </p:spPr>
      </p:pic>
      <p:sp>
        <p:nvSpPr>
          <p:cNvPr id="50" name="Rettangolo 7"/>
          <p:cNvSpPr/>
          <p:nvPr/>
        </p:nvSpPr>
        <p:spPr>
          <a:xfrm>
            <a:off x="1551223" y="2776490"/>
            <a:ext cx="1459112" cy="122113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ccia a destra 8"/>
          <p:cNvSpPr/>
          <p:nvPr/>
        </p:nvSpPr>
        <p:spPr>
          <a:xfrm rot="5400000">
            <a:off x="1511660" y="5481228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5" cstate="print"/>
          <a:srcRect l="16241" t="6688" r="16241" b="6688"/>
          <a:stretch/>
        </p:blipFill>
        <p:spPr>
          <a:xfrm>
            <a:off x="810088" y="1015891"/>
            <a:ext cx="7638106" cy="5509453"/>
          </a:xfrm>
          <a:prstGeom prst="rect">
            <a:avLst/>
          </a:prstGeom>
        </p:spPr>
      </p:pic>
      <p:sp>
        <p:nvSpPr>
          <p:cNvPr id="56" name="CasellaDiTesto 12"/>
          <p:cNvSpPr txBox="1"/>
          <p:nvPr/>
        </p:nvSpPr>
        <p:spPr>
          <a:xfrm>
            <a:off x="1070471" y="2699808"/>
            <a:ext cx="1786183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Попередження/зауваження за затримку часу</a:t>
            </a:r>
            <a:endParaRPr lang="en-US" sz="1200" dirty="0"/>
          </a:p>
        </p:txBody>
      </p:sp>
      <p:sp>
        <p:nvSpPr>
          <p:cNvPr id="54" name="Rettangolo 7"/>
          <p:cNvSpPr/>
          <p:nvPr/>
        </p:nvSpPr>
        <p:spPr>
          <a:xfrm>
            <a:off x="2278313" y="2183005"/>
            <a:ext cx="2131212" cy="35346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asellaDiTesto 12"/>
          <p:cNvSpPr txBox="1"/>
          <p:nvPr/>
        </p:nvSpPr>
        <p:spPr>
          <a:xfrm>
            <a:off x="5198518" y="2780928"/>
            <a:ext cx="1786183" cy="27699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Неправильний запит</a:t>
            </a:r>
            <a:endParaRPr lang="en-US" sz="1200" dirty="0"/>
          </a:p>
        </p:txBody>
      </p:sp>
      <p:sp>
        <p:nvSpPr>
          <p:cNvPr id="58" name="Freccia a destra 8"/>
          <p:cNvSpPr/>
          <p:nvPr/>
        </p:nvSpPr>
        <p:spPr>
          <a:xfrm rot="5400000">
            <a:off x="2638248" y="4878448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ccia a destra 8"/>
          <p:cNvSpPr/>
          <p:nvPr/>
        </p:nvSpPr>
        <p:spPr>
          <a:xfrm rot="5400000">
            <a:off x="3657645" y="4257092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ccia a destra 8"/>
          <p:cNvSpPr/>
          <p:nvPr/>
        </p:nvSpPr>
        <p:spPr>
          <a:xfrm rot="5400000">
            <a:off x="5783246" y="3588167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ttangolo 7"/>
          <p:cNvSpPr/>
          <p:nvPr/>
        </p:nvSpPr>
        <p:spPr>
          <a:xfrm>
            <a:off x="5478658" y="3957871"/>
            <a:ext cx="1194092" cy="128748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16" cstate="print"/>
          <a:srcRect l="16241" t="6688" r="16241" b="7673"/>
          <a:stretch/>
        </p:blipFill>
        <p:spPr>
          <a:xfrm>
            <a:off x="795096" y="980728"/>
            <a:ext cx="7664507" cy="5465673"/>
          </a:xfrm>
          <a:prstGeom prst="rect">
            <a:avLst/>
          </a:prstGeom>
        </p:spPr>
      </p:pic>
      <p:sp>
        <p:nvSpPr>
          <p:cNvPr id="65" name="Freccia a destra 8"/>
          <p:cNvSpPr/>
          <p:nvPr/>
        </p:nvSpPr>
        <p:spPr>
          <a:xfrm rot="5400000">
            <a:off x="4208582" y="4185084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17" cstate="print"/>
          <a:srcRect l="16241" t="5703" r="16241" b="6688"/>
          <a:stretch/>
        </p:blipFill>
        <p:spPr>
          <a:xfrm>
            <a:off x="808512" y="980728"/>
            <a:ext cx="7651091" cy="5581533"/>
          </a:xfrm>
          <a:prstGeom prst="rect">
            <a:avLst/>
          </a:prstGeom>
        </p:spPr>
      </p:pic>
      <p:sp>
        <p:nvSpPr>
          <p:cNvPr id="68" name="Freccia a destra 8"/>
          <p:cNvSpPr/>
          <p:nvPr/>
        </p:nvSpPr>
        <p:spPr>
          <a:xfrm rot="5400000">
            <a:off x="5184068" y="4905164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18" cstate="print"/>
          <a:srcRect l="22328" t="17516" r="22329" b="17516"/>
          <a:stretch/>
        </p:blipFill>
        <p:spPr>
          <a:xfrm>
            <a:off x="1556467" y="1757962"/>
            <a:ext cx="6241379" cy="4119310"/>
          </a:xfrm>
          <a:prstGeom prst="rect">
            <a:avLst/>
          </a:prstGeom>
        </p:spPr>
      </p:pic>
      <p:sp>
        <p:nvSpPr>
          <p:cNvPr id="71" name="Freccia a destra 8"/>
          <p:cNvSpPr/>
          <p:nvPr/>
        </p:nvSpPr>
        <p:spPr>
          <a:xfrm rot="5400000">
            <a:off x="4391980" y="4545124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19" cstate="print"/>
          <a:srcRect l="16241" t="6688" r="16241" b="7673"/>
          <a:stretch/>
        </p:blipFill>
        <p:spPr>
          <a:xfrm>
            <a:off x="806936" y="1076250"/>
            <a:ext cx="7641258" cy="5449094"/>
          </a:xfrm>
          <a:prstGeom prst="rect">
            <a:avLst/>
          </a:prstGeom>
        </p:spPr>
      </p:pic>
      <p:sp>
        <p:nvSpPr>
          <p:cNvPr id="74" name="Freccia a destra 8"/>
          <p:cNvSpPr/>
          <p:nvPr/>
        </p:nvSpPr>
        <p:spPr>
          <a:xfrm rot="5400000">
            <a:off x="3960843" y="3226802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20" cstate="print"/>
          <a:srcRect l="16240" t="6688" r="15688" b="6688"/>
          <a:stretch/>
        </p:blipFill>
        <p:spPr>
          <a:xfrm>
            <a:off x="795096" y="1020735"/>
            <a:ext cx="7693157" cy="5504047"/>
          </a:xfrm>
          <a:prstGeom prst="rect">
            <a:avLst/>
          </a:prstGeom>
        </p:spPr>
      </p:pic>
      <p:sp>
        <p:nvSpPr>
          <p:cNvPr id="77" name="Rettangolo 7"/>
          <p:cNvSpPr/>
          <p:nvPr/>
        </p:nvSpPr>
        <p:spPr>
          <a:xfrm>
            <a:off x="1357372" y="2849880"/>
            <a:ext cx="1712921" cy="94752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Группа 68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Immagine 2" descr="dp-nero.png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1832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5" grpId="0" animBg="1"/>
      <p:bldP spid="37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7" grpId="0" animBg="1"/>
      <p:bldP spid="46" grpId="0" animBg="1"/>
      <p:bldP spid="50" grpId="0" animBg="1"/>
      <p:bldP spid="51" grpId="0" animBg="1"/>
      <p:bldP spid="56" grpId="0" animBg="1"/>
      <p:bldP spid="54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5" grpId="0" animBg="1"/>
      <p:bldP spid="68" grpId="0" animBg="1"/>
      <p:bldP spid="71" grpId="0" animBg="1"/>
      <p:bldP spid="74" grpId="0" animBg="1"/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7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827584" y="1052736"/>
            <a:ext cx="7272808" cy="60016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100" dirty="0" smtClean="0">
                <a:latin typeface="Arial" pitchFamily="34" charset="0"/>
                <a:cs typeface="Arial" pitchFamily="34" charset="0"/>
              </a:rPr>
              <a:t>Після завершення матчу програмне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забезпечення відобразить 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вікно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, щоб розпочати процедуру затвердження</a:t>
            </a:r>
            <a:r>
              <a:rPr lang="en-US" sz="11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100" dirty="0">
                <a:latin typeface="Arial" pitchFamily="34" charset="0"/>
                <a:cs typeface="Arial" pitchFamily="34" charset="0"/>
              </a:rPr>
              <a:t>Коли 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Ви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підтвердите завершення останнього 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розігрування,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в центрі екрана з'явиться наступна кнопка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Процедура </a:t>
            </a:r>
            <a:r>
              <a:rPr lang="uk-UA" sz="3600" b="1" dirty="0" smtClean="0"/>
              <a:t>затвердження</a:t>
            </a:r>
            <a:endParaRPr lang="it-IT" sz="3600" b="1" dirty="0" smtClean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t="2750" r="191" b="4719"/>
          <a:stretch/>
        </p:blipFill>
        <p:spPr>
          <a:xfrm>
            <a:off x="467544" y="1769416"/>
            <a:ext cx="8208912" cy="4278671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361116" y="2660016"/>
            <a:ext cx="2396515" cy="14890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magine 2" descr="dp-ner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24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827584" y="772543"/>
            <a:ext cx="7272808" cy="104644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Arial" pitchFamily="34" charset="0"/>
                <a:cs typeface="Arial" pitchFamily="34" charset="0"/>
              </a:rPr>
              <a:t>До того, як переходити безпосередньо до процедури затвердження протоколу, необхідно роздрукувати наступне:</a:t>
            </a:r>
          </a:p>
          <a:p>
            <a:pPr algn="ctr"/>
            <a:r>
              <a:rPr lang="uk-U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uk-UA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Форма </a:t>
            </a:r>
            <a:r>
              <a:rPr lang="uk-U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СЛ-12 (</a:t>
            </a:r>
            <a:r>
              <a:rPr lang="en-U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Official form</a:t>
            </a:r>
            <a:r>
              <a:rPr lang="uk-U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Протокол </a:t>
            </a:r>
            <a:r>
              <a:rPr lang="ru-RU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матчу – </a:t>
            </a:r>
            <a:r>
              <a:rPr lang="ru-RU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ru-RU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екземпляри</a:t>
            </a:r>
            <a:r>
              <a:rPr lang="ru-RU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!!!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Процедура </a:t>
            </a:r>
            <a:r>
              <a:rPr lang="uk-UA" sz="3600" b="1" dirty="0" smtClean="0"/>
              <a:t>затвердження</a:t>
            </a:r>
            <a:endParaRPr lang="it-IT" sz="3600" b="1" dirty="0" smtClean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t="2750" r="191" b="4719"/>
          <a:stretch/>
        </p:blipFill>
        <p:spPr>
          <a:xfrm>
            <a:off x="467544" y="1958641"/>
            <a:ext cx="8208912" cy="4278671"/>
          </a:xfrm>
          <a:prstGeom prst="rect">
            <a:avLst/>
          </a:prstGeom>
        </p:spPr>
      </p:pic>
      <p:sp>
        <p:nvSpPr>
          <p:cNvPr id="10" name="Freccia a destra 8"/>
          <p:cNvSpPr/>
          <p:nvPr/>
        </p:nvSpPr>
        <p:spPr>
          <a:xfrm rot="5400000">
            <a:off x="2735796" y="5049180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ccia a destra 8"/>
          <p:cNvSpPr/>
          <p:nvPr/>
        </p:nvSpPr>
        <p:spPr>
          <a:xfrm rot="5400000">
            <a:off x="5328084" y="5389612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8040" y="1931127"/>
            <a:ext cx="3387920" cy="4533730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3041164" y="5589240"/>
            <a:ext cx="954772" cy="2928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79912" y="3140967"/>
            <a:ext cx="1512169" cy="7920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6903" y="1931127"/>
            <a:ext cx="6770194" cy="4530056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4427984" y="6080457"/>
            <a:ext cx="1332148" cy="3151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899592" y="3580950"/>
            <a:ext cx="7272808" cy="707886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Ці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ru-RU" sz="2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екземпляри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протоколу </a:t>
            </a:r>
            <a:r>
              <a:rPr lang="ru-RU" sz="2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підписують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капітани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команд </a:t>
            </a:r>
            <a:r>
              <a:rPr lang="ru-RU" sz="2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після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матчу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852286" y="6066180"/>
            <a:ext cx="2719713" cy="3871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Immagine 2" descr="dp-nero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1204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24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t="2750" r="191" b="4719"/>
          <a:stretch/>
        </p:blipFill>
        <p:spPr>
          <a:xfrm>
            <a:off x="467544" y="1769416"/>
            <a:ext cx="8208912" cy="427867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0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Процедура </a:t>
            </a:r>
            <a:r>
              <a:rPr lang="uk-UA" sz="3600" b="1" dirty="0" smtClean="0"/>
              <a:t>затвердження</a:t>
            </a:r>
            <a:endParaRPr lang="it-IT" sz="3600" b="1" dirty="0" smtClean="0">
              <a:latin typeface="+mj-l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95536" y="735986"/>
            <a:ext cx="8317386" cy="11079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100" dirty="0">
                <a:latin typeface="Arial" pitchFamily="34" charset="0"/>
                <a:cs typeface="Arial" pitchFamily="34" charset="0"/>
              </a:rPr>
              <a:t>Натисніть кнопку підтвердження </a:t>
            </a:r>
            <a:r>
              <a:rPr lang="uk-UA" sz="1100" dirty="0" err="1" smtClean="0">
                <a:latin typeface="Arial" pitchFamily="34" charset="0"/>
                <a:cs typeface="Arial" pitchFamily="34" charset="0"/>
              </a:rPr>
              <a:t>Scoresheet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Approval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і з'явиться наступне вікно </a:t>
            </a:r>
            <a:r>
              <a:rPr lang="en-US" sz="11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100" dirty="0" smtClean="0">
                <a:latin typeface="Arial" pitchFamily="34" charset="0"/>
                <a:cs typeface="Arial" pitchFamily="34" charset="0"/>
              </a:rPr>
              <a:t>1-й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суддя та 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технічний делегат (супервайзер)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вводять паролі, щоб підтвердити завершення матчу, і, якщо буде потрібно, можна буде переглянути технічні коментарі та додавати додаткові примітки</a:t>
            </a:r>
            <a:r>
              <a:rPr lang="en-US" sz="11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100" dirty="0">
                <a:latin typeface="Arial" pitchFamily="34" charset="0"/>
                <a:cs typeface="Arial" pitchFamily="34" charset="0"/>
              </a:rPr>
              <a:t>Технічні коментарі - ручні зміни, внесені під час матчу, і їх неможливо змінити</a:t>
            </a:r>
            <a:r>
              <a:rPr lang="en-US" sz="11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100" dirty="0" smtClean="0">
                <a:latin typeface="Arial" pitchFamily="34" charset="0"/>
                <a:cs typeface="Arial" pitchFamily="34" charset="0"/>
              </a:rPr>
              <a:t>Натискаємо кнопку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Approve and Finalize Match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В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ам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буде запропоновано вказати папку призначення, в якій ви хочете зберегти 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матч</a:t>
            </a:r>
            <a:r>
              <a:rPr lang="uk-UA" sz="11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uk-UA" sz="1100" dirty="0" smtClean="0">
                <a:latin typeface="Arial" pitchFamily="34" charset="0"/>
                <a:cs typeface="Times New Roman" pitchFamily="18" charset="0"/>
              </a:rPr>
              <a:t>і після збереження відкриється наступне вікно.</a:t>
            </a:r>
            <a:endParaRPr lang="en-US" sz="1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reccia a destra 8"/>
          <p:cNvSpPr/>
          <p:nvPr/>
        </p:nvSpPr>
        <p:spPr>
          <a:xfrm rot="5400000">
            <a:off x="4374209" y="3104964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l="744" t="2751" r="744" b="3735"/>
          <a:stretch/>
        </p:blipFill>
        <p:spPr>
          <a:xfrm>
            <a:off x="431108" y="1817243"/>
            <a:ext cx="8281813" cy="4420069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4410213" y="3319244"/>
            <a:ext cx="1313915" cy="6138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Freccia a destra 8"/>
          <p:cNvSpPr/>
          <p:nvPr/>
        </p:nvSpPr>
        <p:spPr>
          <a:xfrm rot="5400000">
            <a:off x="6205606" y="3175228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ccia a destra 8"/>
          <p:cNvSpPr/>
          <p:nvPr/>
        </p:nvSpPr>
        <p:spPr>
          <a:xfrm rot="5400000">
            <a:off x="5837923" y="3392996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/>
          <a:srcRect l="744" t="2751" r="744" b="3735"/>
          <a:stretch/>
        </p:blipFill>
        <p:spPr>
          <a:xfrm>
            <a:off x="431555" y="1796705"/>
            <a:ext cx="8245348" cy="4400607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4364271" y="3267100"/>
            <a:ext cx="1877339" cy="6659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Freccia a destra 8"/>
          <p:cNvSpPr/>
          <p:nvPr/>
        </p:nvSpPr>
        <p:spPr>
          <a:xfrm rot="5400000">
            <a:off x="4374209" y="4666534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Группа 24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Immagine 2" descr="dp-nero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09253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23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118" y="967244"/>
            <a:ext cx="5996117" cy="368589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05780" y="4853271"/>
            <a:ext cx="8532440" cy="1107996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100" dirty="0">
                <a:latin typeface="Arial" pitchFamily="34" charset="0"/>
                <a:cs typeface="Arial" pitchFamily="34" charset="0"/>
              </a:rPr>
              <a:t>Це вікно відображає 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рахунок матчу, назви команд, дату та номер матчу, прізвища суддів та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дозволяє виконувати наступні операції </a:t>
            </a:r>
            <a:r>
              <a:rPr lang="en-US" sz="11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11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перезавантажити матч</a:t>
            </a: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11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надрукувати</a:t>
            </a:r>
            <a:r>
              <a:rPr lang="en-US" sz="11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11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протокол</a:t>
            </a: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Для певних федерацій обов'язково надсилати матч на сервер у кінці гри</a:t>
            </a:r>
            <a:r>
              <a:rPr lang="en-US" sz="11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Якщо 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матч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не був схвалений або відправлений, з'явиться наступне вікно з попередженням про те, що воно не було надіслано</a:t>
            </a:r>
            <a:r>
              <a:rPr lang="en-US" sz="11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en-US" sz="1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Процедура затвердження</a:t>
            </a:r>
            <a:endParaRPr lang="it-IT" sz="3600" b="1" dirty="0" smtClean="0">
              <a:latin typeface="+mj-lt"/>
            </a:endParaRPr>
          </a:p>
        </p:txBody>
      </p:sp>
      <p:sp>
        <p:nvSpPr>
          <p:cNvPr id="13" name="Freccia a destra 8"/>
          <p:cNvSpPr/>
          <p:nvPr/>
        </p:nvSpPr>
        <p:spPr>
          <a:xfrm rot="5400000">
            <a:off x="4463988" y="2888940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6471" y="1803340"/>
            <a:ext cx="3024336" cy="9956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39901" y="1515197"/>
            <a:ext cx="2657475" cy="1657350"/>
          </a:xfrm>
          <a:prstGeom prst="rect">
            <a:avLst/>
          </a:prstGeom>
        </p:spPr>
      </p:pic>
      <p:sp>
        <p:nvSpPr>
          <p:cNvPr id="14" name="Freccia a destra 8"/>
          <p:cNvSpPr/>
          <p:nvPr/>
        </p:nvSpPr>
        <p:spPr>
          <a:xfrm rot="5400000">
            <a:off x="5439506" y="2456804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51099" y="1296429"/>
            <a:ext cx="3435077" cy="2081625"/>
          </a:xfrm>
          <a:prstGeom prst="rect">
            <a:avLst/>
          </a:prstGeom>
        </p:spPr>
      </p:pic>
      <p:sp>
        <p:nvSpPr>
          <p:cNvPr id="15" name="Freccia a destra 8"/>
          <p:cNvSpPr/>
          <p:nvPr/>
        </p:nvSpPr>
        <p:spPr>
          <a:xfrm rot="5400000">
            <a:off x="4653173" y="2478149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60493" y="1006128"/>
            <a:ext cx="6640227" cy="4129532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2356104" y="3342597"/>
            <a:ext cx="1224136" cy="23193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08432" y="3331671"/>
            <a:ext cx="1152128" cy="23193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356104" y="3591128"/>
            <a:ext cx="1224136" cy="23193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308432" y="3591128"/>
            <a:ext cx="1152128" cy="23193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Immagine 2" descr="dp-nero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4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CasellaDiTesto 3"/>
          <p:cNvSpPr txBox="1"/>
          <p:nvPr/>
        </p:nvSpPr>
        <p:spPr>
          <a:xfrm>
            <a:off x="0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Додаткові кнопки</a:t>
            </a:r>
            <a:endParaRPr lang="it-IT" sz="3600" b="1" dirty="0" smtClean="0">
              <a:latin typeface="+mj-lt"/>
            </a:endParaRPr>
          </a:p>
        </p:txBody>
      </p:sp>
      <p:pic>
        <p:nvPicPr>
          <p:cNvPr id="5" name="Immagine 4" descr="Additional buttons.jpg"/>
          <p:cNvPicPr>
            <a:picLocks noChangeAspect="1"/>
          </p:cNvPicPr>
          <p:nvPr/>
        </p:nvPicPr>
        <p:blipFill rotWithShape="1">
          <a:blip r:embed="rId4" cstate="print"/>
          <a:srcRect r="21595"/>
          <a:stretch/>
        </p:blipFill>
        <p:spPr>
          <a:xfrm>
            <a:off x="3275857" y="3128108"/>
            <a:ext cx="2232248" cy="66093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Connettore 1 12"/>
          <p:cNvCxnSpPr>
            <a:endCxn id="40" idx="1"/>
          </p:cNvCxnSpPr>
          <p:nvPr/>
        </p:nvCxnSpPr>
        <p:spPr>
          <a:xfrm flipV="1">
            <a:off x="4706987" y="1968367"/>
            <a:ext cx="1296144" cy="132203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5787107" y="2747296"/>
            <a:ext cx="2771800" cy="83099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uk-UA" sz="1200" dirty="0"/>
              <a:t>Кнопка REPLAY використовується для скасування або повторного </a:t>
            </a:r>
            <a:r>
              <a:rPr lang="uk-UA" sz="1200" dirty="0" smtClean="0"/>
              <a:t>розігрування, </a:t>
            </a:r>
            <a:r>
              <a:rPr lang="uk-UA" sz="1200" dirty="0"/>
              <a:t>якщо суддя змінить </a:t>
            </a:r>
            <a:r>
              <a:rPr lang="uk-UA" sz="1200" dirty="0" smtClean="0"/>
              <a:t>своє рішення про розігрування</a:t>
            </a:r>
            <a:endParaRPr lang="en-US" sz="1200" dirty="0"/>
          </a:p>
        </p:txBody>
      </p:sp>
      <p:pic>
        <p:nvPicPr>
          <p:cNvPr id="40" name="Pic 3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03131" y="1235128"/>
            <a:ext cx="2016224" cy="1466478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grpSp>
        <p:nvGrpSpPr>
          <p:cNvPr id="15" name="Группа 14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magine 2" descr="dp-nero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24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CasellaDiTesto 29"/>
          <p:cNvSpPr txBox="1"/>
          <p:nvPr/>
        </p:nvSpPr>
        <p:spPr>
          <a:xfrm>
            <a:off x="3023828" y="735087"/>
            <a:ext cx="3312368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200" dirty="0"/>
              <a:t>Натисніть цю кнопку, щоб змінити інформацію про матч</a:t>
            </a:r>
            <a:endParaRPr lang="en-US" sz="1200" dirty="0"/>
          </a:p>
        </p:txBody>
      </p:sp>
      <p:pic>
        <p:nvPicPr>
          <p:cNvPr id="4" name="Immagine 3" descr="Additional butto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4349" y="3171825"/>
            <a:ext cx="2875300" cy="51435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Connettore 1 4"/>
          <p:cNvCxnSpPr>
            <a:stCxn id="18" idx="3"/>
          </p:cNvCxnSpPr>
          <p:nvPr/>
        </p:nvCxnSpPr>
        <p:spPr>
          <a:xfrm>
            <a:off x="2699792" y="2853705"/>
            <a:ext cx="648072" cy="5032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>
            <a:stCxn id="28" idx="2"/>
          </p:cNvCxnSpPr>
          <p:nvPr/>
        </p:nvCxnSpPr>
        <p:spPr>
          <a:xfrm flipH="1">
            <a:off x="4535996" y="2571905"/>
            <a:ext cx="36004" cy="7148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>
            <a:endCxn id="23" idx="2"/>
          </p:cNvCxnSpPr>
          <p:nvPr/>
        </p:nvCxnSpPr>
        <p:spPr>
          <a:xfrm flipV="1">
            <a:off x="5786958" y="3294196"/>
            <a:ext cx="1656184" cy="7317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>
            <a:stCxn id="20" idx="0"/>
          </p:cNvCxnSpPr>
          <p:nvPr/>
        </p:nvCxnSpPr>
        <p:spPr>
          <a:xfrm flipV="1">
            <a:off x="3776688" y="3430742"/>
            <a:ext cx="1407380" cy="6463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0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Додаткові кнопки</a:t>
            </a:r>
            <a:endParaRPr lang="it-IT" sz="3600" b="1" dirty="0" smtClean="0">
              <a:latin typeface="+mj-lt"/>
            </a:endParaRPr>
          </a:p>
        </p:txBody>
      </p:sp>
      <p:pic>
        <p:nvPicPr>
          <p:cNvPr id="18" name="Pic 8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9552" y="2420888"/>
            <a:ext cx="2160240" cy="865634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pic>
        <p:nvPicPr>
          <p:cNvPr id="20" name="Pic 6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71800" y="4086707"/>
            <a:ext cx="2009775" cy="1218980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sp>
        <p:nvSpPr>
          <p:cNvPr id="23" name="CasellaDiTesto 22"/>
          <p:cNvSpPr txBox="1"/>
          <p:nvPr/>
        </p:nvSpPr>
        <p:spPr>
          <a:xfrm>
            <a:off x="6074990" y="2863309"/>
            <a:ext cx="2736304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100" dirty="0"/>
              <a:t>Зберегти матч і закрити програмне забезпечення</a:t>
            </a:r>
            <a:endParaRPr lang="en-US" sz="1100" dirty="0"/>
          </a:p>
        </p:txBody>
      </p:sp>
      <p:pic>
        <p:nvPicPr>
          <p:cNvPr id="28" name="Immagine 27" descr="2017-06-12_1556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91880" y="1196752"/>
            <a:ext cx="2160240" cy="1375153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sp>
        <p:nvSpPr>
          <p:cNvPr id="31" name="CasellaDiTesto 30"/>
          <p:cNvSpPr txBox="1"/>
          <p:nvPr/>
        </p:nvSpPr>
        <p:spPr>
          <a:xfrm>
            <a:off x="179512" y="3356993"/>
            <a:ext cx="2880320" cy="27699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200" dirty="0"/>
              <a:t>Ця кнопка дозволяє друкувати</a:t>
            </a:r>
            <a:r>
              <a:rPr lang="en-US" sz="1200" dirty="0" smtClean="0"/>
              <a:t> </a:t>
            </a:r>
            <a:r>
              <a:rPr lang="uk-UA" sz="1200" dirty="0" smtClean="0"/>
              <a:t>протокол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2123728" y="5373216"/>
            <a:ext cx="3312368" cy="101566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200" dirty="0"/>
              <a:t>У примітках "Scoresheet" ви можете додавати та змінювати всі потрібні коментарі. Технічні примітки - це </a:t>
            </a:r>
            <a:r>
              <a:rPr lang="uk-UA" sz="1200" dirty="0" smtClean="0"/>
              <a:t>відображення всіх </a:t>
            </a:r>
            <a:r>
              <a:rPr lang="uk-UA" sz="1200" dirty="0"/>
              <a:t>ручних змін, внесених під час матчу, вони </a:t>
            </a:r>
            <a:r>
              <a:rPr lang="uk-UA" sz="1200" dirty="0" smtClean="0"/>
              <a:t>доступні тільки для читання </a:t>
            </a:r>
            <a:r>
              <a:rPr lang="uk-UA" sz="1200" dirty="0"/>
              <a:t>і не можуть бути </a:t>
            </a:r>
            <a:r>
              <a:rPr lang="uk-UA" sz="1200" dirty="0" smtClean="0"/>
              <a:t>змінені</a:t>
            </a:r>
            <a:endParaRPr lang="en-US" sz="1200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Immagine 2" descr="dp-nero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3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scoresheet2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2132856"/>
            <a:ext cx="4968909" cy="1370591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Immagine 2" descr="dp-nero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  <p:sp>
        <p:nvSpPr>
          <p:cNvPr id="4" name="CasellaDiTesto 3"/>
          <p:cNvSpPr txBox="1"/>
          <p:nvPr/>
        </p:nvSpPr>
        <p:spPr>
          <a:xfrm>
            <a:off x="251520" y="692696"/>
            <a:ext cx="66967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 </a:t>
            </a:r>
            <a:endParaRPr lang="en-US" sz="2400" b="1" kern="0" dirty="0">
              <a:latin typeface="+mn-lt"/>
              <a:ea typeface="+mn-ea"/>
              <a:cs typeface="+mn-cs"/>
            </a:endParaRPr>
          </a:p>
          <a:p>
            <a:r>
              <a:rPr lang="uk-UA" sz="4400" b="1" dirty="0" smtClean="0"/>
              <a:t>Як почати користуватися</a:t>
            </a:r>
            <a:endParaRPr lang="en-US" sz="44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195736" y="3717032"/>
            <a:ext cx="61206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 </a:t>
            </a:r>
            <a:endParaRPr lang="en-US" sz="2400" b="1" kern="0" dirty="0">
              <a:latin typeface="+mn-lt"/>
              <a:ea typeface="+mn-ea"/>
              <a:cs typeface="+mn-cs"/>
            </a:endParaRPr>
          </a:p>
          <a:p>
            <a:pPr algn="ctr"/>
            <a:r>
              <a:rPr lang="uk-UA" sz="4400" b="1" dirty="0" smtClean="0"/>
              <a:t>Кілька простих кроків</a:t>
            </a:r>
            <a:r>
              <a:rPr lang="it-IT" sz="4400" b="1" dirty="0" smtClean="0"/>
              <a:t>.</a:t>
            </a:r>
            <a:endParaRPr lang="en-US" sz="4400" b="1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2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3778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8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CasellaDiTesto 3"/>
          <p:cNvSpPr txBox="1"/>
          <p:nvPr/>
        </p:nvSpPr>
        <p:spPr>
          <a:xfrm>
            <a:off x="0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Параметри</a:t>
            </a:r>
            <a:endParaRPr lang="it-IT" sz="3600" b="1" dirty="0" smtClean="0">
              <a:latin typeface="+mj-lt"/>
            </a:endParaRPr>
          </a:p>
        </p:txBody>
      </p:sp>
      <p:pic>
        <p:nvPicPr>
          <p:cNvPr id="5" name="Immagine 4" descr="gener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96752"/>
            <a:ext cx="4148137" cy="2286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83568" y="692696"/>
            <a:ext cx="324036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/>
              <a:t>Налаштуйте деяких функцій </a:t>
            </a:r>
            <a:r>
              <a:rPr lang="uk-UA" sz="1200" dirty="0"/>
              <a:t>програмного </a:t>
            </a:r>
            <a:r>
              <a:rPr lang="uk-UA" sz="1200" dirty="0" smtClean="0"/>
              <a:t>забезпечення</a:t>
            </a:r>
            <a:endParaRPr lang="en-US" sz="1200" dirty="0"/>
          </a:p>
        </p:txBody>
      </p:sp>
      <p:pic>
        <p:nvPicPr>
          <p:cNvPr id="7" name="Immagine 6" descr="gener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1196752"/>
            <a:ext cx="4148137" cy="2285999"/>
          </a:xfrm>
          <a:prstGeom prst="rect">
            <a:avLst/>
          </a:prstGeom>
        </p:spPr>
      </p:pic>
      <p:pic>
        <p:nvPicPr>
          <p:cNvPr id="9" name="Immagine 8" descr="gener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4149080"/>
            <a:ext cx="4148137" cy="2285999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771800" y="3645024"/>
            <a:ext cx="324036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/>
              <a:t>Гарячі клавіші: </a:t>
            </a:r>
            <a:r>
              <a:rPr lang="uk-UA" sz="1200" dirty="0"/>
              <a:t>виберіть і налаштовуйте всі потрібні </a:t>
            </a:r>
            <a:r>
              <a:rPr lang="uk-UA" sz="1200" dirty="0" smtClean="0"/>
              <a:t>гарячі клавіші на </a:t>
            </a:r>
            <a:r>
              <a:rPr lang="uk-UA" sz="1200" dirty="0"/>
              <a:t>клавіатурі</a:t>
            </a:r>
            <a:endParaRPr lang="en-US" sz="12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4788024" y="692696"/>
            <a:ext cx="324036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200" dirty="0"/>
              <a:t>Правила Федерації: Виберіть перерву між 2 ° і 3 ° </a:t>
            </a:r>
            <a:r>
              <a:rPr lang="uk-UA" sz="1200" dirty="0" smtClean="0"/>
              <a:t>партіями</a:t>
            </a:r>
            <a:endParaRPr lang="en-US" sz="1200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magine 2" descr="dp-nero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7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CasellaDiTesto 3"/>
          <p:cNvSpPr txBox="1"/>
          <p:nvPr/>
        </p:nvSpPr>
        <p:spPr>
          <a:xfrm>
            <a:off x="0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atin typeface="+mj-lt"/>
              </a:rPr>
              <a:t>Параметри</a:t>
            </a:r>
            <a:endParaRPr lang="it-IT" sz="3600" b="1" dirty="0" smtClean="0">
              <a:latin typeface="+mj-lt"/>
            </a:endParaRPr>
          </a:p>
        </p:txBody>
      </p:sp>
      <p:pic>
        <p:nvPicPr>
          <p:cNvPr id="5" name="Immagine 4" descr="gener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96752"/>
            <a:ext cx="4148137" cy="2285999"/>
          </a:xfrm>
          <a:prstGeom prst="rect">
            <a:avLst/>
          </a:prstGeom>
        </p:spPr>
      </p:pic>
      <p:pic>
        <p:nvPicPr>
          <p:cNvPr id="7" name="Immagine 6" descr="gener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7" y="1196752"/>
            <a:ext cx="4148135" cy="2285999"/>
          </a:xfrm>
          <a:prstGeom prst="rect">
            <a:avLst/>
          </a:prstGeom>
        </p:spPr>
      </p:pic>
      <p:pic>
        <p:nvPicPr>
          <p:cNvPr id="9" name="Immagine 8" descr="gener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4149080"/>
            <a:ext cx="4148135" cy="2285999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2987824" y="836712"/>
            <a:ext cx="3168352" cy="27699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200" dirty="0"/>
              <a:t>Увімкніть ці 2 опції для обміну </a:t>
            </a:r>
            <a:r>
              <a:rPr lang="uk-UA" sz="1200" dirty="0" smtClean="0"/>
              <a:t>Даними</a:t>
            </a:r>
            <a:r>
              <a:rPr lang="it-IT" sz="1200" dirty="0" smtClean="0"/>
              <a:t>! </a:t>
            </a:r>
            <a:endParaRPr lang="en-US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771799" y="3624163"/>
            <a:ext cx="324036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200" dirty="0"/>
              <a:t>Підключіть </a:t>
            </a:r>
            <a:r>
              <a:rPr lang="uk-UA" sz="1200" dirty="0" err="1"/>
              <a:t>LiteScore</a:t>
            </a:r>
            <a:r>
              <a:rPr lang="uk-UA" sz="1200" dirty="0"/>
              <a:t> до e-Scoresheet для відображення </a:t>
            </a:r>
            <a:r>
              <a:rPr lang="uk-UA" sz="1200" dirty="0" smtClean="0"/>
              <a:t>на екрані </a:t>
            </a:r>
            <a:r>
              <a:rPr lang="uk-UA" sz="1200" dirty="0"/>
              <a:t>всієї інформації матчу</a:t>
            </a:r>
            <a:r>
              <a:rPr lang="it-IT" sz="1200" dirty="0" smtClean="0"/>
              <a:t>. </a:t>
            </a:r>
            <a:endParaRPr lang="en-US" sz="1200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magine 2" descr="dp-nero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scoresheet2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128792" cy="1966359"/>
          </a:xfrm>
          <a:prstGeom prst="rect">
            <a:avLst/>
          </a:prstGeom>
        </p:spPr>
      </p:pic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97050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547813" y="4157637"/>
            <a:ext cx="6286500" cy="1071563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b="1" i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ДЯКУЮ ЗА УВАГУ!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t="3315" b="4155"/>
          <a:stretch/>
        </p:blipFill>
        <p:spPr>
          <a:xfrm>
            <a:off x="274729" y="1488463"/>
            <a:ext cx="8586395" cy="446686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3114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3600" b="1" dirty="0" smtClean="0">
              <a:latin typeface="+mj-lt"/>
            </a:endParaRPr>
          </a:p>
          <a:p>
            <a:pPr algn="ctr"/>
            <a:r>
              <a:rPr lang="uk-UA" sz="3600" b="1" dirty="0"/>
              <a:t>Як почати новий </a:t>
            </a:r>
            <a:r>
              <a:rPr lang="uk-UA" sz="3600" b="1" dirty="0" smtClean="0"/>
              <a:t>матч</a:t>
            </a:r>
            <a:r>
              <a:rPr lang="it-IT" sz="3600" b="1" dirty="0" smtClean="0">
                <a:latin typeface="+mj-lt"/>
              </a:rPr>
              <a:t>:</a:t>
            </a:r>
            <a:endParaRPr lang="en-US" sz="3600" b="1" kern="0" dirty="0">
              <a:latin typeface="+mj-lt"/>
              <a:ea typeface="+mn-ea"/>
              <a:cs typeface="+mn-cs"/>
            </a:endParaRPr>
          </a:p>
          <a:p>
            <a:endParaRPr lang="en-US" sz="24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-1019590" y="392365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739834" y="206688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Вибираємо Новий матч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Freccia a destra 8"/>
          <p:cNvSpPr/>
          <p:nvPr/>
        </p:nvSpPr>
        <p:spPr>
          <a:xfrm rot="5400000">
            <a:off x="4489022" y="2818666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l="22137" t="15434" r="21967" b="19597"/>
          <a:stretch/>
        </p:blipFill>
        <p:spPr>
          <a:xfrm>
            <a:off x="2555776" y="2455196"/>
            <a:ext cx="4203399" cy="2746775"/>
          </a:xfrm>
          <a:prstGeom prst="rect">
            <a:avLst/>
          </a:prstGeom>
        </p:spPr>
      </p:pic>
      <p:sp>
        <p:nvSpPr>
          <p:cNvPr id="9" name="Freccia a destra 8"/>
          <p:cNvSpPr/>
          <p:nvPr/>
        </p:nvSpPr>
        <p:spPr>
          <a:xfrm rot="5400000">
            <a:off x="5976156" y="4473116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635895" y="3531014"/>
            <a:ext cx="1656185" cy="3204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22328" t="16532" r="22329" b="20469"/>
          <a:stretch/>
        </p:blipFill>
        <p:spPr>
          <a:xfrm>
            <a:off x="2584296" y="2492896"/>
            <a:ext cx="4147944" cy="2654684"/>
          </a:xfrm>
          <a:prstGeom prst="rect">
            <a:avLst/>
          </a:prstGeom>
        </p:spPr>
      </p:pic>
      <p:sp>
        <p:nvSpPr>
          <p:cNvPr id="19" name="Freccia a destra 8"/>
          <p:cNvSpPr/>
          <p:nvPr/>
        </p:nvSpPr>
        <p:spPr>
          <a:xfrm rot="5400000">
            <a:off x="5709332" y="2894866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/>
          <a:srcRect l="22328" t="16532" r="22329" b="20469"/>
          <a:stretch/>
        </p:blipFill>
        <p:spPr>
          <a:xfrm>
            <a:off x="2555776" y="2484255"/>
            <a:ext cx="4176464" cy="2672937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3281012" y="3880534"/>
            <a:ext cx="1532046" cy="14770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 cstate="print"/>
          <a:srcRect l="22328" t="16532" r="22329" b="20469"/>
          <a:stretch/>
        </p:blipFill>
        <p:spPr>
          <a:xfrm>
            <a:off x="2538214" y="2492896"/>
            <a:ext cx="4194025" cy="2684176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3484159" y="3455953"/>
            <a:ext cx="2259544" cy="7648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CasellaDiTesto 17"/>
          <p:cNvSpPr txBox="1"/>
          <p:nvPr/>
        </p:nvSpPr>
        <p:spPr>
          <a:xfrm>
            <a:off x="2845728" y="4222884"/>
            <a:ext cx="379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Вводимо </a:t>
            </a:r>
            <a:r>
              <a:rPr lang="uk-UA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ім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’</a:t>
            </a: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 та пароль СЕКРЕТАРЯ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Freccia a destra 8"/>
          <p:cNvSpPr/>
          <p:nvPr/>
        </p:nvSpPr>
        <p:spPr>
          <a:xfrm rot="5400000">
            <a:off x="6018996" y="4473116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/>
          <a:srcRect l="22328" t="16532" r="22329" b="20469"/>
          <a:stretch/>
        </p:blipFill>
        <p:spPr>
          <a:xfrm>
            <a:off x="2528841" y="2448117"/>
            <a:ext cx="4211586" cy="2695415"/>
          </a:xfrm>
          <a:prstGeom prst="rect">
            <a:avLst/>
          </a:prstGeom>
        </p:spPr>
      </p:pic>
      <p:sp>
        <p:nvSpPr>
          <p:cNvPr id="29" name="CasellaDiTesto 13"/>
          <p:cNvSpPr txBox="1"/>
          <p:nvPr/>
        </p:nvSpPr>
        <p:spPr>
          <a:xfrm>
            <a:off x="6539885" y="2864116"/>
            <a:ext cx="1513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Виберіть</a:t>
            </a:r>
          </a:p>
          <a:p>
            <a:r>
              <a:rPr lang="uk-UA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назву змагань</a:t>
            </a:r>
            <a:endParaRPr lang="en-US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Freccia a destra 15"/>
          <p:cNvSpPr/>
          <p:nvPr/>
        </p:nvSpPr>
        <p:spPr>
          <a:xfrm rot="10800000">
            <a:off x="6198348" y="2907363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ccia a destra 8"/>
          <p:cNvSpPr/>
          <p:nvPr/>
        </p:nvSpPr>
        <p:spPr>
          <a:xfrm rot="5400000">
            <a:off x="5989529" y="4487504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 cstate="print"/>
          <a:srcRect l="22328" t="16532" r="22329" b="20469"/>
          <a:stretch/>
        </p:blipFill>
        <p:spPr>
          <a:xfrm>
            <a:off x="2519468" y="2411785"/>
            <a:ext cx="4220959" cy="2701414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6247386" y="2738086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Виберіть потрібний матч</a:t>
            </a:r>
            <a:endParaRPr lang="en-US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Freccia a destra 15"/>
          <p:cNvSpPr/>
          <p:nvPr/>
        </p:nvSpPr>
        <p:spPr>
          <a:xfrm rot="10800000">
            <a:off x="5905849" y="2781333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ccia a destra 8"/>
          <p:cNvSpPr/>
          <p:nvPr/>
        </p:nvSpPr>
        <p:spPr>
          <a:xfrm rot="5400000">
            <a:off x="6023733" y="4493872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78"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250825" y="188913"/>
            <a:ext cx="7634288" cy="431800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40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5" name="Picture 3" descr="D:\ФВУ\Презентации\АК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7988" y="-171450"/>
            <a:ext cx="10080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Группа 35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Immagine 2" descr="dp-nero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13035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9" grpId="0" animBg="1"/>
      <p:bldP spid="23" grpId="0" animBg="1"/>
      <p:bldP spid="19" grpId="0" animBg="1"/>
      <p:bldP spid="24" grpId="0" animBg="1"/>
      <p:bldP spid="27" grpId="0" animBg="1"/>
      <p:bldP spid="18" grpId="0"/>
      <p:bldP spid="21" grpId="0" animBg="1"/>
      <p:bldP spid="29" grpId="0"/>
      <p:bldP spid="30" grpId="0" animBg="1"/>
      <p:bldP spid="31" grpId="0" animBg="1"/>
      <p:bldP spid="14" grpId="0"/>
      <p:bldP spid="16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78"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7988" y="-171450"/>
            <a:ext cx="10080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282" y="1473800"/>
            <a:ext cx="7591151" cy="48355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3819" y="1473800"/>
            <a:ext cx="7586160" cy="483552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142156" y="31621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Тепер Ви готові розпочати матч</a:t>
            </a:r>
            <a:r>
              <a:rPr lang="it-IT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24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1142991" y="600906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Введіть інформацію про матч і</a:t>
            </a:r>
            <a:r>
              <a:rPr lang="it-IT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-34652" y="951111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Наступні дані вже будуть заповнені автоматично!</a:t>
            </a:r>
            <a:endParaRPr lang="it-IT" sz="24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55576" y="3717032"/>
            <a:ext cx="4392488" cy="129614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7"/>
          <p:cNvSpPr/>
          <p:nvPr/>
        </p:nvSpPr>
        <p:spPr>
          <a:xfrm>
            <a:off x="753122" y="5013175"/>
            <a:ext cx="6627190" cy="64807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7"/>
          <p:cNvSpPr/>
          <p:nvPr/>
        </p:nvSpPr>
        <p:spPr>
          <a:xfrm>
            <a:off x="5796136" y="3871095"/>
            <a:ext cx="2448272" cy="49400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7"/>
          <p:cNvSpPr/>
          <p:nvPr/>
        </p:nvSpPr>
        <p:spPr>
          <a:xfrm>
            <a:off x="1043608" y="3068959"/>
            <a:ext cx="7200799" cy="64807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7"/>
          <p:cNvSpPr/>
          <p:nvPr/>
        </p:nvSpPr>
        <p:spPr>
          <a:xfrm>
            <a:off x="3635896" y="2013926"/>
            <a:ext cx="2664296" cy="39691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8"/>
          <p:cNvSpPr/>
          <p:nvPr/>
        </p:nvSpPr>
        <p:spPr>
          <a:xfrm>
            <a:off x="1547663" y="1729850"/>
            <a:ext cx="6696743" cy="373389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8"/>
          <p:cNvSpPr/>
          <p:nvPr/>
        </p:nvSpPr>
        <p:spPr>
          <a:xfrm>
            <a:off x="1547663" y="2326557"/>
            <a:ext cx="1080122" cy="272132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tangolo 7"/>
          <p:cNvSpPr/>
          <p:nvPr/>
        </p:nvSpPr>
        <p:spPr>
          <a:xfrm>
            <a:off x="3321505" y="2347742"/>
            <a:ext cx="1178487" cy="25955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1547664" y="2564904"/>
            <a:ext cx="6696744" cy="504056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8"/>
          <p:cNvSpPr/>
          <p:nvPr/>
        </p:nvSpPr>
        <p:spPr>
          <a:xfrm>
            <a:off x="1547662" y="2077346"/>
            <a:ext cx="2032661" cy="272132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/>
          <a:srcRect l="42253" t="32281" r="42251" b="36219"/>
          <a:stretch/>
        </p:blipFill>
        <p:spPr>
          <a:xfrm>
            <a:off x="3983009" y="2730111"/>
            <a:ext cx="1440160" cy="1645897"/>
          </a:xfrm>
          <a:prstGeom prst="rect">
            <a:avLst/>
          </a:prstGeom>
        </p:spPr>
      </p:pic>
      <p:sp>
        <p:nvSpPr>
          <p:cNvPr id="21" name="Freccia a destra 8"/>
          <p:cNvSpPr/>
          <p:nvPr/>
        </p:nvSpPr>
        <p:spPr>
          <a:xfrm rot="5400000">
            <a:off x="1643185" y="2440597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ccia a destra 8"/>
          <p:cNvSpPr/>
          <p:nvPr/>
        </p:nvSpPr>
        <p:spPr>
          <a:xfrm rot="5400000">
            <a:off x="7804142" y="2475135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ccia a destra 8"/>
          <p:cNvSpPr/>
          <p:nvPr/>
        </p:nvSpPr>
        <p:spPr>
          <a:xfrm rot="5400000">
            <a:off x="6098964" y="5517232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250825" y="188913"/>
            <a:ext cx="7634288" cy="431800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40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Immagine 2" descr="dp-nero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1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9" grpId="1" animBg="1"/>
      <p:bldP spid="17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8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/>
          <a:srcRect l="15687" t="6688" r="15687" b="7673"/>
          <a:stretch/>
        </p:blipFill>
        <p:spPr>
          <a:xfrm>
            <a:off x="987004" y="992803"/>
            <a:ext cx="7272808" cy="51026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/>
          <a:srcRect l="15687" t="6688" r="15687" b="7673"/>
          <a:stretch/>
        </p:blipFill>
        <p:spPr>
          <a:xfrm>
            <a:off x="984300" y="984737"/>
            <a:ext cx="7272808" cy="5102696"/>
          </a:xfrm>
          <a:prstGeom prst="rect">
            <a:avLst/>
          </a:prstGeom>
        </p:spPr>
      </p:pic>
      <p:sp>
        <p:nvSpPr>
          <p:cNvPr id="12" name="CasellaDiTesto 2"/>
          <p:cNvSpPr txBox="1"/>
          <p:nvPr/>
        </p:nvSpPr>
        <p:spPr>
          <a:xfrm>
            <a:off x="339044" y="44624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Програма автоматично покаже список гравців та офіційних осіб, який потрібно звірити з технічною заявкою на матч</a:t>
            </a:r>
            <a:endParaRPr lang="it-IT" sz="20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 rot="5400000">
            <a:off x="6372200" y="2648988"/>
            <a:ext cx="2448272" cy="432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llout 1 4"/>
          <p:cNvSpPr/>
          <p:nvPr/>
        </p:nvSpPr>
        <p:spPr>
          <a:xfrm>
            <a:off x="5868144" y="3873124"/>
            <a:ext cx="1512168" cy="648072"/>
          </a:xfrm>
          <a:prstGeom prst="borderCallout1">
            <a:avLst>
              <a:gd name="adj1" fmla="val -62780"/>
              <a:gd name="adj2" fmla="val 108927"/>
              <a:gd name="adj3" fmla="val -1974"/>
              <a:gd name="adj4" fmla="val 4894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5868144" y="387312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/>
              <a:t>Виберіть </a:t>
            </a:r>
            <a:r>
              <a:rPr lang="uk-UA" sz="1200" dirty="0" smtClean="0"/>
              <a:t>Капітана </a:t>
            </a:r>
            <a:r>
              <a:rPr lang="uk-UA" sz="1200" dirty="0"/>
              <a:t>і </a:t>
            </a:r>
            <a:r>
              <a:rPr lang="uk-UA" sz="1200" dirty="0" err="1" smtClean="0"/>
              <a:t>Ліберо</a:t>
            </a:r>
            <a:r>
              <a:rPr lang="uk-UA" sz="1200" dirty="0" smtClean="0"/>
              <a:t> і цьому </a:t>
            </a:r>
            <a:r>
              <a:rPr lang="uk-UA" sz="1200" dirty="0" err="1" smtClean="0"/>
              <a:t>столбці</a:t>
            </a:r>
            <a:endParaRPr lang="it-IT" sz="1200" dirty="0" smtClean="0"/>
          </a:p>
        </p:txBody>
      </p:sp>
      <p:sp>
        <p:nvSpPr>
          <p:cNvPr id="7" name="Rettangolo 6"/>
          <p:cNvSpPr/>
          <p:nvPr/>
        </p:nvSpPr>
        <p:spPr>
          <a:xfrm>
            <a:off x="4355976" y="4519455"/>
            <a:ext cx="864096" cy="93784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llout 1 9"/>
          <p:cNvSpPr/>
          <p:nvPr/>
        </p:nvSpPr>
        <p:spPr>
          <a:xfrm>
            <a:off x="2535288" y="5311289"/>
            <a:ext cx="1512168" cy="648072"/>
          </a:xfrm>
          <a:prstGeom prst="borderCallout1">
            <a:avLst>
              <a:gd name="adj1" fmla="val -61611"/>
              <a:gd name="adj2" fmla="val 116130"/>
              <a:gd name="adj3" fmla="val -1974"/>
              <a:gd name="adj4" fmla="val 4894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2535288" y="5311289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/>
              <a:t>За необхідністю введіть офіційних осіб команди</a:t>
            </a:r>
            <a:r>
              <a:rPr lang="it-IT" sz="1200" dirty="0" smtClean="0"/>
              <a:t> </a:t>
            </a:r>
          </a:p>
          <a:p>
            <a:pPr algn="ctr"/>
            <a:endParaRPr lang="it-IT" sz="1200" dirty="0" smtClean="0"/>
          </a:p>
        </p:txBody>
      </p:sp>
      <p:sp>
        <p:nvSpPr>
          <p:cNvPr id="14" name="CasellaDiTesto 13"/>
          <p:cNvSpPr txBox="1"/>
          <p:nvPr/>
        </p:nvSpPr>
        <p:spPr>
          <a:xfrm>
            <a:off x="7020272" y="5181352"/>
            <a:ext cx="1568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Натисніть Далі</a:t>
            </a:r>
            <a:endParaRPr lang="en-US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Freccia a destra 8"/>
          <p:cNvSpPr/>
          <p:nvPr/>
        </p:nvSpPr>
        <p:spPr>
          <a:xfrm rot="5400000">
            <a:off x="6696236" y="5409220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7"/>
          <p:cNvSpPr/>
          <p:nvPr/>
        </p:nvSpPr>
        <p:spPr>
          <a:xfrm>
            <a:off x="1042381" y="1206671"/>
            <a:ext cx="1153355" cy="28069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1813" y="980728"/>
            <a:ext cx="7277535" cy="5100494"/>
          </a:xfrm>
          <a:prstGeom prst="rect">
            <a:avLst/>
          </a:prstGeom>
        </p:spPr>
      </p:pic>
      <p:sp>
        <p:nvSpPr>
          <p:cNvPr id="16" name="Rettangolo 7"/>
          <p:cNvSpPr/>
          <p:nvPr/>
        </p:nvSpPr>
        <p:spPr>
          <a:xfrm>
            <a:off x="1042381" y="1227219"/>
            <a:ext cx="1153355" cy="28069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sellaDiTesto 13"/>
          <p:cNvSpPr txBox="1"/>
          <p:nvPr/>
        </p:nvSpPr>
        <p:spPr>
          <a:xfrm>
            <a:off x="7035676" y="5182592"/>
            <a:ext cx="1568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Натисніть Далі</a:t>
            </a:r>
            <a:endParaRPr lang="en-US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Freccia a destra 8"/>
          <p:cNvSpPr/>
          <p:nvPr/>
        </p:nvSpPr>
        <p:spPr>
          <a:xfrm rot="5400000">
            <a:off x="6711640" y="5410460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54450" y="2734057"/>
            <a:ext cx="3188915" cy="1474272"/>
          </a:xfrm>
          <a:prstGeom prst="rect">
            <a:avLst/>
          </a:prstGeom>
        </p:spPr>
      </p:pic>
      <p:sp>
        <p:nvSpPr>
          <p:cNvPr id="21" name="CasellaDiTesto 13"/>
          <p:cNvSpPr txBox="1"/>
          <p:nvPr/>
        </p:nvSpPr>
        <p:spPr>
          <a:xfrm>
            <a:off x="5091460" y="3329699"/>
            <a:ext cx="1568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Натисніть Да</a:t>
            </a:r>
            <a:endParaRPr lang="en-US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Freccia a destra 8"/>
          <p:cNvSpPr/>
          <p:nvPr/>
        </p:nvSpPr>
        <p:spPr>
          <a:xfrm rot="5400000">
            <a:off x="4767424" y="3557567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/>
          <a:srcRect l="15687" t="6688" r="15687" b="7673"/>
          <a:stretch/>
        </p:blipFill>
        <p:spPr>
          <a:xfrm>
            <a:off x="949246" y="977253"/>
            <a:ext cx="7342916" cy="5151884"/>
          </a:xfrm>
          <a:prstGeom prst="rect">
            <a:avLst/>
          </a:prstGeom>
        </p:spPr>
      </p:pic>
      <p:sp>
        <p:nvSpPr>
          <p:cNvPr id="24" name="CasellaDiTesto 13"/>
          <p:cNvSpPr txBox="1"/>
          <p:nvPr/>
        </p:nvSpPr>
        <p:spPr>
          <a:xfrm>
            <a:off x="7033524" y="5183696"/>
            <a:ext cx="1568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Натисніть Далі</a:t>
            </a:r>
            <a:endParaRPr lang="en-US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Freccia a destra 8"/>
          <p:cNvSpPr/>
          <p:nvPr/>
        </p:nvSpPr>
        <p:spPr>
          <a:xfrm rot="5400000">
            <a:off x="6709488" y="5411564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62312" y="2605087"/>
            <a:ext cx="2619375" cy="1647825"/>
          </a:xfrm>
          <a:prstGeom prst="rect">
            <a:avLst/>
          </a:prstGeom>
        </p:spPr>
      </p:pic>
      <p:sp>
        <p:nvSpPr>
          <p:cNvPr id="27" name="CasellaDiTesto 13"/>
          <p:cNvSpPr txBox="1"/>
          <p:nvPr/>
        </p:nvSpPr>
        <p:spPr>
          <a:xfrm>
            <a:off x="4561415" y="3294624"/>
            <a:ext cx="2302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Натисніть Да, щоб роздрукувати склади команд</a:t>
            </a:r>
            <a:endParaRPr lang="en-US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Freccia a destra 8"/>
          <p:cNvSpPr/>
          <p:nvPr/>
        </p:nvSpPr>
        <p:spPr>
          <a:xfrm rot="5400000">
            <a:off x="4237380" y="3522492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49247" y="946809"/>
            <a:ext cx="7367170" cy="5199358"/>
          </a:xfrm>
          <a:prstGeom prst="rect">
            <a:avLst/>
          </a:prstGeom>
        </p:spPr>
      </p:pic>
      <p:sp>
        <p:nvSpPr>
          <p:cNvPr id="30" name="Rettangolo 7"/>
          <p:cNvSpPr/>
          <p:nvPr/>
        </p:nvSpPr>
        <p:spPr>
          <a:xfrm>
            <a:off x="1835696" y="4870696"/>
            <a:ext cx="5544616" cy="57452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sellaDiTesto 17"/>
          <p:cNvSpPr txBox="1"/>
          <p:nvPr/>
        </p:nvSpPr>
        <p:spPr>
          <a:xfrm>
            <a:off x="889517" y="4495326"/>
            <a:ext cx="768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Секретар отримує підписи від капітанів та головних тренерів обох команд</a:t>
            </a:r>
            <a:endParaRPr lang="en-US" b="1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Immagine 2" descr="dp-nero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10" grpId="0" animBg="1"/>
      <p:bldP spid="8" grpId="0"/>
      <p:bldP spid="14" grpId="0"/>
      <p:bldP spid="15" grpId="0" animBg="1"/>
      <p:bldP spid="17" grpId="0" animBg="1"/>
      <p:bldP spid="16" grpId="0" animBg="1"/>
      <p:bldP spid="18" grpId="0"/>
      <p:bldP spid="19" grpId="0" animBg="1"/>
      <p:bldP spid="21" grpId="0"/>
      <p:bldP spid="22" grpId="0" animBg="1"/>
      <p:bldP spid="24" grpId="0"/>
      <p:bldP spid="25" grpId="0" animBg="1"/>
      <p:bldP spid="27" grpId="0"/>
      <p:bldP spid="28" grpId="0" animBg="1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21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CasellaDiTesto 2"/>
          <p:cNvSpPr txBox="1"/>
          <p:nvPr/>
        </p:nvSpPr>
        <p:spPr>
          <a:xfrm>
            <a:off x="107504" y="-27384"/>
            <a:ext cx="7558139" cy="71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Програма автоматично відкриє наступне вікно та запустить пряму трансляцію рахунку матчу на сервер</a:t>
            </a:r>
            <a:endParaRPr lang="it-IT" sz="20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 cstate="print"/>
          <a:srcRect b="3735"/>
          <a:stretch/>
        </p:blipFill>
        <p:spPr>
          <a:xfrm>
            <a:off x="289298" y="1260953"/>
            <a:ext cx="8637411" cy="467479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 cstate="print"/>
          <a:srcRect b="3735"/>
          <a:stretch/>
        </p:blipFill>
        <p:spPr>
          <a:xfrm>
            <a:off x="270698" y="1260953"/>
            <a:ext cx="8659228" cy="4686601"/>
          </a:xfrm>
          <a:prstGeom prst="rect">
            <a:avLst/>
          </a:prstGeom>
        </p:spPr>
      </p:pic>
      <p:sp>
        <p:nvSpPr>
          <p:cNvPr id="54" name="Freccia a destra 8"/>
          <p:cNvSpPr/>
          <p:nvPr/>
        </p:nvSpPr>
        <p:spPr>
          <a:xfrm rot="5400000">
            <a:off x="2640042" y="4719051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ccia a destra 8"/>
          <p:cNvSpPr/>
          <p:nvPr/>
        </p:nvSpPr>
        <p:spPr>
          <a:xfrm rot="5400000">
            <a:off x="5358886" y="5044721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927712" y="3257381"/>
            <a:ext cx="4641411" cy="133190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CasellaDiTesto 17"/>
          <p:cNvSpPr txBox="1"/>
          <p:nvPr/>
        </p:nvSpPr>
        <p:spPr>
          <a:xfrm>
            <a:off x="2002127" y="3437350"/>
            <a:ext cx="4610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Секретар роздруковує Форму СЛ-12 та Протокол матчу та отримує підписи від капітанів та головних тренерів обох команд</a:t>
            </a:r>
            <a:endParaRPr lang="en-US" b="1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/>
          <a:srcRect t="2751" b="4720"/>
          <a:stretch/>
        </p:blipFill>
        <p:spPr>
          <a:xfrm>
            <a:off x="292288" y="1331212"/>
            <a:ext cx="8600192" cy="4474052"/>
          </a:xfrm>
          <a:prstGeom prst="rect">
            <a:avLst/>
          </a:prstGeom>
        </p:spPr>
      </p:pic>
      <p:sp>
        <p:nvSpPr>
          <p:cNvPr id="46" name="Freccia a destra 8"/>
          <p:cNvSpPr/>
          <p:nvPr/>
        </p:nvSpPr>
        <p:spPr>
          <a:xfrm rot="5400000">
            <a:off x="4427983" y="3120265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7" cstate="print"/>
          <a:srcRect b="3735"/>
          <a:stretch/>
        </p:blipFill>
        <p:spPr>
          <a:xfrm>
            <a:off x="213964" y="1213267"/>
            <a:ext cx="8750524" cy="4736013"/>
          </a:xfrm>
          <a:prstGeom prst="rect">
            <a:avLst/>
          </a:prstGeom>
        </p:spPr>
      </p:pic>
      <p:sp>
        <p:nvSpPr>
          <p:cNvPr id="59" name="Freccia a destra 8"/>
          <p:cNvSpPr/>
          <p:nvPr/>
        </p:nvSpPr>
        <p:spPr>
          <a:xfrm rot="5400000">
            <a:off x="5098473" y="2513911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/>
          <a:srcRect l="10271" t="2751" r="11671" b="4720"/>
          <a:stretch/>
        </p:blipFill>
        <p:spPr>
          <a:xfrm>
            <a:off x="874784" y="1142566"/>
            <a:ext cx="7369624" cy="4911568"/>
          </a:xfrm>
          <a:prstGeom prst="rect">
            <a:avLst/>
          </a:prstGeom>
        </p:spPr>
      </p:pic>
      <p:sp>
        <p:nvSpPr>
          <p:cNvPr id="61" name="Rettangolo 7"/>
          <p:cNvSpPr/>
          <p:nvPr/>
        </p:nvSpPr>
        <p:spPr>
          <a:xfrm>
            <a:off x="5796136" y="5302744"/>
            <a:ext cx="2448272" cy="57452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asellaDiTesto 17"/>
          <p:cNvSpPr txBox="1"/>
          <p:nvPr/>
        </p:nvSpPr>
        <p:spPr>
          <a:xfrm>
            <a:off x="914995" y="5980921"/>
            <a:ext cx="768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Секретар отримує підписи від капітанів та головних тренерів обох команд</a:t>
            </a:r>
            <a:endParaRPr lang="en-US" b="1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magine 2" descr="dp-nero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21562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4" grpId="0" animBg="1"/>
      <p:bldP spid="55" grpId="0" animBg="1"/>
      <p:bldP spid="56" grpId="0" animBg="1"/>
      <p:bldP spid="31" grpId="0"/>
      <p:bldP spid="46" grpId="0" animBg="1"/>
      <p:bldP spid="59" grpId="0" animBg="1"/>
      <p:bldP spid="61" grpId="0" animBg="1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764704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3600" b="1" dirty="0" smtClean="0">
              <a:latin typeface="+mj-lt"/>
            </a:endParaRPr>
          </a:p>
          <a:p>
            <a:pPr algn="ctr"/>
            <a:r>
              <a:rPr lang="uk-UA" sz="3600" b="1" dirty="0" smtClean="0"/>
              <a:t>Документи, які повинні</a:t>
            </a:r>
          </a:p>
          <a:p>
            <a:pPr algn="ctr"/>
            <a:r>
              <a:rPr lang="uk-UA" sz="3600" b="1" dirty="0" smtClean="0">
                <a:latin typeface="+mj-lt"/>
              </a:rPr>
              <a:t>бути роздруковані до початку</a:t>
            </a:r>
          </a:p>
          <a:p>
            <a:pPr algn="ctr"/>
            <a:r>
              <a:rPr lang="uk-UA" sz="3600" b="1" dirty="0" smtClean="0">
                <a:latin typeface="+mj-lt"/>
              </a:rPr>
              <a:t>жеребкування</a:t>
            </a:r>
            <a:r>
              <a:rPr lang="it-IT" sz="3600" b="1" dirty="0" smtClean="0">
                <a:latin typeface="+mj-lt"/>
              </a:rPr>
              <a:t>:</a:t>
            </a:r>
            <a:endParaRPr lang="en-US" sz="3600" b="1" kern="0" dirty="0">
              <a:latin typeface="+mj-lt"/>
              <a:ea typeface="+mn-ea"/>
              <a:cs typeface="+mn-cs"/>
            </a:endParaRPr>
          </a:p>
          <a:p>
            <a:endParaRPr lang="en-US" sz="2400" b="1" dirty="0"/>
          </a:p>
        </p:txBody>
      </p:sp>
      <p:sp>
        <p:nvSpPr>
          <p:cNvPr id="23" name="CasellaDiTesto 2"/>
          <p:cNvSpPr txBox="1"/>
          <p:nvPr/>
        </p:nvSpPr>
        <p:spPr>
          <a:xfrm>
            <a:off x="3244" y="2756535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3600" b="1" dirty="0" smtClean="0">
              <a:latin typeface="+mj-lt"/>
            </a:endParaRPr>
          </a:p>
          <a:p>
            <a:pPr algn="ctr"/>
            <a:r>
              <a:rPr lang="uk-UA" sz="3000" b="1" dirty="0" smtClean="0">
                <a:solidFill>
                  <a:srgbClr val="0070C0"/>
                </a:solidFill>
              </a:rPr>
              <a:t>1. </a:t>
            </a:r>
            <a:r>
              <a:rPr lang="en-US" sz="3000" b="1" dirty="0" smtClean="0">
                <a:solidFill>
                  <a:srgbClr val="0070C0"/>
                </a:solidFill>
              </a:rPr>
              <a:t>Roster verification</a:t>
            </a:r>
          </a:p>
          <a:p>
            <a:pPr algn="ctr"/>
            <a:r>
              <a:rPr lang="en-US" sz="3000" b="1" dirty="0" smtClean="0">
                <a:solidFill>
                  <a:srgbClr val="0070C0"/>
                </a:solidFill>
              </a:rPr>
              <a:t>2</a:t>
            </a:r>
            <a:r>
              <a:rPr lang="uk-UA" sz="3000" b="1" dirty="0" smtClean="0">
                <a:solidFill>
                  <a:srgbClr val="0070C0"/>
                </a:solidFill>
              </a:rPr>
              <a:t>. Форма СЛ-12 (</a:t>
            </a:r>
            <a:r>
              <a:rPr lang="en-US" sz="3000" b="1" dirty="0" smtClean="0">
                <a:solidFill>
                  <a:srgbClr val="0070C0"/>
                </a:solidFill>
              </a:rPr>
              <a:t>Official form</a:t>
            </a:r>
            <a:r>
              <a:rPr lang="uk-UA" sz="3000" b="1" dirty="0" smtClean="0">
                <a:solidFill>
                  <a:srgbClr val="0070C0"/>
                </a:solidFill>
              </a:rPr>
              <a:t>)</a:t>
            </a:r>
            <a:endParaRPr lang="ru-RU" sz="30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3000" b="1" kern="0" dirty="0" smtClean="0">
                <a:solidFill>
                  <a:srgbClr val="0070C0"/>
                </a:solidFill>
                <a:latin typeface="+mj-lt"/>
              </a:rPr>
              <a:t>3. Протокол матчу</a:t>
            </a:r>
            <a:endParaRPr lang="en-US" sz="3000" b="1" kern="0" dirty="0">
              <a:solidFill>
                <a:srgbClr val="0070C0"/>
              </a:solidFill>
              <a:latin typeface="+mj-lt"/>
            </a:endParaRPr>
          </a:p>
          <a:p>
            <a:endParaRPr lang="en-US" sz="2400" b="1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0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magine 2" descr="dp-nero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0681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55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 cstate="print"/>
          <a:srcRect b="3735"/>
          <a:stretch/>
        </p:blipFill>
        <p:spPr>
          <a:xfrm>
            <a:off x="289298" y="1260953"/>
            <a:ext cx="8637411" cy="4674794"/>
          </a:xfrm>
          <a:prstGeom prst="rect">
            <a:avLst/>
          </a:prstGeom>
        </p:spPr>
      </p:pic>
      <p:sp>
        <p:nvSpPr>
          <p:cNvPr id="34" name="CasellaDiTesto 2"/>
          <p:cNvSpPr txBox="1"/>
          <p:nvPr/>
        </p:nvSpPr>
        <p:spPr>
          <a:xfrm>
            <a:off x="758277" y="632882"/>
            <a:ext cx="7558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Після встановлення з</a:t>
            </a:r>
            <a:r>
              <a:rPr lang="en-US" sz="2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’</a:t>
            </a:r>
            <a:r>
              <a:rPr lang="uk-UA" sz="2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єднання програма буде виглядати наступним чином:</a:t>
            </a:r>
            <a:endParaRPr lang="it-IT" sz="20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 cstate="print"/>
          <a:srcRect b="3735"/>
          <a:stretch/>
        </p:blipFill>
        <p:spPr>
          <a:xfrm>
            <a:off x="270698" y="1260953"/>
            <a:ext cx="8659228" cy="4686601"/>
          </a:xfrm>
          <a:prstGeom prst="rect">
            <a:avLst/>
          </a:prstGeom>
        </p:spPr>
      </p:pic>
      <p:sp>
        <p:nvSpPr>
          <p:cNvPr id="30" name="Rettangolo 7"/>
          <p:cNvSpPr/>
          <p:nvPr/>
        </p:nvSpPr>
        <p:spPr>
          <a:xfrm>
            <a:off x="270698" y="1700808"/>
            <a:ext cx="2592288" cy="86409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llout 1 4"/>
          <p:cNvSpPr/>
          <p:nvPr/>
        </p:nvSpPr>
        <p:spPr>
          <a:xfrm>
            <a:off x="405529" y="2777906"/>
            <a:ext cx="1512168" cy="648072"/>
          </a:xfrm>
          <a:prstGeom prst="borderCallout1">
            <a:avLst>
              <a:gd name="adj1" fmla="val -80417"/>
              <a:gd name="adj2" fmla="val 44258"/>
              <a:gd name="adj3" fmla="val -1974"/>
              <a:gd name="adj4" fmla="val 4894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405529" y="277790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/>
              <a:t>Розпочалась пряма трансляція рахунку на сервер ФВУ</a:t>
            </a:r>
            <a:endParaRPr lang="it-IT" sz="1200" dirty="0" smtClean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 cstate="print"/>
          <a:srcRect b="4720"/>
          <a:stretch/>
        </p:blipFill>
        <p:spPr>
          <a:xfrm>
            <a:off x="249037" y="1268518"/>
            <a:ext cx="8690372" cy="4655362"/>
          </a:xfrm>
          <a:prstGeom prst="rect">
            <a:avLst/>
          </a:prstGeom>
        </p:spPr>
      </p:pic>
      <p:sp>
        <p:nvSpPr>
          <p:cNvPr id="25" name="Freccia a destra 8"/>
          <p:cNvSpPr/>
          <p:nvPr/>
        </p:nvSpPr>
        <p:spPr>
          <a:xfrm rot="5400000">
            <a:off x="4422907" y="3523368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Овал 36"/>
          <p:cNvSpPr/>
          <p:nvPr/>
        </p:nvSpPr>
        <p:spPr>
          <a:xfrm>
            <a:off x="3986682" y="16796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4851524" y="16796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Freccia a destra 8"/>
          <p:cNvSpPr/>
          <p:nvPr/>
        </p:nvSpPr>
        <p:spPr>
          <a:xfrm rot="5400000">
            <a:off x="4427983" y="4155493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ccia a destra 8"/>
          <p:cNvSpPr/>
          <p:nvPr/>
        </p:nvSpPr>
        <p:spPr>
          <a:xfrm rot="5400000">
            <a:off x="2134332" y="5004693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7" cstate="print"/>
          <a:srcRect b="3735"/>
          <a:stretch/>
        </p:blipFill>
        <p:spPr>
          <a:xfrm>
            <a:off x="244717" y="1268760"/>
            <a:ext cx="8681992" cy="4698922"/>
          </a:xfrm>
          <a:prstGeom prst="rect">
            <a:avLst/>
          </a:prstGeom>
        </p:spPr>
      </p:pic>
      <p:sp>
        <p:nvSpPr>
          <p:cNvPr id="22" name="Freccia a destra 8"/>
          <p:cNvSpPr/>
          <p:nvPr/>
        </p:nvSpPr>
        <p:spPr>
          <a:xfrm rot="5400000">
            <a:off x="4808788" y="3719128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8" cstate="print"/>
          <a:srcRect b="3735"/>
          <a:stretch/>
        </p:blipFill>
        <p:spPr>
          <a:xfrm>
            <a:off x="244717" y="1260953"/>
            <a:ext cx="8681991" cy="469892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 rot="5400000">
            <a:off x="3020439" y="2189829"/>
            <a:ext cx="452510" cy="106643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ccia a destra 8"/>
          <p:cNvSpPr/>
          <p:nvPr/>
        </p:nvSpPr>
        <p:spPr>
          <a:xfrm rot="5400000">
            <a:off x="5616116" y="4589020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9" cstate="print"/>
          <a:srcRect b="4720"/>
          <a:stretch/>
        </p:blipFill>
        <p:spPr>
          <a:xfrm>
            <a:off x="236336" y="1293918"/>
            <a:ext cx="8690372" cy="4655362"/>
          </a:xfrm>
          <a:prstGeom prst="rect">
            <a:avLst/>
          </a:prstGeom>
        </p:spPr>
      </p:pic>
      <p:sp>
        <p:nvSpPr>
          <p:cNvPr id="43" name="Freccia a destra 8"/>
          <p:cNvSpPr/>
          <p:nvPr/>
        </p:nvSpPr>
        <p:spPr>
          <a:xfrm rot="5400000">
            <a:off x="4427982" y="4148834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ccia a destra 8"/>
          <p:cNvSpPr/>
          <p:nvPr/>
        </p:nvSpPr>
        <p:spPr>
          <a:xfrm rot="5400000">
            <a:off x="2115101" y="5044721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0" cstate="print"/>
          <a:srcRect b="3735"/>
          <a:stretch/>
        </p:blipFill>
        <p:spPr>
          <a:xfrm>
            <a:off x="244717" y="1268760"/>
            <a:ext cx="8681991" cy="4698921"/>
          </a:xfrm>
          <a:prstGeom prst="rect">
            <a:avLst/>
          </a:prstGeom>
        </p:spPr>
      </p:pic>
      <p:sp>
        <p:nvSpPr>
          <p:cNvPr id="47" name="Freccia a destra 8"/>
          <p:cNvSpPr/>
          <p:nvPr/>
        </p:nvSpPr>
        <p:spPr>
          <a:xfrm rot="5400000">
            <a:off x="2159732" y="4620856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1" cstate="print"/>
          <a:srcRect b="3735"/>
          <a:stretch/>
        </p:blipFill>
        <p:spPr>
          <a:xfrm>
            <a:off x="261215" y="1268760"/>
            <a:ext cx="8665493" cy="4689992"/>
          </a:xfrm>
          <a:prstGeom prst="rect">
            <a:avLst/>
          </a:prstGeom>
        </p:spPr>
      </p:pic>
      <p:sp>
        <p:nvSpPr>
          <p:cNvPr id="49" name="Callout 1 11"/>
          <p:cNvSpPr/>
          <p:nvPr/>
        </p:nvSpPr>
        <p:spPr>
          <a:xfrm>
            <a:off x="5652120" y="3845679"/>
            <a:ext cx="1800200" cy="1017388"/>
          </a:xfrm>
          <a:prstGeom prst="borderCallout1">
            <a:avLst>
              <a:gd name="adj1" fmla="val -101973"/>
              <a:gd name="adj2" fmla="val 8984"/>
              <a:gd name="adj3" fmla="val -1974"/>
              <a:gd name="adj4" fmla="val 4894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asellaDiTesto 10"/>
          <p:cNvSpPr txBox="1"/>
          <p:nvPr/>
        </p:nvSpPr>
        <p:spPr>
          <a:xfrm>
            <a:off x="5598138" y="3847404"/>
            <a:ext cx="1939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000" dirty="0" smtClean="0"/>
              <a:t>Двічі клікніть на гравцях щоб додати їх до стартового розташування або перетягніть необхідних гравців у відповідні клітинки або введіть потрібні номери у відповідні клітинки</a:t>
            </a:r>
            <a:endParaRPr lang="it-IT" sz="1000" dirty="0" smtClean="0"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12" cstate="print"/>
          <a:srcRect b="3735"/>
          <a:stretch/>
        </p:blipFill>
        <p:spPr>
          <a:xfrm>
            <a:off x="261215" y="1268760"/>
            <a:ext cx="8665493" cy="4689992"/>
          </a:xfrm>
          <a:prstGeom prst="rect">
            <a:avLst/>
          </a:prstGeom>
        </p:spPr>
      </p:pic>
      <p:sp>
        <p:nvSpPr>
          <p:cNvPr id="52" name="Freccia a destra 8"/>
          <p:cNvSpPr/>
          <p:nvPr/>
        </p:nvSpPr>
        <p:spPr>
          <a:xfrm rot="5400000">
            <a:off x="5688124" y="4809519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3" cstate="print"/>
          <a:srcRect b="4720"/>
          <a:stretch/>
        </p:blipFill>
        <p:spPr>
          <a:xfrm>
            <a:off x="234563" y="1268760"/>
            <a:ext cx="8692145" cy="4656312"/>
          </a:xfrm>
          <a:prstGeom prst="rect">
            <a:avLst/>
          </a:prstGeom>
        </p:spPr>
      </p:pic>
      <p:grpSp>
        <p:nvGrpSpPr>
          <p:cNvPr id="56" name="Группа 55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Immagine 2" descr="dp-nero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92338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" grpId="0" animBg="1"/>
      <p:bldP spid="6" grpId="0"/>
      <p:bldP spid="25" grpId="0" animBg="1"/>
      <p:bldP spid="37" grpId="0" animBg="1"/>
      <p:bldP spid="38" grpId="0" animBg="1"/>
      <p:bldP spid="19" grpId="0" animBg="1"/>
      <p:bldP spid="15" grpId="0" animBg="1"/>
      <p:bldP spid="22" grpId="0" animBg="1"/>
      <p:bldP spid="4" grpId="0" animBg="1"/>
      <p:bldP spid="41" grpId="0" animBg="1"/>
      <p:bldP spid="43" grpId="0" animBg="1"/>
      <p:bldP spid="44" grpId="0" animBg="1"/>
      <p:bldP spid="47" grpId="0" animBg="1"/>
      <p:bldP spid="49" grpId="0" animBg="1"/>
      <p:bldP spid="50" grpId="0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0" y="-171450"/>
            <a:ext cx="9144000" cy="1008063"/>
            <a:chOff x="0" y="-171450"/>
            <a:chExt cx="9144000" cy="1008063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978"/>
            <a:stretch>
              <a:fillRect/>
            </a:stretch>
          </p:blipFill>
          <p:spPr bwMode="auto">
            <a:xfrm>
              <a:off x="0" y="0"/>
              <a:ext cx="9144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Заголовок 1"/>
            <p:cNvSpPr txBox="1">
              <a:spLocks/>
            </p:cNvSpPr>
            <p:nvPr/>
          </p:nvSpPr>
          <p:spPr>
            <a:xfrm>
              <a:off x="250825" y="188913"/>
              <a:ext cx="7634288" cy="431800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ru-RU" sz="4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8" name="Picture 3" descr="D:\ФВУ\Презентации\А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-171450"/>
              <a:ext cx="100806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16241" t="5952" r="16241" b="2879"/>
          <a:stretch/>
        </p:blipFill>
        <p:spPr>
          <a:xfrm>
            <a:off x="775860" y="996960"/>
            <a:ext cx="7396540" cy="5395836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83568" y="188640"/>
            <a:ext cx="76328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Початок Матчу</a:t>
            </a:r>
            <a:endParaRPr lang="it-IT" sz="24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it-IT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Callout 1 3"/>
          <p:cNvSpPr/>
          <p:nvPr/>
        </p:nvSpPr>
        <p:spPr>
          <a:xfrm>
            <a:off x="1691680" y="4510109"/>
            <a:ext cx="1512168" cy="830997"/>
          </a:xfrm>
          <a:prstGeom prst="borderCallout1">
            <a:avLst>
              <a:gd name="adj1" fmla="val -51576"/>
              <a:gd name="adj2" fmla="val 114285"/>
              <a:gd name="adj3" fmla="val -1974"/>
              <a:gd name="adj4" fmla="val 4894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llout 1 3"/>
          <p:cNvSpPr/>
          <p:nvPr/>
        </p:nvSpPr>
        <p:spPr>
          <a:xfrm>
            <a:off x="5436096" y="4925607"/>
            <a:ext cx="1512168" cy="646332"/>
          </a:xfrm>
          <a:prstGeom prst="borderCallout1">
            <a:avLst>
              <a:gd name="adj1" fmla="val -67979"/>
              <a:gd name="adj2" fmla="val 115161"/>
              <a:gd name="adj3" fmla="val -1974"/>
              <a:gd name="adj4" fmla="val 4894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0"/>
          <p:cNvSpPr/>
          <p:nvPr/>
        </p:nvSpPr>
        <p:spPr>
          <a:xfrm>
            <a:off x="5436096" y="4913428"/>
            <a:ext cx="1512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/>
              <a:t>«Випустіть» на майданчик гравця </a:t>
            </a:r>
            <a:r>
              <a:rPr lang="uk-UA" sz="1200" dirty="0" err="1"/>
              <a:t>Ліберо</a:t>
            </a:r>
            <a:endParaRPr lang="it-IT" sz="1200" dirty="0"/>
          </a:p>
        </p:txBody>
      </p:sp>
      <p:sp>
        <p:nvSpPr>
          <p:cNvPr id="20" name="Rettangolo 10"/>
          <p:cNvSpPr/>
          <p:nvPr/>
        </p:nvSpPr>
        <p:spPr>
          <a:xfrm>
            <a:off x="1709682" y="4510109"/>
            <a:ext cx="1512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/>
              <a:t>Виберіть</a:t>
            </a:r>
            <a:r>
              <a:rPr lang="en-US" sz="1200" dirty="0"/>
              <a:t> </a:t>
            </a:r>
            <a:r>
              <a:rPr lang="uk-UA" sz="1200" dirty="0"/>
              <a:t>команду, яка буде першою виконувати подачу у партії</a:t>
            </a:r>
            <a:endParaRPr lang="it-IT" sz="1200" dirty="0"/>
          </a:p>
          <a:p>
            <a:pPr algn="ctr"/>
            <a:endParaRPr lang="it-IT" sz="1200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16241" t="48031" r="36717" b="7672"/>
          <a:stretch/>
        </p:blipFill>
        <p:spPr>
          <a:xfrm>
            <a:off x="775860" y="3914874"/>
            <a:ext cx="4680520" cy="2477922"/>
          </a:xfrm>
          <a:prstGeom prst="rect">
            <a:avLst/>
          </a:prstGeom>
        </p:spPr>
      </p:pic>
      <p:sp>
        <p:nvSpPr>
          <p:cNvPr id="21" name="Callout 1 3"/>
          <p:cNvSpPr/>
          <p:nvPr/>
        </p:nvSpPr>
        <p:spPr>
          <a:xfrm>
            <a:off x="1123194" y="5474114"/>
            <a:ext cx="1512168" cy="646332"/>
          </a:xfrm>
          <a:prstGeom prst="borderCallout1">
            <a:avLst>
              <a:gd name="adj1" fmla="val -67979"/>
              <a:gd name="adj2" fmla="val 37894"/>
              <a:gd name="adj3" fmla="val -1974"/>
              <a:gd name="adj4" fmla="val 4894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10"/>
          <p:cNvSpPr/>
          <p:nvPr/>
        </p:nvSpPr>
        <p:spPr>
          <a:xfrm>
            <a:off x="1123194" y="5461935"/>
            <a:ext cx="1512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/>
              <a:t>Оберіть гравця, що залишить майданчик</a:t>
            </a:r>
            <a:endParaRPr lang="it-IT" sz="1200" dirty="0"/>
          </a:p>
        </p:txBody>
      </p:sp>
      <p:sp>
        <p:nvSpPr>
          <p:cNvPr id="23" name="Callout 1 3"/>
          <p:cNvSpPr/>
          <p:nvPr/>
        </p:nvSpPr>
        <p:spPr>
          <a:xfrm>
            <a:off x="4211960" y="5163128"/>
            <a:ext cx="1512168" cy="646332"/>
          </a:xfrm>
          <a:prstGeom prst="borderCallout1">
            <a:avLst>
              <a:gd name="adj1" fmla="val -56189"/>
              <a:gd name="adj2" fmla="val -19216"/>
              <a:gd name="adj3" fmla="val -1974"/>
              <a:gd name="adj4" fmla="val 4894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ttangolo 10"/>
          <p:cNvSpPr/>
          <p:nvPr/>
        </p:nvSpPr>
        <p:spPr>
          <a:xfrm>
            <a:off x="4211960" y="5150949"/>
            <a:ext cx="1512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/>
              <a:t>Оберіть гравця </a:t>
            </a:r>
            <a:r>
              <a:rPr lang="uk-UA" sz="1200" dirty="0" err="1" smtClean="0"/>
              <a:t>Ліберо</a:t>
            </a:r>
            <a:r>
              <a:rPr lang="uk-UA" sz="1200" dirty="0" smtClean="0"/>
              <a:t>, який вийде на майданчик</a:t>
            </a:r>
            <a:endParaRPr lang="it-IT" sz="1200" dirty="0"/>
          </a:p>
        </p:txBody>
      </p:sp>
      <p:sp>
        <p:nvSpPr>
          <p:cNvPr id="25" name="Freccia a destra 8"/>
          <p:cNvSpPr/>
          <p:nvPr/>
        </p:nvSpPr>
        <p:spPr>
          <a:xfrm rot="5400000">
            <a:off x="3264948" y="5615912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/>
          <a:srcRect l="16241" t="5703" r="16241" b="6688"/>
          <a:stretch/>
        </p:blipFill>
        <p:spPr>
          <a:xfrm>
            <a:off x="775860" y="985491"/>
            <a:ext cx="7396540" cy="5395837"/>
          </a:xfrm>
          <a:prstGeom prst="rect">
            <a:avLst/>
          </a:prstGeom>
        </p:spPr>
      </p:pic>
      <p:sp>
        <p:nvSpPr>
          <p:cNvPr id="9" name="Callout 1 8"/>
          <p:cNvSpPr/>
          <p:nvPr/>
        </p:nvSpPr>
        <p:spPr>
          <a:xfrm>
            <a:off x="4834170" y="3863343"/>
            <a:ext cx="1512168" cy="288032"/>
          </a:xfrm>
          <a:prstGeom prst="borderCallout1">
            <a:avLst>
              <a:gd name="adj1" fmla="val 268786"/>
              <a:gd name="adj2" fmla="val -18346"/>
              <a:gd name="adj3" fmla="val 99854"/>
              <a:gd name="adj4" fmla="val 5008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tangolo 10"/>
          <p:cNvSpPr/>
          <p:nvPr/>
        </p:nvSpPr>
        <p:spPr>
          <a:xfrm>
            <a:off x="4709982" y="3861048"/>
            <a:ext cx="17605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err="1"/>
              <a:t>Натисність</a:t>
            </a:r>
            <a:r>
              <a:rPr lang="uk-UA" sz="1200" dirty="0"/>
              <a:t> на</a:t>
            </a:r>
            <a:r>
              <a:rPr lang="it-IT" sz="1200" dirty="0"/>
              <a:t> Start </a:t>
            </a:r>
            <a:r>
              <a:rPr lang="it-IT" sz="1200" dirty="0" smtClean="0"/>
              <a:t>Set</a:t>
            </a:r>
            <a:endParaRPr lang="it-IT" sz="12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/>
          <a:srcRect l="32843" t="30313" r="32844" b="31297"/>
          <a:stretch/>
        </p:blipFill>
        <p:spPr>
          <a:xfrm>
            <a:off x="2612993" y="2503844"/>
            <a:ext cx="3816424" cy="2400654"/>
          </a:xfrm>
          <a:prstGeom prst="rect">
            <a:avLst/>
          </a:prstGeom>
        </p:spPr>
      </p:pic>
      <p:sp>
        <p:nvSpPr>
          <p:cNvPr id="31" name="Callout 1 8"/>
          <p:cNvSpPr/>
          <p:nvPr/>
        </p:nvSpPr>
        <p:spPr>
          <a:xfrm>
            <a:off x="4908468" y="3384165"/>
            <a:ext cx="1512168" cy="440848"/>
          </a:xfrm>
          <a:prstGeom prst="borderCallout1">
            <a:avLst>
              <a:gd name="adj1" fmla="val 268786"/>
              <a:gd name="adj2" fmla="val -18346"/>
              <a:gd name="adj3" fmla="val 99854"/>
              <a:gd name="adj4" fmla="val 5008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ttangolo 10"/>
          <p:cNvSpPr/>
          <p:nvPr/>
        </p:nvSpPr>
        <p:spPr>
          <a:xfrm>
            <a:off x="4784280" y="3354548"/>
            <a:ext cx="17605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err="1" smtClean="0"/>
              <a:t>Підтвердіть</a:t>
            </a:r>
            <a:r>
              <a:rPr lang="uk-UA" sz="1200" dirty="0" smtClean="0"/>
              <a:t> початок партії</a:t>
            </a:r>
            <a:endParaRPr lang="it-IT" sz="1200" dirty="0"/>
          </a:p>
        </p:txBody>
      </p:sp>
      <p:sp>
        <p:nvSpPr>
          <p:cNvPr id="33" name="Callout 1 8"/>
          <p:cNvSpPr/>
          <p:nvPr/>
        </p:nvSpPr>
        <p:spPr>
          <a:xfrm>
            <a:off x="1396253" y="2353738"/>
            <a:ext cx="2028888" cy="628457"/>
          </a:xfrm>
          <a:prstGeom prst="borderCallout1">
            <a:avLst>
              <a:gd name="adj1" fmla="val 171983"/>
              <a:gd name="adj2" fmla="val 83303"/>
              <a:gd name="adj3" fmla="val 99854"/>
              <a:gd name="adj4" fmla="val 5008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ttangolo 10"/>
          <p:cNvSpPr/>
          <p:nvPr/>
        </p:nvSpPr>
        <p:spPr>
          <a:xfrm>
            <a:off x="1353767" y="2335864"/>
            <a:ext cx="2028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err="1" smtClean="0"/>
              <a:t>Перевірти</a:t>
            </a:r>
            <a:r>
              <a:rPr lang="uk-UA" sz="1200" dirty="0" smtClean="0"/>
              <a:t> номер </a:t>
            </a:r>
            <a:r>
              <a:rPr lang="uk-UA" sz="1200" dirty="0" err="1" smtClean="0"/>
              <a:t>подаючого</a:t>
            </a:r>
            <a:r>
              <a:rPr lang="uk-UA" sz="1200" dirty="0" smtClean="0"/>
              <a:t> гравця та сторону команди, що подає</a:t>
            </a:r>
            <a:endParaRPr lang="it-IT" sz="1200" dirty="0"/>
          </a:p>
        </p:txBody>
      </p:sp>
      <p:sp>
        <p:nvSpPr>
          <p:cNvPr id="35" name="Callout 1 8"/>
          <p:cNvSpPr/>
          <p:nvPr/>
        </p:nvSpPr>
        <p:spPr>
          <a:xfrm>
            <a:off x="4813616" y="2159179"/>
            <a:ext cx="1512168" cy="546200"/>
          </a:xfrm>
          <a:prstGeom prst="borderCallout1">
            <a:avLst>
              <a:gd name="adj1" fmla="val 232392"/>
              <a:gd name="adj2" fmla="val -17470"/>
              <a:gd name="adj3" fmla="val 99854"/>
              <a:gd name="adj4" fmla="val 5008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ttangolo 10"/>
          <p:cNvSpPr/>
          <p:nvPr/>
        </p:nvSpPr>
        <p:spPr>
          <a:xfrm>
            <a:off x="4689427" y="2078926"/>
            <a:ext cx="1760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/>
              <a:t>Перевірте час початку матчу та змініть за необхідністю</a:t>
            </a:r>
            <a:endParaRPr lang="it-IT" sz="1200" dirty="0"/>
          </a:p>
        </p:txBody>
      </p:sp>
      <p:grpSp>
        <p:nvGrpSpPr>
          <p:cNvPr id="39" name="Группа 38"/>
          <p:cNvGrpSpPr/>
          <p:nvPr/>
        </p:nvGrpSpPr>
        <p:grpSpPr>
          <a:xfrm>
            <a:off x="9525" y="6597351"/>
            <a:ext cx="9134475" cy="260649"/>
            <a:chOff x="9525" y="6597351"/>
            <a:chExt cx="9134475" cy="260649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125"/>
            <a:stretch>
              <a:fillRect/>
            </a:stretch>
          </p:blipFill>
          <p:spPr bwMode="auto">
            <a:xfrm>
              <a:off x="9525" y="6597650"/>
              <a:ext cx="91344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Immagine 2" descr="dp-nero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88424" y="6597351"/>
              <a:ext cx="720080" cy="2217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/>
      <p:bldP spid="20" grpId="0"/>
      <p:bldP spid="21" grpId="0" animBg="1"/>
      <p:bldP spid="22" grpId="0"/>
      <p:bldP spid="23" grpId="0" animBg="1"/>
      <p:bldP spid="24" grpId="0"/>
      <p:bldP spid="25" grpId="0" animBg="1"/>
      <p:bldP spid="9" grpId="0" animBg="1"/>
      <p:bldP spid="19" grpId="0"/>
      <p:bldP spid="31" grpId="0" animBg="1"/>
      <p:bldP spid="32" grpId="0"/>
      <p:bldP spid="33" grpId="0" animBg="1"/>
      <p:bldP spid="34" grpId="0"/>
      <p:bldP spid="35" grpId="0" animBg="1"/>
      <p:bldP spid="36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2533</TotalTime>
  <Words>791</Words>
  <Application>Microsoft Office PowerPoint</Application>
  <PresentationFormat>Экран (4:3)</PresentationFormat>
  <Paragraphs>103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Tema di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Antonio Vallefuoco</dc:creator>
  <cp:lastModifiedBy>Евгений Уминский</cp:lastModifiedBy>
  <cp:revision>240</cp:revision>
  <dcterms:created xsi:type="dcterms:W3CDTF">2017-04-07T13:54:58Z</dcterms:created>
  <dcterms:modified xsi:type="dcterms:W3CDTF">2020-09-16T04:56:40Z</dcterms:modified>
</cp:coreProperties>
</file>