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18" r:id="rId3"/>
    <p:sldId id="319" r:id="rId4"/>
    <p:sldId id="320" r:id="rId5"/>
    <p:sldId id="328" r:id="rId6"/>
    <p:sldId id="322" r:id="rId7"/>
    <p:sldId id="302" r:id="rId8"/>
    <p:sldId id="324" r:id="rId9"/>
    <p:sldId id="257" r:id="rId10"/>
    <p:sldId id="299" r:id="rId11"/>
    <p:sldId id="298" r:id="rId12"/>
    <p:sldId id="300" r:id="rId13"/>
    <p:sldId id="301" r:id="rId14"/>
    <p:sldId id="325" r:id="rId15"/>
    <p:sldId id="321" r:id="rId16"/>
    <p:sldId id="323" r:id="rId17"/>
    <p:sldId id="326" r:id="rId18"/>
    <p:sldId id="327" r:id="rId19"/>
    <p:sldId id="329" r:id="rId20"/>
    <p:sldId id="297"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554" autoAdjust="0"/>
  </p:normalViewPr>
  <p:slideViewPr>
    <p:cSldViewPr>
      <p:cViewPr varScale="1">
        <p:scale>
          <a:sx n="70" d="100"/>
          <a:sy n="70" d="100"/>
        </p:scale>
        <p:origin x="-1000" y="-64"/>
      </p:cViewPr>
      <p:guideLst>
        <p:guide orient="horz" pos="2160"/>
        <p:guide pos="2880"/>
      </p:guideLst>
    </p:cSldViewPr>
  </p:slideViewPr>
  <p:outlineViewPr>
    <p:cViewPr>
      <p:scale>
        <a:sx n="33" d="100"/>
        <a:sy n="33" d="100"/>
      </p:scale>
      <p:origin x="0" y="307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B3F0DD9-AFDD-4FBD-85FF-96F20BA0A2B2}" type="datetimeFigureOut">
              <a:rPr lang="ru-RU"/>
              <a:pPr>
                <a:defRPr/>
              </a:pPr>
              <a:t>29.08.2020</a:t>
            </a:fld>
            <a:endParaRPr lang="ru-R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642A28C-E531-4E1F-9B3A-DC37EE4342B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1A27FF2-AE36-4ECA-866B-6CBF0CE785B7}" type="datetimeFigureOut">
              <a:rPr lang="ru-RU"/>
              <a:pPr>
                <a:defRPr/>
              </a:pPr>
              <a:t>29.08.2020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B436AA1-42B5-49CB-9883-E72BCDD29E2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D92E85E-B180-4D1D-920A-79605502E99D}" type="datetimeFigureOut">
              <a:rPr lang="ru-RU"/>
              <a:pPr>
                <a:defRPr/>
              </a:pPr>
              <a:t>29.08.2020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6C89F95-DE0F-4B83-81E1-3A8E8636C7B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FBCA537-68CA-4740-9264-400BB4C758FB}" type="datetimeFigureOut">
              <a:rPr lang="ru-RU"/>
              <a:pPr>
                <a:defRPr/>
              </a:pPr>
              <a:t>29.08.2020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BD0C398-CEB8-4F30-ACFE-335BD76982F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F9EF434-82B1-4A90-9CD8-ED3277F9C5A5}" type="datetimeFigureOut">
              <a:rPr lang="ru-RU"/>
              <a:pPr>
                <a:defRPr/>
              </a:pPr>
              <a:t>29.08.2020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6DE430-66DC-458A-A3B9-E61FE5B7781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C2AFA55-AD40-40D6-85BD-C18A961BB655}" type="datetimeFigureOut">
              <a:rPr lang="ru-RU"/>
              <a:pPr>
                <a:defRPr/>
              </a:pPr>
              <a:t>29.08.2020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92685C0-0F89-4BE7-A463-9CA5E55058F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A8FA163-6C8B-47E4-A3BF-C0A472EEE8A8}" type="datetimeFigureOut">
              <a:rPr lang="ru-RU"/>
              <a:pPr>
                <a:defRPr/>
              </a:pPr>
              <a:t>29.08.2020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43F8A89-5B2A-45BB-9DA5-DD5D679A83A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4446CDD-7F81-4FF3-A910-550212539A9D}" type="datetimeFigureOut">
              <a:rPr lang="ru-RU"/>
              <a:pPr>
                <a:defRPr/>
              </a:pPr>
              <a:t>29.08.2020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E44A290-CF11-46F3-B7D9-C6AF0AD7842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BDF0AA5-83BF-4600-954C-029BF9ADF98F}" type="datetimeFigureOut">
              <a:rPr lang="ru-RU"/>
              <a:pPr>
                <a:defRPr/>
              </a:pPr>
              <a:t>29.08.2020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1E9B607-ADD8-4F06-8F1C-B01338D45ED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61FC267-D72D-44D9-BE34-D0D77FFD7724}" type="datetimeFigureOut">
              <a:rPr lang="ru-RU"/>
              <a:pPr>
                <a:defRPr/>
              </a:pPr>
              <a:t>29.08.2020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A1EF0C6-9202-4748-9262-FBBA51C375E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B4399BB-AEF8-44FD-9846-F7D4D01C1A8A}" type="datetimeFigureOut">
              <a:rPr lang="ru-RU"/>
              <a:pPr>
                <a:defRPr/>
              </a:pPr>
              <a:t>29.08.2020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62669F8-F8C6-4C58-9C00-A4E268A4589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496EE5D-81D5-4B59-9DFC-4024B5537AEF}" type="datetimeFigureOut">
              <a:rPr lang="ru-RU"/>
              <a:pPr>
                <a:defRPr/>
              </a:pPr>
              <a:t>29.08.2020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123DCF1-FD3C-4717-BA0C-DB2B1A186C3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FCB10EB-5D9D-461C-AE26-9A6BD4482AA1}" type="datetimeFigureOut">
              <a:rPr lang="ru-RU"/>
              <a:pPr>
                <a:defRPr/>
              </a:pPr>
              <a:t>29.08.2020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5FD0F40-09E8-4E03-A4F6-1FF4E20E764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p:checker dir="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file:///D:\!!!&#1060;&#1042;&#1059;\&#1057;&#1077;&#1084;&#1080;&#1085;&#1072;&#1088;%202020\&#1055;&#1088;&#1077;&#1079;&#1077;&#1085;&#1090;&#1072;&#1094;&#1080;&#1080;\&#1055;&#1072;&#1077;&#1074;&#1089;&#1082;&#1080;&#1081;%20&#1051;&#1048;&#1041;&#1045;&#1056;&#1054;\&#1042;&#1030;&#1044;&#1045;&#1054;%202%20.mp4" TargetMode="External"/><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file:///D:\!!!&#1060;&#1042;&#1059;\&#1057;&#1077;&#1084;&#1080;&#1085;&#1072;&#1088;%202020\&#1055;&#1088;&#1077;&#1079;&#1077;&#1085;&#1090;&#1072;&#1094;&#1080;&#1080;\&#1055;&#1072;&#1077;&#1074;&#1089;&#1082;&#1080;&#1081;%20&#1051;&#1048;&#1041;&#1045;&#1056;&#1054;\&#1042;&#1030;&#1044;&#1045;&#1054;%201%20.mp4" TargetMode="Externa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001">
              <a:srgbClr val="E6E6E6"/>
            </a:gs>
            <a:gs pos="32001">
              <a:srgbClr val="7D8496"/>
            </a:gs>
            <a:gs pos="47000">
              <a:srgbClr val="E6E6E6"/>
            </a:gs>
            <a:gs pos="85001">
              <a:srgbClr val="7D8496"/>
            </a:gs>
            <a:gs pos="100000">
              <a:srgbClr val="E6E6E6"/>
            </a:gs>
          </a:gsLst>
          <a:lin ang="2700000" scaled="0"/>
          <a:tileRect/>
        </a:gradFill>
        <a:effectLst/>
      </p:bgPr>
    </p:bg>
    <p:spTree>
      <p:nvGrpSpPr>
        <p:cNvPr id="1" name=""/>
        <p:cNvGrpSpPr/>
        <p:nvPr/>
      </p:nvGrpSpPr>
      <p:grpSpPr>
        <a:xfrm>
          <a:off x="0" y="0"/>
          <a:ext cx="0" cy="0"/>
          <a:chOff x="0" y="0"/>
          <a:chExt cx="0" cy="0"/>
        </a:xfrm>
      </p:grpSpPr>
      <p:sp>
        <p:nvSpPr>
          <p:cNvPr id="14338" name="Заголовок 1"/>
          <p:cNvSpPr>
            <a:spLocks noGrp="1"/>
          </p:cNvSpPr>
          <p:nvPr>
            <p:ph type="ctrTitle"/>
          </p:nvPr>
        </p:nvSpPr>
        <p:spPr>
          <a:xfrm>
            <a:off x="0" y="2420938"/>
            <a:ext cx="9144000" cy="2357437"/>
          </a:xfrm>
        </p:spPr>
        <p:txBody>
          <a:bodyPr/>
          <a:lstStyle/>
          <a:p>
            <a:pPr eaLnBrk="1" hangingPunct="1"/>
            <a:r>
              <a:rPr lang="ru-RU" b="1" i="1" smtClean="0">
                <a:solidFill>
                  <a:srgbClr val="002060"/>
                </a:solidFill>
                <a:latin typeface="Arial" charset="0"/>
                <a:cs typeface="Arial" charset="0"/>
              </a:rPr>
              <a:t>Особливості гравця Ліберо</a:t>
            </a:r>
            <a:r>
              <a:rPr lang="ru-RU" b="1" i="1" smtClean="0">
                <a:solidFill>
                  <a:srgbClr val="002060"/>
                </a:solidFill>
                <a:cs typeface="Arial" charset="0"/>
              </a:rPr>
              <a:t/>
            </a:r>
            <a:br>
              <a:rPr lang="ru-RU" b="1" i="1" smtClean="0">
                <a:solidFill>
                  <a:srgbClr val="002060"/>
                </a:solidFill>
                <a:cs typeface="Arial" charset="0"/>
              </a:rPr>
            </a:br>
            <a:endParaRPr lang="ru-RU" sz="4000" b="1" i="1" smtClean="0">
              <a:solidFill>
                <a:srgbClr val="002060"/>
              </a:solidFill>
            </a:endParaRPr>
          </a:p>
        </p:txBody>
      </p:sp>
      <p:sp>
        <p:nvSpPr>
          <p:cNvPr id="14339" name="Заголовок 1"/>
          <p:cNvSpPr txBox="1">
            <a:spLocks/>
          </p:cNvSpPr>
          <p:nvPr/>
        </p:nvSpPr>
        <p:spPr bwMode="auto">
          <a:xfrm>
            <a:off x="5572125" y="5300663"/>
            <a:ext cx="3571875" cy="1285875"/>
          </a:xfrm>
          <a:prstGeom prst="rect">
            <a:avLst/>
          </a:prstGeom>
          <a:noFill/>
          <a:ln w="9525">
            <a:noFill/>
            <a:miter lim="800000"/>
            <a:headEnd/>
            <a:tailEnd/>
          </a:ln>
        </p:spPr>
        <p:txBody>
          <a:bodyPr anchor="ctr"/>
          <a:lstStyle/>
          <a:p>
            <a:r>
              <a:rPr lang="ru-RU" i="1" dirty="0" err="1">
                <a:solidFill>
                  <a:srgbClr val="002060"/>
                </a:solidFill>
                <a:latin typeface="Calibri" pitchFamily="34" charset="0"/>
                <a:cs typeface="Arial" charset="0"/>
              </a:rPr>
              <a:t>Підготував</a:t>
            </a:r>
            <a:r>
              <a:rPr lang="ru-RU" i="1" dirty="0">
                <a:solidFill>
                  <a:srgbClr val="002060"/>
                </a:solidFill>
                <a:latin typeface="Calibri" pitchFamily="34" charset="0"/>
                <a:cs typeface="Arial" charset="0"/>
              </a:rPr>
              <a:t>:</a:t>
            </a:r>
            <a:br>
              <a:rPr lang="ru-RU" i="1" dirty="0">
                <a:solidFill>
                  <a:srgbClr val="002060"/>
                </a:solidFill>
                <a:latin typeface="Calibri" pitchFamily="34" charset="0"/>
                <a:cs typeface="Arial" charset="0"/>
              </a:rPr>
            </a:br>
            <a:r>
              <a:rPr lang="ru-RU" i="1" dirty="0" err="1">
                <a:solidFill>
                  <a:srgbClr val="002060"/>
                </a:solidFill>
                <a:latin typeface="Calibri" pitchFamily="34" charset="0"/>
                <a:cs typeface="Arial" charset="0"/>
              </a:rPr>
              <a:t>Суддя</a:t>
            </a:r>
            <a:r>
              <a:rPr lang="ru-RU" i="1" dirty="0">
                <a:solidFill>
                  <a:srgbClr val="002060"/>
                </a:solidFill>
                <a:latin typeface="Calibri" pitchFamily="34" charset="0"/>
                <a:cs typeface="Arial" charset="0"/>
              </a:rPr>
              <a:t> </a:t>
            </a:r>
            <a:r>
              <a:rPr lang="en-US" i="1" dirty="0">
                <a:solidFill>
                  <a:srgbClr val="002060"/>
                </a:solidFill>
                <a:latin typeface="Calibri" pitchFamily="34" charset="0"/>
                <a:cs typeface="Arial" charset="0"/>
              </a:rPr>
              <a:t>  </a:t>
            </a:r>
            <a:r>
              <a:rPr lang="uk-UA" i="1" dirty="0">
                <a:solidFill>
                  <a:srgbClr val="002060"/>
                </a:solidFill>
                <a:cs typeface="Arial" charset="0"/>
              </a:rPr>
              <a:t>міжнародної </a:t>
            </a:r>
            <a:r>
              <a:rPr lang="ru-RU" i="1" dirty="0" err="1" smtClean="0">
                <a:solidFill>
                  <a:srgbClr val="002060"/>
                </a:solidFill>
                <a:latin typeface="Calibri" pitchFamily="34" charset="0"/>
                <a:cs typeface="Arial" charset="0"/>
              </a:rPr>
              <a:t>категорі</a:t>
            </a:r>
            <a:r>
              <a:rPr lang="uk-UA" i="1" dirty="0" smtClean="0">
                <a:solidFill>
                  <a:srgbClr val="002060"/>
                </a:solidFill>
                <a:latin typeface="Calibri" pitchFamily="34" charset="0"/>
                <a:cs typeface="Arial" charset="0"/>
              </a:rPr>
              <a:t>ї</a:t>
            </a:r>
            <a:endParaRPr lang="ru-RU" i="1" dirty="0">
              <a:solidFill>
                <a:srgbClr val="002060"/>
              </a:solidFill>
              <a:cs typeface="Arial" charset="0"/>
            </a:endParaRPr>
          </a:p>
          <a:p>
            <a:r>
              <a:rPr lang="ru-RU" i="1" dirty="0" err="1">
                <a:solidFill>
                  <a:srgbClr val="002060"/>
                </a:solidFill>
                <a:cs typeface="Arial" charset="0"/>
              </a:rPr>
              <a:t>Володимир</a:t>
            </a:r>
            <a:r>
              <a:rPr lang="ru-RU" i="1" dirty="0">
                <a:solidFill>
                  <a:srgbClr val="002060"/>
                </a:solidFill>
                <a:cs typeface="Arial" charset="0"/>
              </a:rPr>
              <a:t> </a:t>
            </a:r>
            <a:r>
              <a:rPr lang="ru-RU" i="1" dirty="0" err="1">
                <a:solidFill>
                  <a:srgbClr val="002060"/>
                </a:solidFill>
                <a:cs typeface="Arial" charset="0"/>
              </a:rPr>
              <a:t>Паєвський</a:t>
            </a:r>
            <a:r>
              <a:rPr lang="ru-RU" b="1" i="1" dirty="0">
                <a:solidFill>
                  <a:srgbClr val="002060"/>
                </a:solidFill>
                <a:latin typeface="Calibri" pitchFamily="34" charset="0"/>
                <a:cs typeface="Arial" charset="0"/>
              </a:rPr>
              <a:t/>
            </a:r>
            <a:br>
              <a:rPr lang="ru-RU" b="1" i="1" dirty="0">
                <a:solidFill>
                  <a:srgbClr val="002060"/>
                </a:solidFill>
                <a:latin typeface="Calibri" pitchFamily="34" charset="0"/>
                <a:cs typeface="Arial" charset="0"/>
              </a:rPr>
            </a:br>
            <a:endParaRPr lang="ru-RU" b="1" i="1" dirty="0">
              <a:solidFill>
                <a:srgbClr val="002060"/>
              </a:solidFill>
              <a:latin typeface="Calibri" pitchFamily="34" charset="0"/>
            </a:endParaRPr>
          </a:p>
        </p:txBody>
      </p:sp>
      <p:pic>
        <p:nvPicPr>
          <p:cNvPr id="14340" name="Picture 3" descr="D:\ФВУ\Презентации\АК.png"/>
          <p:cNvPicPr>
            <a:picLocks noChangeAspect="1" noChangeArrowheads="1"/>
          </p:cNvPicPr>
          <p:nvPr/>
        </p:nvPicPr>
        <p:blipFill>
          <a:blip r:embed="rId2" cstate="print"/>
          <a:srcRect/>
          <a:stretch>
            <a:fillRect/>
          </a:stretch>
        </p:blipFill>
        <p:spPr bwMode="auto">
          <a:xfrm>
            <a:off x="3419475" y="260350"/>
            <a:ext cx="2376488" cy="2376488"/>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cstate="print"/>
          <a:srcRect t="9978"/>
          <a:stretch>
            <a:fillRect/>
          </a:stretch>
        </p:blipFill>
        <p:spPr bwMode="auto">
          <a:xfrm>
            <a:off x="0" y="0"/>
            <a:ext cx="9134475" cy="692150"/>
          </a:xfrm>
          <a:prstGeom prst="rect">
            <a:avLst/>
          </a:prstGeom>
          <a:noFill/>
          <a:ln w="9525">
            <a:noFill/>
            <a:miter lim="800000"/>
            <a:headEnd/>
            <a:tailEnd/>
          </a:ln>
        </p:spPr>
      </p:pic>
      <p:sp>
        <p:nvSpPr>
          <p:cNvPr id="22530" name="Заголовок 1"/>
          <p:cNvSpPr>
            <a:spLocks noGrp="1"/>
          </p:cNvSpPr>
          <p:nvPr>
            <p:ph type="ctrTitle" idx="4294967295"/>
          </p:nvPr>
        </p:nvSpPr>
        <p:spPr>
          <a:xfrm>
            <a:off x="500063" y="3500438"/>
            <a:ext cx="8215312" cy="2928937"/>
          </a:xfrm>
        </p:spPr>
        <p:txBody>
          <a:bodyPr/>
          <a:lstStyle/>
          <a:p>
            <a:pPr algn="just" eaLnBrk="1" hangingPunct="1"/>
            <a:r>
              <a:rPr lang="ru-RU" sz="3400" b="1" i="1" smtClean="0"/>
              <a:t>    </a:t>
            </a:r>
            <a:endParaRPr lang="ru-RU" sz="3400" i="1" smtClean="0"/>
          </a:p>
        </p:txBody>
      </p:sp>
      <p:sp>
        <p:nvSpPr>
          <p:cNvPr id="22531"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r>
              <a:rPr lang="uk-UA"/>
              <a:t> </a:t>
            </a:r>
            <a:r>
              <a:rPr lang="uk-UA" b="1">
                <a:solidFill>
                  <a:srgbClr val="000000"/>
                </a:solidFill>
              </a:rPr>
              <a:t>КОМАНДА З ОДНИМ ЛІБЕРО</a:t>
            </a:r>
            <a:endParaRPr lang="ru-RU" b="1">
              <a:solidFill>
                <a:srgbClr val="000000"/>
              </a:solidFill>
            </a:endParaRPr>
          </a:p>
        </p:txBody>
      </p:sp>
      <p:pic>
        <p:nvPicPr>
          <p:cNvPr id="22532" name="Picture 3" descr="D:\ФВУ\Презентации\АК.png"/>
          <p:cNvPicPr>
            <a:picLocks noChangeAspect="1" noChangeArrowheads="1"/>
          </p:cNvPicPr>
          <p:nvPr/>
        </p:nvPicPr>
        <p:blipFill>
          <a:blip r:embed="rId3" cstate="print"/>
          <a:srcRect/>
          <a:stretch>
            <a:fillRect/>
          </a:stretch>
        </p:blipFill>
        <p:spPr bwMode="auto">
          <a:xfrm>
            <a:off x="8027988" y="-171450"/>
            <a:ext cx="1008062" cy="1008063"/>
          </a:xfrm>
          <a:prstGeom prst="rect">
            <a:avLst/>
          </a:prstGeom>
          <a:noFill/>
          <a:ln w="9525">
            <a:noFill/>
            <a:miter lim="800000"/>
            <a:headEnd/>
            <a:tailEnd/>
          </a:ln>
        </p:spPr>
      </p:pic>
      <p:pic>
        <p:nvPicPr>
          <p:cNvPr id="22533" name="Picture 2"/>
          <p:cNvPicPr>
            <a:picLocks noChangeAspect="1" noChangeArrowheads="1"/>
          </p:cNvPicPr>
          <p:nvPr/>
        </p:nvPicPr>
        <p:blipFill>
          <a:blip r:embed="rId2" cstate="print"/>
          <a:srcRect t="66125"/>
          <a:stretch>
            <a:fillRect/>
          </a:stretch>
        </p:blipFill>
        <p:spPr bwMode="auto">
          <a:xfrm>
            <a:off x="9525" y="6597650"/>
            <a:ext cx="9134475" cy="260350"/>
          </a:xfrm>
          <a:prstGeom prst="rect">
            <a:avLst/>
          </a:prstGeom>
          <a:noFill/>
          <a:ln w="9525">
            <a:noFill/>
            <a:miter lim="800000"/>
            <a:headEnd/>
            <a:tailEnd/>
          </a:ln>
        </p:spPr>
      </p:pic>
      <p:sp>
        <p:nvSpPr>
          <p:cNvPr id="22534" name="Rectangle 8"/>
          <p:cNvSpPr>
            <a:spLocks noChangeArrowheads="1"/>
          </p:cNvSpPr>
          <p:nvPr/>
        </p:nvSpPr>
        <p:spPr bwMode="auto">
          <a:xfrm>
            <a:off x="179388" y="836613"/>
            <a:ext cx="8856662" cy="4664075"/>
          </a:xfrm>
          <a:prstGeom prst="rect">
            <a:avLst/>
          </a:prstGeom>
          <a:noFill/>
          <a:ln w="9525">
            <a:noFill/>
            <a:miter lim="800000"/>
            <a:headEnd/>
            <a:tailEnd/>
          </a:ln>
        </p:spPr>
        <p:txBody>
          <a:bodyPr>
            <a:spAutoFit/>
          </a:bodyPr>
          <a:lstStyle/>
          <a:p>
            <a:r>
              <a:rPr lang="uk-UA" sz="2000">
                <a:solidFill>
                  <a:srgbClr val="000000"/>
                </a:solidFill>
              </a:rPr>
              <a:t>          Коли команда має лише одного Ліберо, у відповідності до Правила 19.4.1, або команда має лише одного зареєстрованого, та цей Ліберо став або його оголосили таким, що не може грати, тренер (або ігровий капітан, за відсутності тренера) може перепризначити у якості Ліберо до кінця матчу будь-якого іншого гравця (за виключенням заміщеного гравця), який не знаходиться на майданчику в момент перепризначення.</a:t>
            </a:r>
            <a:endParaRPr lang="ru-RU" sz="2000">
              <a:solidFill>
                <a:srgbClr val="000000"/>
              </a:solidFill>
            </a:endParaRPr>
          </a:p>
          <a:p>
            <a:r>
              <a:rPr lang="uk-UA" sz="2000">
                <a:solidFill>
                  <a:srgbClr val="000000"/>
                </a:solidFill>
              </a:rPr>
              <a:t>          Якщо Діючий Ліберо стає таким, що не може грати, він/вона може бути заміщений звичайним заміщеним гравцем або, безпосередньо і прямо на майданчик, перепризначеним Ліберо.  </a:t>
            </a:r>
            <a:endParaRPr lang="ru-RU" sz="2000">
              <a:solidFill>
                <a:srgbClr val="000000"/>
              </a:solidFill>
            </a:endParaRPr>
          </a:p>
          <a:p>
            <a:r>
              <a:rPr lang="uk-UA" sz="2000" b="1">
                <a:solidFill>
                  <a:srgbClr val="000000"/>
                </a:solidFill>
              </a:rPr>
              <a:t>          Ліберо, який був суб’єктом перепризначення, не може повернутись в гру до кінця матчу.</a:t>
            </a:r>
            <a:endParaRPr lang="ru-RU" sz="2000" b="1">
              <a:solidFill>
                <a:srgbClr val="000000"/>
              </a:solidFill>
            </a:endParaRPr>
          </a:p>
          <a:p>
            <a:r>
              <a:rPr lang="uk-UA" sz="2000">
                <a:solidFill>
                  <a:srgbClr val="000000"/>
                </a:solidFill>
              </a:rPr>
              <a:t>Якщо Ліберо не знаходиться на майданчику в момент, коли оголошується таким, що не може грати, він/вона також може бути суб’єктом перепризначення. Ліберо, який оголошений таким, що не може грати, не може повернутись в гру до кінця матчу.</a:t>
            </a:r>
            <a:endParaRPr lang="ru-RU" sz="2000">
              <a:solidFill>
                <a:srgbClr val="000000"/>
              </a:solidFill>
            </a:endParaRPr>
          </a:p>
        </p:txBody>
      </p:sp>
    </p:spTree>
  </p:cSld>
  <p:clrMapOvr>
    <a:masterClrMapping/>
  </p:clrMapOvr>
  <p:transition spd="slow">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cstate="print"/>
          <a:srcRect t="9978"/>
          <a:stretch>
            <a:fillRect/>
          </a:stretch>
        </p:blipFill>
        <p:spPr bwMode="auto">
          <a:xfrm>
            <a:off x="0" y="0"/>
            <a:ext cx="9134475" cy="692150"/>
          </a:xfrm>
          <a:prstGeom prst="rect">
            <a:avLst/>
          </a:prstGeom>
          <a:noFill/>
          <a:ln w="9525">
            <a:noFill/>
            <a:miter lim="800000"/>
            <a:headEnd/>
            <a:tailEnd/>
          </a:ln>
        </p:spPr>
      </p:pic>
      <p:sp>
        <p:nvSpPr>
          <p:cNvPr id="23554"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r>
              <a:rPr lang="uk-UA"/>
              <a:t> </a:t>
            </a:r>
            <a:r>
              <a:rPr lang="uk-UA" b="1">
                <a:solidFill>
                  <a:srgbClr val="000000"/>
                </a:solidFill>
              </a:rPr>
              <a:t>КОМАНДА З ОДНИМ ЛІБЕРО</a:t>
            </a:r>
            <a:endParaRPr lang="ru-RU" b="1">
              <a:solidFill>
                <a:srgbClr val="000000"/>
              </a:solidFill>
            </a:endParaRPr>
          </a:p>
        </p:txBody>
      </p:sp>
      <p:pic>
        <p:nvPicPr>
          <p:cNvPr id="23555" name="Picture 3" descr="D:\ФВУ\Презентации\АК.png"/>
          <p:cNvPicPr>
            <a:picLocks noChangeAspect="1" noChangeArrowheads="1"/>
          </p:cNvPicPr>
          <p:nvPr/>
        </p:nvPicPr>
        <p:blipFill>
          <a:blip r:embed="rId3" cstate="print"/>
          <a:srcRect/>
          <a:stretch>
            <a:fillRect/>
          </a:stretch>
        </p:blipFill>
        <p:spPr bwMode="auto">
          <a:xfrm>
            <a:off x="8027988" y="-171450"/>
            <a:ext cx="1008062" cy="1008063"/>
          </a:xfrm>
          <a:prstGeom prst="rect">
            <a:avLst/>
          </a:prstGeom>
          <a:noFill/>
          <a:ln w="9525">
            <a:noFill/>
            <a:miter lim="800000"/>
            <a:headEnd/>
            <a:tailEnd/>
          </a:ln>
        </p:spPr>
      </p:pic>
      <p:pic>
        <p:nvPicPr>
          <p:cNvPr id="23556" name="Picture 2"/>
          <p:cNvPicPr>
            <a:picLocks noChangeAspect="1" noChangeArrowheads="1"/>
          </p:cNvPicPr>
          <p:nvPr/>
        </p:nvPicPr>
        <p:blipFill>
          <a:blip r:embed="rId2" cstate="print"/>
          <a:srcRect t="66125"/>
          <a:stretch>
            <a:fillRect/>
          </a:stretch>
        </p:blipFill>
        <p:spPr bwMode="auto">
          <a:xfrm>
            <a:off x="9525" y="6597650"/>
            <a:ext cx="9134475" cy="260350"/>
          </a:xfrm>
          <a:prstGeom prst="rect">
            <a:avLst/>
          </a:prstGeom>
          <a:noFill/>
          <a:ln w="9525">
            <a:noFill/>
            <a:miter lim="800000"/>
            <a:headEnd/>
            <a:tailEnd/>
          </a:ln>
        </p:spPr>
      </p:pic>
      <p:sp>
        <p:nvSpPr>
          <p:cNvPr id="23557" name="Rectangle 8"/>
          <p:cNvSpPr>
            <a:spLocks noChangeArrowheads="1"/>
          </p:cNvSpPr>
          <p:nvPr/>
        </p:nvSpPr>
        <p:spPr bwMode="auto">
          <a:xfrm>
            <a:off x="250825" y="1125538"/>
            <a:ext cx="8642350" cy="4329112"/>
          </a:xfrm>
          <a:prstGeom prst="rect">
            <a:avLst/>
          </a:prstGeom>
          <a:noFill/>
          <a:ln w="9525">
            <a:noFill/>
            <a:miter lim="800000"/>
            <a:headEnd/>
            <a:tailEnd/>
          </a:ln>
        </p:spPr>
        <p:txBody>
          <a:bodyPr>
            <a:spAutoFit/>
          </a:bodyPr>
          <a:lstStyle/>
          <a:p>
            <a:r>
              <a:rPr lang="uk-UA">
                <a:solidFill>
                  <a:srgbClr val="000000"/>
                </a:solidFill>
              </a:rPr>
              <a:t>         </a:t>
            </a:r>
            <a:r>
              <a:rPr lang="uk-UA" sz="2000">
                <a:solidFill>
                  <a:srgbClr val="000000"/>
                </a:solidFill>
              </a:rPr>
              <a:t> Тренер або ігровий капітан, за відсутності тренера, контактує з другим суддею, інформуючи його щодо перепризначення.</a:t>
            </a:r>
            <a:endParaRPr lang="ru-RU" sz="2000">
              <a:solidFill>
                <a:srgbClr val="000000"/>
              </a:solidFill>
            </a:endParaRPr>
          </a:p>
          <a:p>
            <a:r>
              <a:rPr lang="uk-UA" sz="2000">
                <a:solidFill>
                  <a:srgbClr val="000000"/>
                </a:solidFill>
              </a:rPr>
              <a:t>         Якщо перепризначений Ліберо стає або оголошується таким, що не може грати, інші перепризначення дозволяються.</a:t>
            </a:r>
            <a:endParaRPr lang="ru-RU" sz="2000">
              <a:solidFill>
                <a:srgbClr val="000000"/>
              </a:solidFill>
            </a:endParaRPr>
          </a:p>
          <a:p>
            <a:r>
              <a:rPr lang="uk-UA" sz="2000">
                <a:solidFill>
                  <a:srgbClr val="000000"/>
                </a:solidFill>
              </a:rPr>
              <a:t>         Якщо тренер зробив запит про перепризначення капітана команди в якості нового Ліберо, це дозволяється, але капітан команди, у цьому випадку, повинен відмовитись від своїх лідерських повноважень.</a:t>
            </a:r>
            <a:endParaRPr lang="ru-RU" sz="2000">
              <a:solidFill>
                <a:srgbClr val="000000"/>
              </a:solidFill>
            </a:endParaRPr>
          </a:p>
          <a:p>
            <a:r>
              <a:rPr lang="uk-UA" sz="2000">
                <a:solidFill>
                  <a:srgbClr val="000000"/>
                </a:solidFill>
              </a:rPr>
              <a:t>         У випадку перепризначення Ліберо, номер гравця, перепризначеного як Ліберо, повинен бути записаний в графу «Примітки» протоколу та в Протокол заміщень Ліберо </a:t>
            </a:r>
            <a:r>
              <a:rPr lang="uk-UA" sz="2000" b="1">
                <a:solidFill>
                  <a:schemeClr val="hlink"/>
                </a:solidFill>
              </a:rPr>
              <a:t>(або електронний протокол, якщо такий використовується).</a:t>
            </a:r>
            <a:endParaRPr lang="ru-RU" sz="2000" b="1">
              <a:solidFill>
                <a:schemeClr val="hlink"/>
              </a:solidFill>
            </a:endParaRPr>
          </a:p>
          <a:p>
            <a:endParaRPr lang="uk-UA" sz="2000" b="1">
              <a:solidFill>
                <a:srgbClr val="000000"/>
              </a:solidFill>
            </a:endParaRPr>
          </a:p>
          <a:p>
            <a:r>
              <a:rPr lang="uk-UA" b="1">
                <a:solidFill>
                  <a:srgbClr val="000000"/>
                </a:solidFill>
              </a:rPr>
              <a:t>         </a:t>
            </a:r>
            <a:endParaRPr lang="uk-UA">
              <a:solidFill>
                <a:srgbClr val="000000"/>
              </a:solidFill>
            </a:endParaRPr>
          </a:p>
        </p:txBody>
      </p:sp>
    </p:spTree>
  </p:cSld>
  <p:clrMapOvr>
    <a:masterClrMapping/>
  </p:clrMapOvr>
  <p:transition spd="slow">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cstate="print"/>
          <a:srcRect t="9978"/>
          <a:stretch>
            <a:fillRect/>
          </a:stretch>
        </p:blipFill>
        <p:spPr bwMode="auto">
          <a:xfrm>
            <a:off x="0" y="0"/>
            <a:ext cx="9134475" cy="692150"/>
          </a:xfrm>
          <a:prstGeom prst="rect">
            <a:avLst/>
          </a:prstGeom>
          <a:noFill/>
          <a:ln w="9525">
            <a:noFill/>
            <a:miter lim="800000"/>
            <a:headEnd/>
            <a:tailEnd/>
          </a:ln>
        </p:spPr>
      </p:pic>
      <p:sp>
        <p:nvSpPr>
          <p:cNvPr id="24578" name="Заголовок 1"/>
          <p:cNvSpPr>
            <a:spLocks noGrp="1"/>
          </p:cNvSpPr>
          <p:nvPr>
            <p:ph type="ctrTitle" idx="4294967295"/>
          </p:nvPr>
        </p:nvSpPr>
        <p:spPr>
          <a:xfrm>
            <a:off x="500063" y="3500438"/>
            <a:ext cx="8215312" cy="2928937"/>
          </a:xfrm>
        </p:spPr>
        <p:txBody>
          <a:bodyPr/>
          <a:lstStyle/>
          <a:p>
            <a:pPr algn="just" eaLnBrk="1" hangingPunct="1"/>
            <a:r>
              <a:rPr lang="ru-RU" sz="3400" b="1" i="1" smtClean="0"/>
              <a:t>    </a:t>
            </a:r>
            <a:endParaRPr lang="ru-RU" sz="3400" i="1" smtClean="0"/>
          </a:p>
        </p:txBody>
      </p:sp>
      <p:sp>
        <p:nvSpPr>
          <p:cNvPr id="24579"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pPr>
              <a:lnSpc>
                <a:spcPct val="80000"/>
              </a:lnSpc>
            </a:pPr>
            <a:r>
              <a:rPr lang="uk-UA" b="1">
                <a:solidFill>
                  <a:srgbClr val="000000"/>
                </a:solidFill>
              </a:rPr>
              <a:t>     КОМАНДА З ДВОМА ЛІБЕРО</a:t>
            </a:r>
            <a:endParaRPr lang="ru-RU" b="1">
              <a:solidFill>
                <a:srgbClr val="000000"/>
              </a:solidFill>
            </a:endParaRPr>
          </a:p>
        </p:txBody>
      </p:sp>
      <p:pic>
        <p:nvPicPr>
          <p:cNvPr id="24580" name="Picture 3" descr="D:\ФВУ\Презентации\АК.png"/>
          <p:cNvPicPr>
            <a:picLocks noChangeAspect="1" noChangeArrowheads="1"/>
          </p:cNvPicPr>
          <p:nvPr/>
        </p:nvPicPr>
        <p:blipFill>
          <a:blip r:embed="rId3" cstate="print"/>
          <a:srcRect/>
          <a:stretch>
            <a:fillRect/>
          </a:stretch>
        </p:blipFill>
        <p:spPr bwMode="auto">
          <a:xfrm>
            <a:off x="8027988" y="-171450"/>
            <a:ext cx="1008062" cy="1008063"/>
          </a:xfrm>
          <a:prstGeom prst="rect">
            <a:avLst/>
          </a:prstGeom>
          <a:noFill/>
          <a:ln w="9525">
            <a:noFill/>
            <a:miter lim="800000"/>
            <a:headEnd/>
            <a:tailEnd/>
          </a:ln>
        </p:spPr>
      </p:pic>
      <p:pic>
        <p:nvPicPr>
          <p:cNvPr id="24581" name="Picture 2"/>
          <p:cNvPicPr>
            <a:picLocks noChangeAspect="1" noChangeArrowheads="1"/>
          </p:cNvPicPr>
          <p:nvPr/>
        </p:nvPicPr>
        <p:blipFill>
          <a:blip r:embed="rId2" cstate="print"/>
          <a:srcRect t="66125"/>
          <a:stretch>
            <a:fillRect/>
          </a:stretch>
        </p:blipFill>
        <p:spPr bwMode="auto">
          <a:xfrm>
            <a:off x="9525" y="6597650"/>
            <a:ext cx="9134475" cy="260350"/>
          </a:xfrm>
          <a:prstGeom prst="rect">
            <a:avLst/>
          </a:prstGeom>
          <a:noFill/>
          <a:ln w="9525">
            <a:noFill/>
            <a:miter lim="800000"/>
            <a:headEnd/>
            <a:tailEnd/>
          </a:ln>
        </p:spPr>
      </p:pic>
      <p:sp>
        <p:nvSpPr>
          <p:cNvPr id="24582" name="Rectangle 7"/>
          <p:cNvSpPr>
            <a:spLocks noChangeArrowheads="1"/>
          </p:cNvSpPr>
          <p:nvPr/>
        </p:nvSpPr>
        <p:spPr bwMode="auto">
          <a:xfrm>
            <a:off x="250825" y="836613"/>
            <a:ext cx="8642350" cy="1585912"/>
          </a:xfrm>
          <a:prstGeom prst="rect">
            <a:avLst/>
          </a:prstGeom>
          <a:noFill/>
          <a:ln w="9525">
            <a:noFill/>
            <a:miter lim="800000"/>
            <a:headEnd/>
            <a:tailEnd/>
          </a:ln>
        </p:spPr>
        <p:txBody>
          <a:bodyPr>
            <a:spAutoFit/>
          </a:bodyPr>
          <a:lstStyle/>
          <a:p>
            <a:r>
              <a:rPr lang="uk-UA">
                <a:solidFill>
                  <a:srgbClr val="000000"/>
                </a:solidFill>
              </a:rPr>
              <a:t>         </a:t>
            </a:r>
            <a:endParaRPr lang="uk-UA" b="1">
              <a:solidFill>
                <a:srgbClr val="000000"/>
              </a:solidFill>
            </a:endParaRPr>
          </a:p>
          <a:p>
            <a:r>
              <a:rPr lang="uk-UA" sz="2000">
                <a:solidFill>
                  <a:srgbClr val="000000"/>
                </a:solidFill>
              </a:rPr>
              <a:t>    Якщо команда має двох зареєстрованих в протоколі гравців Ліберо, але один стає таким, що не може грати, команда має право грати з одним Ліберо. Перепризначення не дозволяється, якщо тільки Ліберо, який залишився, не зможе продовжувати грати в матчі.</a:t>
            </a:r>
          </a:p>
        </p:txBody>
      </p:sp>
      <p:pic>
        <p:nvPicPr>
          <p:cNvPr id="31749" name="Picture 5"/>
          <p:cNvPicPr>
            <a:picLocks noChangeAspect="1" noChangeArrowheads="1"/>
          </p:cNvPicPr>
          <p:nvPr/>
        </p:nvPicPr>
        <p:blipFill>
          <a:blip r:embed="rId4" cstate="print"/>
          <a:srcRect/>
          <a:stretch>
            <a:fillRect/>
          </a:stretch>
        </p:blipFill>
        <p:spPr bwMode="auto">
          <a:xfrm>
            <a:off x="2195513" y="2565400"/>
            <a:ext cx="4392612" cy="3744913"/>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317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cstate="print"/>
          <a:srcRect t="9978"/>
          <a:stretch>
            <a:fillRect/>
          </a:stretch>
        </p:blipFill>
        <p:spPr bwMode="auto">
          <a:xfrm>
            <a:off x="0" y="0"/>
            <a:ext cx="9134475" cy="692150"/>
          </a:xfrm>
          <a:prstGeom prst="rect">
            <a:avLst/>
          </a:prstGeom>
          <a:noFill/>
          <a:ln w="9525">
            <a:noFill/>
            <a:miter lim="800000"/>
            <a:headEnd/>
            <a:tailEnd/>
          </a:ln>
        </p:spPr>
      </p:pic>
      <p:sp>
        <p:nvSpPr>
          <p:cNvPr id="25602"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pPr>
              <a:lnSpc>
                <a:spcPct val="80000"/>
              </a:lnSpc>
            </a:pPr>
            <a:r>
              <a:rPr lang="uk-UA" b="1">
                <a:solidFill>
                  <a:srgbClr val="000000"/>
                </a:solidFill>
              </a:rPr>
              <a:t>СУДДІВСЬКЕ КЕРІВНИЦТВО ТА ІНСТРУКЦІЇ</a:t>
            </a:r>
            <a:endParaRPr lang="ru-RU" b="1">
              <a:solidFill>
                <a:srgbClr val="000000"/>
              </a:solidFill>
            </a:endParaRPr>
          </a:p>
        </p:txBody>
      </p:sp>
      <p:pic>
        <p:nvPicPr>
          <p:cNvPr id="25603" name="Picture 3" descr="D:\ФВУ\Презентации\АК.png"/>
          <p:cNvPicPr>
            <a:picLocks noChangeAspect="1" noChangeArrowheads="1"/>
          </p:cNvPicPr>
          <p:nvPr/>
        </p:nvPicPr>
        <p:blipFill>
          <a:blip r:embed="rId3" cstate="print"/>
          <a:srcRect/>
          <a:stretch>
            <a:fillRect/>
          </a:stretch>
        </p:blipFill>
        <p:spPr bwMode="auto">
          <a:xfrm>
            <a:off x="8027988" y="-171450"/>
            <a:ext cx="1008062" cy="1008063"/>
          </a:xfrm>
          <a:prstGeom prst="rect">
            <a:avLst/>
          </a:prstGeom>
          <a:noFill/>
          <a:ln w="9525">
            <a:noFill/>
            <a:miter lim="800000"/>
            <a:headEnd/>
            <a:tailEnd/>
          </a:ln>
        </p:spPr>
      </p:pic>
      <p:pic>
        <p:nvPicPr>
          <p:cNvPr id="25604" name="Picture 2"/>
          <p:cNvPicPr>
            <a:picLocks noChangeAspect="1" noChangeArrowheads="1"/>
          </p:cNvPicPr>
          <p:nvPr/>
        </p:nvPicPr>
        <p:blipFill>
          <a:blip r:embed="rId2" cstate="print"/>
          <a:srcRect t="66125"/>
          <a:stretch>
            <a:fillRect/>
          </a:stretch>
        </p:blipFill>
        <p:spPr bwMode="auto">
          <a:xfrm>
            <a:off x="9525" y="6597650"/>
            <a:ext cx="9134475" cy="260350"/>
          </a:xfrm>
          <a:prstGeom prst="rect">
            <a:avLst/>
          </a:prstGeom>
          <a:noFill/>
          <a:ln w="9525">
            <a:noFill/>
            <a:miter lim="800000"/>
            <a:headEnd/>
            <a:tailEnd/>
          </a:ln>
        </p:spPr>
      </p:pic>
      <p:sp>
        <p:nvSpPr>
          <p:cNvPr id="25605" name="Rectangle 8"/>
          <p:cNvSpPr>
            <a:spLocks noChangeArrowheads="1"/>
          </p:cNvSpPr>
          <p:nvPr/>
        </p:nvSpPr>
        <p:spPr bwMode="auto">
          <a:xfrm>
            <a:off x="250825" y="1125538"/>
            <a:ext cx="8642350" cy="4664075"/>
          </a:xfrm>
          <a:prstGeom prst="rect">
            <a:avLst/>
          </a:prstGeom>
          <a:noFill/>
          <a:ln w="9525">
            <a:noFill/>
            <a:miter lim="800000"/>
            <a:headEnd/>
            <a:tailEnd/>
          </a:ln>
        </p:spPr>
        <p:txBody>
          <a:bodyPr>
            <a:spAutoFit/>
          </a:bodyPr>
          <a:lstStyle/>
          <a:p>
            <a:r>
              <a:rPr lang="uk-UA">
                <a:solidFill>
                  <a:srgbClr val="000000"/>
                </a:solidFill>
              </a:rPr>
              <a:t>        </a:t>
            </a:r>
            <a:r>
              <a:rPr lang="uk-UA" sz="2000">
                <a:solidFill>
                  <a:srgbClr val="000000"/>
                </a:solidFill>
              </a:rPr>
              <a:t>Судді повинні вміти вказати різницю, коли Ліберо </a:t>
            </a:r>
            <a:r>
              <a:rPr lang="uk-UA" sz="2000" b="1">
                <a:solidFill>
                  <a:srgbClr val="000000"/>
                </a:solidFill>
              </a:rPr>
              <a:t>стає </a:t>
            </a:r>
            <a:r>
              <a:rPr lang="uk-UA" sz="2000">
                <a:solidFill>
                  <a:srgbClr val="000000"/>
                </a:solidFill>
              </a:rPr>
              <a:t>неспроможним грати (травма, хвороба, вилучення або дискваліфікація)</a:t>
            </a:r>
            <a:r>
              <a:rPr lang="uk-UA" sz="2000" b="1">
                <a:solidFill>
                  <a:srgbClr val="000000"/>
                </a:solidFill>
              </a:rPr>
              <a:t> </a:t>
            </a:r>
            <a:r>
              <a:rPr lang="uk-UA" sz="2000">
                <a:solidFill>
                  <a:srgbClr val="000000"/>
                </a:solidFill>
              </a:rPr>
              <a:t>і коли він</a:t>
            </a:r>
            <a:r>
              <a:rPr lang="uk-UA" sz="2000" b="1">
                <a:solidFill>
                  <a:srgbClr val="000000"/>
                </a:solidFill>
              </a:rPr>
              <a:t> оголошений </a:t>
            </a:r>
            <a:r>
              <a:rPr lang="uk-UA" sz="2000">
                <a:solidFill>
                  <a:srgbClr val="000000"/>
                </a:solidFill>
              </a:rPr>
              <a:t>неспроможним грати.</a:t>
            </a:r>
          </a:p>
          <a:p>
            <a:r>
              <a:rPr lang="uk-UA" sz="2000">
                <a:solidFill>
                  <a:srgbClr val="000000"/>
                </a:solidFill>
              </a:rPr>
              <a:t>        У першому випадку від команди не залежить те, що Ліберо не може продовжити гру, тоді як у другому випадку - це рішення команди (тренера або, у його відсутності ігрового капітана), що Ліберо не буде продовжувати гру.</a:t>
            </a:r>
          </a:p>
          <a:p>
            <a:r>
              <a:rPr lang="uk-UA" sz="2000">
                <a:solidFill>
                  <a:srgbClr val="000000"/>
                </a:solidFill>
              </a:rPr>
              <a:t>        Якщо, Ліберо </a:t>
            </a:r>
            <a:r>
              <a:rPr lang="uk-UA" sz="2000" b="1">
                <a:solidFill>
                  <a:srgbClr val="000000"/>
                </a:solidFill>
              </a:rPr>
              <a:t>стає </a:t>
            </a:r>
            <a:r>
              <a:rPr lang="uk-UA" sz="2000">
                <a:solidFill>
                  <a:srgbClr val="000000"/>
                </a:solidFill>
              </a:rPr>
              <a:t>неспроможним грати і в перерві новий Ліберо, перепризначається без затримки, він може замістити негайно і безпосередньо на майданчику стартового Ліберо.</a:t>
            </a:r>
          </a:p>
          <a:p>
            <a:r>
              <a:rPr lang="uk-UA" sz="2000">
                <a:solidFill>
                  <a:srgbClr val="000000"/>
                </a:solidFill>
              </a:rPr>
              <a:t>        </a:t>
            </a:r>
            <a:r>
              <a:rPr lang="uk-UA" sz="2000"/>
              <a:t>Однак, якщо Ліберо на майданчику </a:t>
            </a:r>
            <a:r>
              <a:rPr lang="uk-UA" sz="2000" b="1"/>
              <a:t>оголошений </a:t>
            </a:r>
            <a:r>
              <a:rPr lang="uk-UA" sz="2000"/>
              <a:t>неспроможним грати, спочатку заміщений їм гравець, повинен повернутися на майданчик, потім після </a:t>
            </a:r>
            <a:r>
              <a:rPr lang="uk-UA" sz="2000" b="1"/>
              <a:t>завершеного розігрування </a:t>
            </a:r>
            <a:r>
              <a:rPr lang="uk-UA" sz="2000"/>
              <a:t>новий перепризначений Ліберо має право замістити любого гравця задньої лінії.</a:t>
            </a:r>
            <a:endParaRPr lang="uk-UA" sz="2000" b="1"/>
          </a:p>
        </p:txBody>
      </p:sp>
    </p:spTree>
  </p:cSld>
  <p:clrMapOvr>
    <a:masterClrMapping/>
  </p:clrMapOvr>
  <p:transition spd="slow">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6"/>
          <p:cNvSpPr txBox="1">
            <a:spLocks noChangeArrowheads="1"/>
          </p:cNvSpPr>
          <p:nvPr/>
        </p:nvSpPr>
        <p:spPr bwMode="auto">
          <a:xfrm>
            <a:off x="0" y="0"/>
            <a:ext cx="8620125" cy="366713"/>
          </a:xfrm>
          <a:prstGeom prst="rect">
            <a:avLst/>
          </a:prstGeom>
          <a:noFill/>
          <a:ln w="9525">
            <a:noFill/>
            <a:miter lim="800000"/>
            <a:headEnd/>
            <a:tailEnd/>
          </a:ln>
        </p:spPr>
        <p:txBody>
          <a:bodyPr>
            <a:spAutoFit/>
          </a:bodyPr>
          <a:lstStyle/>
          <a:p>
            <a:r>
              <a:rPr lang="ru-RU">
                <a:solidFill>
                  <a:srgbClr val="1107CF"/>
                </a:solidFill>
              </a:rPr>
              <a:t>                             </a:t>
            </a:r>
            <a:r>
              <a:rPr lang="ru-RU" b="1">
                <a:solidFill>
                  <a:srgbClr val="1107CF"/>
                </a:solidFill>
              </a:rPr>
              <a:t>Законність перепризначення гравців ЛІБЕРО</a:t>
            </a:r>
          </a:p>
        </p:txBody>
      </p:sp>
      <p:graphicFrame>
        <p:nvGraphicFramePr>
          <p:cNvPr id="50262" name="Group 86"/>
          <p:cNvGraphicFramePr>
            <a:graphicFrameLocks noGrp="1"/>
          </p:cNvGraphicFramePr>
          <p:nvPr/>
        </p:nvGraphicFramePr>
        <p:xfrm>
          <a:off x="0" y="457200"/>
          <a:ext cx="9144000" cy="6405882"/>
        </p:xfrm>
        <a:graphic>
          <a:graphicData uri="http://schemas.openxmlformats.org/drawingml/2006/table">
            <a:tbl>
              <a:tblPr/>
              <a:tblGrid>
                <a:gridCol w="1590675"/>
                <a:gridCol w="1509713"/>
                <a:gridCol w="1352550"/>
                <a:gridCol w="4691062"/>
              </a:tblGrid>
              <a:tr h="44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Ліберо 1</a:t>
                      </a: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Ліберо 2</a:t>
                      </a: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Перепризначення</a:t>
                      </a: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Якщо команда заявила про перепризначення Ліберо 2</a:t>
                      </a: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1DA"/>
                    </a:solidFill>
                  </a:tcPr>
                </a:tc>
              </a:tr>
              <a:tr h="223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травма</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травма</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так</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rPr>
                        <a:t>вилучення</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травма</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так</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З початку наступної партії команда знову гратиме з двома гравцями Ліберо</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r>
              <a:tr h="446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дискваліфікація</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травма</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так</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r>
              <a:tr h="28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травма</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rPr>
                        <a:t>вилучення</a:t>
                      </a:r>
                      <a:endParaRPr kumimoji="0" lang="ru-RU" sz="1400" b="0" i="0" u="none" strike="noStrike" cap="none" normalizeH="0" baseline="0" smtClean="0">
                        <a:ln>
                          <a:noFill/>
                        </a:ln>
                        <a:solidFill>
                          <a:schemeClr val="tx1"/>
                        </a:solidFill>
                        <a:effectLst/>
                        <a:latin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так</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Ліберо 2 не може повернутися у гру</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r>
              <a:tr h="895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rPr>
                        <a:t>вилучення</a:t>
                      </a:r>
                      <a:endParaRPr kumimoji="0" lang="ru-RU" sz="1400" b="0" i="0" u="none" strike="noStrike" cap="none" normalizeH="0" baseline="0" smtClean="0">
                        <a:ln>
                          <a:noFill/>
                        </a:ln>
                        <a:solidFill>
                          <a:schemeClr val="tx1"/>
                        </a:solidFill>
                        <a:effectLst/>
                        <a:latin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rPr>
                        <a:t>вилучення</a:t>
                      </a:r>
                      <a:endParaRPr kumimoji="0" lang="ru-RU" sz="1400" b="0" i="0" u="none" strike="noStrike" cap="none" normalizeH="0" baseline="0" smtClean="0">
                        <a:ln>
                          <a:noFill/>
                        </a:ln>
                        <a:solidFill>
                          <a:schemeClr val="tx1"/>
                        </a:solidFill>
                        <a:effectLst/>
                        <a:latin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так</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Ліберо 2 не може повернутися у гру; Ліберо 1 може повернутися у гру в наступній партії. Таким чином команда знову гратиме з двома гравцями Ліберо</a:t>
                      </a:r>
                    </a:p>
                  </a:txBody>
                  <a:tcPr marL="41565" marR="415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дискваліфікація</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rPr>
                        <a:t>вилучення</a:t>
                      </a:r>
                      <a:endParaRPr kumimoji="0" lang="ru-RU" sz="1400" b="0" i="0" u="none" strike="noStrike" cap="none" normalizeH="0" baseline="0" smtClean="0">
                        <a:ln>
                          <a:noFill/>
                        </a:ln>
                        <a:solidFill>
                          <a:schemeClr val="tx1"/>
                        </a:solidFill>
                        <a:effectLst/>
                        <a:latin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так</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Ліберо 2 не може повернутися у гру</a:t>
                      </a:r>
                    </a:p>
                  </a:txBody>
                  <a:tcPr marL="41565" marR="415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травма</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дискваліфікація</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так</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r>
              <a:tr h="446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rPr>
                        <a:t>вилучення</a:t>
                      </a:r>
                      <a:endParaRPr kumimoji="0" lang="ru-RU" sz="1400" b="0" i="0" u="none" strike="noStrike" cap="none" normalizeH="0" baseline="0" smtClean="0">
                        <a:ln>
                          <a:noFill/>
                        </a:ln>
                        <a:solidFill>
                          <a:schemeClr val="tx1"/>
                        </a:solidFill>
                        <a:effectLst/>
                        <a:latin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дискваліфікація</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так</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З початку наступної партії команда знову гратиме з двома гравцями Ліберо</a:t>
                      </a:r>
                    </a:p>
                  </a:txBody>
                  <a:tcPr marL="41565" marR="415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дискваліфікація</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дискваліфікація</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так</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травма</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погана гра</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так</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Це дозволить тренеру покращити гру команды використовуючи другого гравця Ліберо</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r>
              <a:tr h="477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rPr>
                        <a:t>вилучення</a:t>
                      </a:r>
                      <a:endParaRPr kumimoji="0" lang="ru-RU" sz="1400" b="0" i="0" u="none" strike="noStrike" cap="none" normalizeH="0" baseline="0" smtClean="0">
                        <a:ln>
                          <a:noFill/>
                        </a:ln>
                        <a:solidFill>
                          <a:schemeClr val="tx1"/>
                        </a:solidFill>
                        <a:effectLst/>
                        <a:latin typeface="Times New Roman" pitchFamily="18" charset="0"/>
                      </a:endParaRP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погана гра</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так</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З початку наступної партії команда знову гратиме з двома гравцями Ліберо</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1DA"/>
                    </a:solidFill>
                  </a:tcPr>
                </a:tc>
              </a:tr>
              <a:tr h="477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дискваліфікація</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погана гра</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так</a:t>
                      </a:r>
                    </a:p>
                  </a:txBody>
                  <a:tcPr marL="41565" marR="415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Це дозволить тренеру покращити гру команды використовуючи другого гравця Ліберо</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1565" marR="415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r>
            </a:tbl>
          </a:graphicData>
        </a:graphic>
      </p:graphicFrame>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0262"/>
                                        </p:tgtEl>
                                        <p:attrNameLst>
                                          <p:attrName>style.visibility</p:attrName>
                                        </p:attrNameLst>
                                      </p:cBhvr>
                                      <p:to>
                                        <p:strVal val="visible"/>
                                      </p:to>
                                    </p:set>
                                    <p:animEffect transition="in" filter="diamond(in)">
                                      <p:cBhvr>
                                        <p:cTn id="7" dur="2000"/>
                                        <p:tgtEl>
                                          <p:spTgt spid="50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cstate="print"/>
          <a:srcRect t="9978"/>
          <a:stretch>
            <a:fillRect/>
          </a:stretch>
        </p:blipFill>
        <p:spPr bwMode="auto">
          <a:xfrm>
            <a:off x="0" y="0"/>
            <a:ext cx="9134475" cy="692150"/>
          </a:xfrm>
          <a:prstGeom prst="rect">
            <a:avLst/>
          </a:prstGeom>
          <a:noFill/>
          <a:ln w="9525">
            <a:noFill/>
            <a:miter lim="800000"/>
            <a:headEnd/>
            <a:tailEnd/>
          </a:ln>
        </p:spPr>
      </p:pic>
      <p:sp>
        <p:nvSpPr>
          <p:cNvPr id="27650"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pPr>
              <a:lnSpc>
                <a:spcPct val="80000"/>
              </a:lnSpc>
            </a:pPr>
            <a:r>
              <a:rPr lang="ru-RU" sz="2400" b="1">
                <a:solidFill>
                  <a:srgbClr val="002060"/>
                </a:solidFill>
              </a:rPr>
              <a:t>Особливості перепризначення гравця Ліберо</a:t>
            </a:r>
          </a:p>
        </p:txBody>
      </p:sp>
      <p:pic>
        <p:nvPicPr>
          <p:cNvPr id="27651" name="Picture 3" descr="D:\ФВУ\Презентации\АК.png"/>
          <p:cNvPicPr>
            <a:picLocks noChangeAspect="1" noChangeArrowheads="1"/>
          </p:cNvPicPr>
          <p:nvPr/>
        </p:nvPicPr>
        <p:blipFill>
          <a:blip r:embed="rId3" cstate="print"/>
          <a:srcRect/>
          <a:stretch>
            <a:fillRect/>
          </a:stretch>
        </p:blipFill>
        <p:spPr bwMode="auto">
          <a:xfrm>
            <a:off x="8027988" y="-171450"/>
            <a:ext cx="1008062" cy="1008063"/>
          </a:xfrm>
          <a:prstGeom prst="rect">
            <a:avLst/>
          </a:prstGeom>
          <a:noFill/>
          <a:ln w="9525">
            <a:noFill/>
            <a:miter lim="800000"/>
            <a:headEnd/>
            <a:tailEnd/>
          </a:ln>
        </p:spPr>
      </p:pic>
      <p:pic>
        <p:nvPicPr>
          <p:cNvPr id="27652" name="Picture 2"/>
          <p:cNvPicPr>
            <a:picLocks noChangeAspect="1" noChangeArrowheads="1"/>
          </p:cNvPicPr>
          <p:nvPr/>
        </p:nvPicPr>
        <p:blipFill>
          <a:blip r:embed="rId2" cstate="print"/>
          <a:srcRect t="66125"/>
          <a:stretch>
            <a:fillRect/>
          </a:stretch>
        </p:blipFill>
        <p:spPr bwMode="auto">
          <a:xfrm>
            <a:off x="9525" y="6597650"/>
            <a:ext cx="9134475" cy="260350"/>
          </a:xfrm>
          <a:prstGeom prst="rect">
            <a:avLst/>
          </a:prstGeom>
          <a:noFill/>
          <a:ln w="9525">
            <a:noFill/>
            <a:miter lim="800000"/>
            <a:headEnd/>
            <a:tailEnd/>
          </a:ln>
        </p:spPr>
      </p:pic>
      <p:sp>
        <p:nvSpPr>
          <p:cNvPr id="27653" name="TextBox 3"/>
          <p:cNvSpPr txBox="1">
            <a:spLocks noChangeArrowheads="1"/>
          </p:cNvSpPr>
          <p:nvPr/>
        </p:nvSpPr>
        <p:spPr bwMode="auto">
          <a:xfrm>
            <a:off x="323850" y="836613"/>
            <a:ext cx="8391525" cy="6529387"/>
          </a:xfrm>
          <a:prstGeom prst="rect">
            <a:avLst/>
          </a:prstGeom>
          <a:noFill/>
          <a:ln w="9525">
            <a:noFill/>
            <a:miter lim="800000"/>
            <a:headEnd/>
            <a:tailEnd/>
          </a:ln>
        </p:spPr>
        <p:txBody>
          <a:bodyPr>
            <a:spAutoFit/>
          </a:bodyPr>
          <a:lstStyle/>
          <a:p>
            <a:r>
              <a:rPr lang="ru-RU"/>
              <a:t>        Якщо під час офіційної розминки, коли картка розташування вже була вручена секретарю, єдиний Ліберо команди отримав травму і тренер команди в якості нового Ліберо хоче перепризначити капітана, то необхідно зробити наступне:</a:t>
            </a:r>
          </a:p>
          <a:p>
            <a:r>
              <a:rPr lang="ru-RU"/>
              <a:t>        - капітан команди складає свої повноваження, передавши всі належні йому права і обов'язки капітана, щоб грати в якості перепризначеного Ліберо. Оскільки капітан команди вже записаний в картці розташування, послідовність дій повинна бути наступна:</a:t>
            </a:r>
          </a:p>
          <a:p>
            <a:r>
              <a:rPr lang="ru-RU"/>
              <a:t>        1. Заміна капітана команди іншим гравцем звичайною заміною до початку матчу.</a:t>
            </a:r>
          </a:p>
          <a:p>
            <a:r>
              <a:rPr lang="ru-RU"/>
              <a:t>         2. Запит тренера про призначення нового капітана команди.</a:t>
            </a:r>
          </a:p>
          <a:p>
            <a:r>
              <a:rPr lang="ru-RU"/>
              <a:t>         3. Перепризначення нового Ліберо.</a:t>
            </a:r>
          </a:p>
          <a:p>
            <a:r>
              <a:rPr lang="ru-RU"/>
              <a:t>         4. На вимогу суддів новий Ліберо повинен змінити свою форму на форму Ліберо (або надіти поверх своєї форми нагрудник або жакет, наявний для цієї мети в додатковому устаткуванні).</a:t>
            </a:r>
          </a:p>
          <a:p>
            <a:r>
              <a:rPr lang="ru-RU"/>
              <a:t>          5. Секретар повинен:</a:t>
            </a:r>
          </a:p>
          <a:p>
            <a:r>
              <a:rPr lang="ru-RU"/>
              <a:t>          - перереєструвати початкового капітана команди в якості нового переназначенного Ліберо;</a:t>
            </a:r>
          </a:p>
          <a:p>
            <a:r>
              <a:rPr lang="ru-RU"/>
              <a:t>          - зареєструвати нового капітана команди.</a:t>
            </a:r>
          </a:p>
          <a:p>
            <a:r>
              <a:rPr lang="ru-RU"/>
              <a:t>          Деталі цих перереєстрацій / перепризначень повинні бути записані в секторі ЗАУВАЖЕННЯ протоколу.</a:t>
            </a:r>
          </a:p>
          <a:p>
            <a:pPr algn="ctr"/>
            <a:endParaRPr lang="ru-RU" sz="4400">
              <a:latin typeface="Calibri" pitchFamily="34" charset="0"/>
            </a:endParaRPr>
          </a:p>
        </p:txBody>
      </p:sp>
    </p:spTree>
  </p:cSld>
  <p:clrMapOvr>
    <a:masterClrMapping/>
  </p:clrMapOvr>
  <p:transition spd="slow">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cstate="print"/>
          <a:srcRect t="9978"/>
          <a:stretch>
            <a:fillRect/>
          </a:stretch>
        </p:blipFill>
        <p:spPr bwMode="auto">
          <a:xfrm>
            <a:off x="0" y="0"/>
            <a:ext cx="9134475" cy="692150"/>
          </a:xfrm>
          <a:prstGeom prst="rect">
            <a:avLst/>
          </a:prstGeom>
          <a:noFill/>
          <a:ln w="9525">
            <a:noFill/>
            <a:miter lim="800000"/>
            <a:headEnd/>
            <a:tailEnd/>
          </a:ln>
        </p:spPr>
      </p:pic>
      <p:sp>
        <p:nvSpPr>
          <p:cNvPr id="28674"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pPr>
              <a:lnSpc>
                <a:spcPct val="80000"/>
              </a:lnSpc>
            </a:pPr>
            <a:r>
              <a:rPr lang="ru-RU" sz="2500" b="1">
                <a:solidFill>
                  <a:srgbClr val="002060"/>
                </a:solidFill>
              </a:rPr>
              <a:t>Різне</a:t>
            </a:r>
            <a:r>
              <a:rPr lang="ru-RU" sz="2500" b="1">
                <a:solidFill>
                  <a:srgbClr val="002060"/>
                </a:solidFill>
                <a:latin typeface="Calibri" pitchFamily="34" charset="0"/>
              </a:rPr>
              <a:t> </a:t>
            </a:r>
            <a:endParaRPr lang="ru-RU" sz="2800" b="1" i="1">
              <a:solidFill>
                <a:srgbClr val="002060"/>
              </a:solidFill>
              <a:latin typeface="Calibri" pitchFamily="34" charset="0"/>
            </a:endParaRPr>
          </a:p>
        </p:txBody>
      </p:sp>
      <p:pic>
        <p:nvPicPr>
          <p:cNvPr id="28675" name="Picture 3" descr="D:\ФВУ\Презентации\АК.png"/>
          <p:cNvPicPr>
            <a:picLocks noChangeAspect="1" noChangeArrowheads="1"/>
          </p:cNvPicPr>
          <p:nvPr/>
        </p:nvPicPr>
        <p:blipFill>
          <a:blip r:embed="rId3" cstate="print"/>
          <a:srcRect/>
          <a:stretch>
            <a:fillRect/>
          </a:stretch>
        </p:blipFill>
        <p:spPr bwMode="auto">
          <a:xfrm>
            <a:off x="8027988" y="-171450"/>
            <a:ext cx="1008062" cy="1008063"/>
          </a:xfrm>
          <a:prstGeom prst="rect">
            <a:avLst/>
          </a:prstGeom>
          <a:noFill/>
          <a:ln w="9525">
            <a:noFill/>
            <a:miter lim="800000"/>
            <a:headEnd/>
            <a:tailEnd/>
          </a:ln>
        </p:spPr>
      </p:pic>
      <p:pic>
        <p:nvPicPr>
          <p:cNvPr id="28676" name="Picture 2"/>
          <p:cNvPicPr>
            <a:picLocks noChangeAspect="1" noChangeArrowheads="1"/>
          </p:cNvPicPr>
          <p:nvPr/>
        </p:nvPicPr>
        <p:blipFill>
          <a:blip r:embed="rId2" cstate="print"/>
          <a:srcRect t="66125"/>
          <a:stretch>
            <a:fillRect/>
          </a:stretch>
        </p:blipFill>
        <p:spPr bwMode="auto">
          <a:xfrm>
            <a:off x="9525" y="6597650"/>
            <a:ext cx="9134475" cy="260350"/>
          </a:xfrm>
          <a:prstGeom prst="rect">
            <a:avLst/>
          </a:prstGeom>
          <a:noFill/>
          <a:ln w="9525">
            <a:noFill/>
            <a:miter lim="800000"/>
            <a:headEnd/>
            <a:tailEnd/>
          </a:ln>
        </p:spPr>
      </p:pic>
      <p:sp>
        <p:nvSpPr>
          <p:cNvPr id="28677" name="TextBox 3"/>
          <p:cNvSpPr txBox="1">
            <a:spLocks noChangeArrowheads="1"/>
          </p:cNvSpPr>
          <p:nvPr/>
        </p:nvSpPr>
        <p:spPr bwMode="auto">
          <a:xfrm>
            <a:off x="395288" y="1412875"/>
            <a:ext cx="8391525" cy="4211638"/>
          </a:xfrm>
          <a:prstGeom prst="rect">
            <a:avLst/>
          </a:prstGeom>
          <a:noFill/>
          <a:ln w="9525">
            <a:noFill/>
            <a:miter lim="800000"/>
            <a:headEnd/>
            <a:tailEnd/>
          </a:ln>
        </p:spPr>
        <p:txBody>
          <a:bodyPr>
            <a:spAutoFit/>
          </a:bodyPr>
          <a:lstStyle/>
          <a:p>
            <a:pPr marL="342900" indent="-342900"/>
            <a:r>
              <a:rPr lang="uk-UA"/>
              <a:t>            - Правила встановлюють, що Ліберо не може бути ні капітаном команди, ні ігровим капітаном. У той же час Правила не забороняють Ліберо бути тренером, а також керувати командою, перебуваючи поза грою.</a:t>
            </a:r>
            <a:r>
              <a:rPr lang="ru-RU"/>
              <a:t> </a:t>
            </a:r>
          </a:p>
          <a:p>
            <a:pPr marL="342900" indent="-342900"/>
            <a:r>
              <a:rPr lang="uk-UA"/>
              <a:t>     </a:t>
            </a:r>
          </a:p>
          <a:p>
            <a:pPr marL="342900" indent="-342900"/>
            <a:r>
              <a:rPr lang="uk-UA"/>
              <a:t>             - Два гравці, намагаючись блокувати атаку суперника, стрибнули у сітки. Між ними стрибнув також Ліберо, але жодна з частин його тіла ні в який момент не була вище верхнього краю сітки. Проте, другий суддя свистком зупинив гру, зафіксувавши це як спробу блокування. Чи було його рішення правильним? </a:t>
            </a:r>
          </a:p>
          <a:p>
            <a:pPr marL="342900" indent="-342900"/>
            <a:r>
              <a:rPr lang="uk-UA"/>
              <a:t>             Рішення неправильне. Оскільки ні в який момент жодна з частин тіла Ліберо не була вище верхнього краю сітки, його стрибок не можна розцінювати як спробу блокування.</a:t>
            </a:r>
            <a:r>
              <a:rPr lang="ru-RU"/>
              <a:t> </a:t>
            </a:r>
          </a:p>
          <a:p>
            <a:pPr marL="342900" indent="-342900"/>
            <a:endParaRPr lang="uk-UA"/>
          </a:p>
          <a:p>
            <a:pPr marL="342900" indent="-342900"/>
            <a:endParaRPr lang="ru-RU"/>
          </a:p>
        </p:txBody>
      </p:sp>
    </p:spTree>
  </p:cSld>
  <p:clrMapOvr>
    <a:masterClrMapping/>
  </p:clrMapOvr>
  <p:transition spd="slow">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cstate="print"/>
          <a:srcRect t="9978"/>
          <a:stretch>
            <a:fillRect/>
          </a:stretch>
        </p:blipFill>
        <p:spPr bwMode="auto">
          <a:xfrm>
            <a:off x="0" y="0"/>
            <a:ext cx="9134475" cy="692150"/>
          </a:xfrm>
          <a:prstGeom prst="rect">
            <a:avLst/>
          </a:prstGeom>
          <a:noFill/>
          <a:ln w="9525">
            <a:noFill/>
            <a:miter lim="800000"/>
            <a:headEnd/>
            <a:tailEnd/>
          </a:ln>
        </p:spPr>
      </p:pic>
      <p:sp>
        <p:nvSpPr>
          <p:cNvPr id="29698"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pPr>
              <a:lnSpc>
                <a:spcPct val="80000"/>
              </a:lnSpc>
            </a:pPr>
            <a:r>
              <a:rPr lang="ru-RU" sz="2500" b="1">
                <a:solidFill>
                  <a:srgbClr val="002060"/>
                </a:solidFill>
              </a:rPr>
              <a:t>Різне</a:t>
            </a:r>
            <a:r>
              <a:rPr lang="ru-RU" sz="2500" b="1">
                <a:solidFill>
                  <a:srgbClr val="002060"/>
                </a:solidFill>
                <a:latin typeface="Calibri" pitchFamily="34" charset="0"/>
              </a:rPr>
              <a:t> </a:t>
            </a:r>
            <a:endParaRPr lang="ru-RU" sz="2800" b="1" i="1">
              <a:solidFill>
                <a:srgbClr val="002060"/>
              </a:solidFill>
              <a:latin typeface="Calibri" pitchFamily="34" charset="0"/>
            </a:endParaRPr>
          </a:p>
        </p:txBody>
      </p:sp>
      <p:pic>
        <p:nvPicPr>
          <p:cNvPr id="29699" name="Picture 3" descr="D:\ФВУ\Презентации\АК.png"/>
          <p:cNvPicPr>
            <a:picLocks noChangeAspect="1" noChangeArrowheads="1"/>
          </p:cNvPicPr>
          <p:nvPr/>
        </p:nvPicPr>
        <p:blipFill>
          <a:blip r:embed="rId3" cstate="print"/>
          <a:srcRect/>
          <a:stretch>
            <a:fillRect/>
          </a:stretch>
        </p:blipFill>
        <p:spPr bwMode="auto">
          <a:xfrm>
            <a:off x="8027988" y="-171450"/>
            <a:ext cx="1008062" cy="1008063"/>
          </a:xfrm>
          <a:prstGeom prst="rect">
            <a:avLst/>
          </a:prstGeom>
          <a:noFill/>
          <a:ln w="9525">
            <a:noFill/>
            <a:miter lim="800000"/>
            <a:headEnd/>
            <a:tailEnd/>
          </a:ln>
        </p:spPr>
      </p:pic>
      <p:pic>
        <p:nvPicPr>
          <p:cNvPr id="29700" name="Picture 2"/>
          <p:cNvPicPr>
            <a:picLocks noChangeAspect="1" noChangeArrowheads="1"/>
          </p:cNvPicPr>
          <p:nvPr/>
        </p:nvPicPr>
        <p:blipFill>
          <a:blip r:embed="rId2" cstate="print"/>
          <a:srcRect t="66125"/>
          <a:stretch>
            <a:fillRect/>
          </a:stretch>
        </p:blipFill>
        <p:spPr bwMode="auto">
          <a:xfrm>
            <a:off x="9525" y="6597650"/>
            <a:ext cx="9134475" cy="260350"/>
          </a:xfrm>
          <a:prstGeom prst="rect">
            <a:avLst/>
          </a:prstGeom>
          <a:noFill/>
          <a:ln w="9525">
            <a:noFill/>
            <a:miter lim="800000"/>
            <a:headEnd/>
            <a:tailEnd/>
          </a:ln>
        </p:spPr>
      </p:pic>
      <p:sp>
        <p:nvSpPr>
          <p:cNvPr id="29701" name="TextBox 3"/>
          <p:cNvSpPr txBox="1">
            <a:spLocks noChangeArrowheads="1"/>
          </p:cNvSpPr>
          <p:nvPr/>
        </p:nvSpPr>
        <p:spPr bwMode="auto">
          <a:xfrm>
            <a:off x="395288" y="1412875"/>
            <a:ext cx="8391525" cy="4211638"/>
          </a:xfrm>
          <a:prstGeom prst="rect">
            <a:avLst/>
          </a:prstGeom>
          <a:noFill/>
          <a:ln w="9525">
            <a:noFill/>
            <a:miter lim="800000"/>
            <a:headEnd/>
            <a:tailEnd/>
          </a:ln>
        </p:spPr>
        <p:txBody>
          <a:bodyPr>
            <a:spAutoFit/>
          </a:bodyPr>
          <a:lstStyle/>
          <a:p>
            <a:pPr marL="342900" indent="-342900"/>
            <a:r>
              <a:rPr lang="uk-UA"/>
              <a:t>            - Правила встановлюють, що Ліберо не може бути ні капітаном команди, ні ігровим капітаном. У той же час Правила не забороняють Ліберо бути тренером, а також керувати командою, перебуваючи поза грою.</a:t>
            </a:r>
            <a:r>
              <a:rPr lang="ru-RU"/>
              <a:t> </a:t>
            </a:r>
          </a:p>
          <a:p>
            <a:pPr marL="342900" indent="-342900"/>
            <a:r>
              <a:rPr lang="uk-UA"/>
              <a:t>     </a:t>
            </a:r>
          </a:p>
          <a:p>
            <a:pPr marL="342900" indent="-342900"/>
            <a:r>
              <a:rPr lang="uk-UA"/>
              <a:t>             - Два гравці, намагаючись блокувати атаку суперника, стрибнули у сітки. Між ними стрибнув також Ліберо, але жодна з частин його тіла ні в який момент не була вище верхнього краю сітки. Проте, другий суддя свистком зупинив гру, зафіксувавши це як спробу блокування. Чи було його рішення правильним? </a:t>
            </a:r>
          </a:p>
          <a:p>
            <a:pPr marL="342900" indent="-342900"/>
            <a:r>
              <a:rPr lang="uk-UA"/>
              <a:t>             Рішення неправильне. Оскільки ні в який момент жодна з частин тіла Ліберо не була вище верхнього краю сітки, його стрибок не можна розцінювати як спробу блокування.</a:t>
            </a:r>
            <a:r>
              <a:rPr lang="ru-RU"/>
              <a:t> </a:t>
            </a:r>
          </a:p>
          <a:p>
            <a:pPr marL="342900" indent="-342900"/>
            <a:endParaRPr lang="uk-UA"/>
          </a:p>
          <a:p>
            <a:pPr marL="342900" indent="-342900"/>
            <a:endParaRPr lang="ru-RU"/>
          </a:p>
        </p:txBody>
      </p:sp>
    </p:spTree>
  </p:cSld>
  <p:clrMapOvr>
    <a:masterClrMapping/>
  </p:clrMapOvr>
  <p:transition spd="slow">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cstate="print"/>
          <a:srcRect t="9978"/>
          <a:stretch>
            <a:fillRect/>
          </a:stretch>
        </p:blipFill>
        <p:spPr bwMode="auto">
          <a:xfrm>
            <a:off x="0" y="0"/>
            <a:ext cx="9134475" cy="692150"/>
          </a:xfrm>
          <a:prstGeom prst="rect">
            <a:avLst/>
          </a:prstGeom>
          <a:noFill/>
          <a:ln w="9525">
            <a:noFill/>
            <a:miter lim="800000"/>
            <a:headEnd/>
            <a:tailEnd/>
          </a:ln>
        </p:spPr>
      </p:pic>
      <p:sp>
        <p:nvSpPr>
          <p:cNvPr id="30722"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pPr>
              <a:lnSpc>
                <a:spcPct val="80000"/>
              </a:lnSpc>
            </a:pPr>
            <a:r>
              <a:rPr lang="ru-RU" sz="2500" b="1">
                <a:solidFill>
                  <a:srgbClr val="002060"/>
                </a:solidFill>
              </a:rPr>
              <a:t>Різне</a:t>
            </a:r>
            <a:r>
              <a:rPr lang="ru-RU" sz="2500" b="1">
                <a:solidFill>
                  <a:srgbClr val="002060"/>
                </a:solidFill>
                <a:latin typeface="Calibri" pitchFamily="34" charset="0"/>
              </a:rPr>
              <a:t> </a:t>
            </a:r>
            <a:endParaRPr lang="ru-RU" sz="2800" b="1" i="1">
              <a:solidFill>
                <a:srgbClr val="002060"/>
              </a:solidFill>
              <a:latin typeface="Calibri" pitchFamily="34" charset="0"/>
            </a:endParaRPr>
          </a:p>
        </p:txBody>
      </p:sp>
      <p:pic>
        <p:nvPicPr>
          <p:cNvPr id="30723" name="Picture 3" descr="D:\ФВУ\Презентации\АК.png"/>
          <p:cNvPicPr>
            <a:picLocks noChangeAspect="1" noChangeArrowheads="1"/>
          </p:cNvPicPr>
          <p:nvPr/>
        </p:nvPicPr>
        <p:blipFill>
          <a:blip r:embed="rId3" cstate="print"/>
          <a:srcRect/>
          <a:stretch>
            <a:fillRect/>
          </a:stretch>
        </p:blipFill>
        <p:spPr bwMode="auto">
          <a:xfrm>
            <a:off x="8027988" y="-171450"/>
            <a:ext cx="1008062" cy="1008063"/>
          </a:xfrm>
          <a:prstGeom prst="rect">
            <a:avLst/>
          </a:prstGeom>
          <a:noFill/>
          <a:ln w="9525">
            <a:noFill/>
            <a:miter lim="800000"/>
            <a:headEnd/>
            <a:tailEnd/>
          </a:ln>
        </p:spPr>
      </p:pic>
      <p:pic>
        <p:nvPicPr>
          <p:cNvPr id="30724" name="Picture 2"/>
          <p:cNvPicPr>
            <a:picLocks noChangeAspect="1" noChangeArrowheads="1"/>
          </p:cNvPicPr>
          <p:nvPr/>
        </p:nvPicPr>
        <p:blipFill>
          <a:blip r:embed="rId2" cstate="print"/>
          <a:srcRect t="66125"/>
          <a:stretch>
            <a:fillRect/>
          </a:stretch>
        </p:blipFill>
        <p:spPr bwMode="auto">
          <a:xfrm>
            <a:off x="9525" y="6597650"/>
            <a:ext cx="9134475" cy="260350"/>
          </a:xfrm>
          <a:prstGeom prst="rect">
            <a:avLst/>
          </a:prstGeom>
          <a:noFill/>
          <a:ln w="9525">
            <a:noFill/>
            <a:miter lim="800000"/>
            <a:headEnd/>
            <a:tailEnd/>
          </a:ln>
        </p:spPr>
      </p:pic>
      <p:sp>
        <p:nvSpPr>
          <p:cNvPr id="30725" name="TextBox 3"/>
          <p:cNvSpPr txBox="1">
            <a:spLocks noChangeArrowheads="1"/>
          </p:cNvSpPr>
          <p:nvPr/>
        </p:nvSpPr>
        <p:spPr bwMode="auto">
          <a:xfrm>
            <a:off x="395288" y="1412875"/>
            <a:ext cx="8391525" cy="2838450"/>
          </a:xfrm>
          <a:prstGeom prst="rect">
            <a:avLst/>
          </a:prstGeom>
          <a:noFill/>
          <a:ln w="9525">
            <a:noFill/>
            <a:miter lim="800000"/>
            <a:headEnd/>
            <a:tailEnd/>
          </a:ln>
        </p:spPr>
        <p:txBody>
          <a:bodyPr>
            <a:spAutoFit/>
          </a:bodyPr>
          <a:lstStyle/>
          <a:p>
            <a:pPr marL="342900" indent="-342900"/>
            <a:r>
              <a:rPr lang="uk-UA"/>
              <a:t>           Приймаючи обманний атакуючий удар зв'язуючого команди Б, Ліберо команди А в передній зоні зіграв м'яч пальцями однієї руки над головою. Його партнер завдав атакуючий удар по цьому м'ячу, коли він був повністю вище сітки в момент удару. Яке рішення має бути прийнято, чи була ця дія правильна або неправильна? </a:t>
            </a:r>
          </a:p>
          <a:p>
            <a:pPr marL="342900" indent="-342900"/>
            <a:r>
              <a:rPr lang="uk-UA"/>
              <a:t>           Відповідно до правила, якщо Ліберо діяв відкритими пальцями подібно типової навмисної передачі для атаки, в такій ситуації це вважається помилкою. Однак, якщо Ліберо захищає тіло / обличча замість передачі, це слід вважати правильною грою.</a:t>
            </a:r>
            <a:r>
              <a:rPr lang="ru-RU"/>
              <a:t> </a:t>
            </a:r>
            <a:r>
              <a:rPr lang="uk-UA"/>
              <a:t> </a:t>
            </a:r>
          </a:p>
          <a:p>
            <a:pPr marL="342900" indent="-342900"/>
            <a:r>
              <a:rPr lang="uk-UA" b="1"/>
              <a:t>            </a:t>
            </a:r>
            <a:r>
              <a:rPr lang="uk-UA" b="1">
                <a:latin typeface="Times New Roman" pitchFamily="18" charset="0"/>
              </a:rPr>
              <a:t>(ВІДЕО 2, 3)</a:t>
            </a:r>
            <a:r>
              <a:rPr lang="uk-UA" b="1"/>
              <a:t> </a:t>
            </a:r>
            <a:endParaRPr lang="ru-RU" b="1"/>
          </a:p>
        </p:txBody>
      </p:sp>
    </p:spTree>
  </p:cSld>
  <p:clrMapOvr>
    <a:masterClrMapping/>
  </p:clrMapOvr>
  <p:transition spd="slow">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cstate="print"/>
          <a:srcRect t="9978"/>
          <a:stretch>
            <a:fillRect/>
          </a:stretch>
        </p:blipFill>
        <p:spPr bwMode="auto">
          <a:xfrm>
            <a:off x="0" y="0"/>
            <a:ext cx="9134475" cy="692150"/>
          </a:xfrm>
          <a:prstGeom prst="rect">
            <a:avLst/>
          </a:prstGeom>
          <a:noFill/>
          <a:ln w="9525">
            <a:noFill/>
            <a:miter lim="800000"/>
            <a:headEnd/>
            <a:tailEnd/>
          </a:ln>
        </p:spPr>
      </p:pic>
      <p:sp>
        <p:nvSpPr>
          <p:cNvPr id="30722"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pPr>
              <a:lnSpc>
                <a:spcPct val="80000"/>
              </a:lnSpc>
            </a:pPr>
            <a:r>
              <a:rPr lang="ru-RU" sz="2500" b="1">
                <a:solidFill>
                  <a:srgbClr val="002060"/>
                </a:solidFill>
              </a:rPr>
              <a:t>Різне</a:t>
            </a:r>
            <a:r>
              <a:rPr lang="ru-RU" sz="2500" b="1">
                <a:solidFill>
                  <a:srgbClr val="002060"/>
                </a:solidFill>
                <a:latin typeface="Calibri" pitchFamily="34" charset="0"/>
              </a:rPr>
              <a:t> </a:t>
            </a:r>
            <a:endParaRPr lang="ru-RU" sz="2800" b="1" i="1">
              <a:solidFill>
                <a:srgbClr val="002060"/>
              </a:solidFill>
              <a:latin typeface="Calibri" pitchFamily="34" charset="0"/>
            </a:endParaRPr>
          </a:p>
        </p:txBody>
      </p:sp>
      <p:pic>
        <p:nvPicPr>
          <p:cNvPr id="30723" name="Picture 3" descr="D:\ФВУ\Презентации\АК.png"/>
          <p:cNvPicPr>
            <a:picLocks noChangeAspect="1" noChangeArrowheads="1"/>
          </p:cNvPicPr>
          <p:nvPr/>
        </p:nvPicPr>
        <p:blipFill>
          <a:blip r:embed="rId4" cstate="print"/>
          <a:srcRect/>
          <a:stretch>
            <a:fillRect/>
          </a:stretch>
        </p:blipFill>
        <p:spPr bwMode="auto">
          <a:xfrm>
            <a:off x="8027988" y="-171450"/>
            <a:ext cx="1008062" cy="1008063"/>
          </a:xfrm>
          <a:prstGeom prst="rect">
            <a:avLst/>
          </a:prstGeom>
          <a:noFill/>
          <a:ln w="9525">
            <a:noFill/>
            <a:miter lim="800000"/>
            <a:headEnd/>
            <a:tailEnd/>
          </a:ln>
        </p:spPr>
      </p:pic>
      <p:pic>
        <p:nvPicPr>
          <p:cNvPr id="30724" name="Picture 2"/>
          <p:cNvPicPr>
            <a:picLocks noChangeAspect="1" noChangeArrowheads="1"/>
          </p:cNvPicPr>
          <p:nvPr/>
        </p:nvPicPr>
        <p:blipFill>
          <a:blip r:embed="rId3" cstate="print"/>
          <a:srcRect t="66125"/>
          <a:stretch>
            <a:fillRect/>
          </a:stretch>
        </p:blipFill>
        <p:spPr bwMode="auto">
          <a:xfrm>
            <a:off x="9525" y="6597650"/>
            <a:ext cx="9134475" cy="260350"/>
          </a:xfrm>
          <a:prstGeom prst="rect">
            <a:avLst/>
          </a:prstGeom>
          <a:noFill/>
          <a:ln w="9525">
            <a:noFill/>
            <a:miter lim="800000"/>
            <a:headEnd/>
            <a:tailEnd/>
          </a:ln>
        </p:spPr>
      </p:pic>
      <p:pic>
        <p:nvPicPr>
          <p:cNvPr id="7" name="ВІДЕО 2 .mp4">
            <a:hlinkClick r:id="" action="ppaction://media"/>
          </p:cNvPr>
          <p:cNvPicPr>
            <a:picLocks noRot="1" noChangeAspect="1"/>
          </p:cNvPicPr>
          <p:nvPr>
            <a:videoFile r:link="rId1"/>
          </p:nvPr>
        </p:nvPicPr>
        <p:blipFill>
          <a:blip r:embed="rId5" cstate="print"/>
          <a:stretch>
            <a:fillRect/>
          </a:stretch>
        </p:blipFill>
        <p:spPr>
          <a:xfrm>
            <a:off x="251519" y="116632"/>
            <a:ext cx="8736971" cy="6552728"/>
          </a:xfrm>
          <a:prstGeom prst="rect">
            <a:avLst/>
          </a:prstGeom>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cstate="print"/>
          <a:srcRect t="9978"/>
          <a:stretch>
            <a:fillRect/>
          </a:stretch>
        </p:blipFill>
        <p:spPr bwMode="auto">
          <a:xfrm>
            <a:off x="0" y="0"/>
            <a:ext cx="9134475" cy="692150"/>
          </a:xfrm>
          <a:prstGeom prst="rect">
            <a:avLst/>
          </a:prstGeom>
          <a:noFill/>
          <a:ln w="9525">
            <a:noFill/>
            <a:miter lim="800000"/>
            <a:headEnd/>
            <a:tailEnd/>
          </a:ln>
        </p:spPr>
      </p:pic>
      <p:sp>
        <p:nvSpPr>
          <p:cNvPr id="16386"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pPr>
              <a:lnSpc>
                <a:spcPct val="80000"/>
              </a:lnSpc>
            </a:pPr>
            <a:r>
              <a:rPr lang="ru-RU" sz="2500" b="1">
                <a:solidFill>
                  <a:srgbClr val="002060"/>
                </a:solidFill>
              </a:rPr>
              <a:t>Особливості заміщення гравця Ліберо</a:t>
            </a:r>
            <a:endParaRPr lang="ru-RU" sz="2800" b="1" i="1">
              <a:solidFill>
                <a:srgbClr val="002060"/>
              </a:solidFill>
            </a:endParaRPr>
          </a:p>
        </p:txBody>
      </p:sp>
      <p:pic>
        <p:nvPicPr>
          <p:cNvPr id="16387" name="Picture 3" descr="D:\ФВУ\Презентации\АК.png"/>
          <p:cNvPicPr>
            <a:picLocks noChangeAspect="1" noChangeArrowheads="1"/>
          </p:cNvPicPr>
          <p:nvPr/>
        </p:nvPicPr>
        <p:blipFill>
          <a:blip r:embed="rId3" cstate="print"/>
          <a:srcRect/>
          <a:stretch>
            <a:fillRect/>
          </a:stretch>
        </p:blipFill>
        <p:spPr bwMode="auto">
          <a:xfrm>
            <a:off x="8027988" y="-171450"/>
            <a:ext cx="1008062" cy="1008063"/>
          </a:xfrm>
          <a:prstGeom prst="rect">
            <a:avLst/>
          </a:prstGeom>
          <a:noFill/>
          <a:ln w="9525">
            <a:noFill/>
            <a:miter lim="800000"/>
            <a:headEnd/>
            <a:tailEnd/>
          </a:ln>
        </p:spPr>
      </p:pic>
      <p:pic>
        <p:nvPicPr>
          <p:cNvPr id="16388" name="Picture 2"/>
          <p:cNvPicPr>
            <a:picLocks noChangeAspect="1" noChangeArrowheads="1"/>
          </p:cNvPicPr>
          <p:nvPr/>
        </p:nvPicPr>
        <p:blipFill>
          <a:blip r:embed="rId2" cstate="print"/>
          <a:srcRect t="66125"/>
          <a:stretch>
            <a:fillRect/>
          </a:stretch>
        </p:blipFill>
        <p:spPr bwMode="auto">
          <a:xfrm>
            <a:off x="9525" y="6597650"/>
            <a:ext cx="9134475" cy="260350"/>
          </a:xfrm>
          <a:prstGeom prst="rect">
            <a:avLst/>
          </a:prstGeom>
          <a:noFill/>
          <a:ln w="9525">
            <a:noFill/>
            <a:miter lim="800000"/>
            <a:headEnd/>
            <a:tailEnd/>
          </a:ln>
        </p:spPr>
      </p:pic>
      <p:sp>
        <p:nvSpPr>
          <p:cNvPr id="16389" name="TextBox 3"/>
          <p:cNvSpPr txBox="1">
            <a:spLocks noChangeArrowheads="1"/>
          </p:cNvSpPr>
          <p:nvPr/>
        </p:nvSpPr>
        <p:spPr bwMode="auto">
          <a:xfrm>
            <a:off x="395288" y="1412875"/>
            <a:ext cx="8391525" cy="762000"/>
          </a:xfrm>
          <a:prstGeom prst="rect">
            <a:avLst/>
          </a:prstGeom>
          <a:noFill/>
          <a:ln w="9525">
            <a:noFill/>
            <a:miter lim="800000"/>
            <a:headEnd/>
            <a:tailEnd/>
          </a:ln>
        </p:spPr>
        <p:txBody>
          <a:bodyPr>
            <a:spAutoFit/>
          </a:bodyPr>
          <a:lstStyle/>
          <a:p>
            <a:pPr algn="ctr"/>
            <a:endParaRPr lang="ru-RU" sz="4400">
              <a:latin typeface="Calibri" pitchFamily="34" charset="0"/>
            </a:endParaRPr>
          </a:p>
        </p:txBody>
      </p:sp>
      <p:sp>
        <p:nvSpPr>
          <p:cNvPr id="16390" name="Rectangle 7"/>
          <p:cNvSpPr>
            <a:spLocks noChangeArrowheads="1"/>
          </p:cNvSpPr>
          <p:nvPr/>
        </p:nvSpPr>
        <p:spPr bwMode="auto">
          <a:xfrm>
            <a:off x="539750" y="908050"/>
            <a:ext cx="8281988" cy="3544888"/>
          </a:xfrm>
          <a:prstGeom prst="rect">
            <a:avLst/>
          </a:prstGeom>
          <a:solidFill>
            <a:srgbClr val="F8F9FA"/>
          </a:solidFill>
          <a:ln w="9525">
            <a:noFill/>
            <a:miter lim="800000"/>
            <a:headEnd/>
            <a:tailEnd/>
          </a:ln>
        </p:spPr>
        <p:txBody>
          <a:bodyPr lIns="0" tIns="-12696" rIns="0" bIns="-12696" anchor="ctr">
            <a:spAutoFit/>
          </a:bodyPr>
          <a:lstStyle/>
          <a:p>
            <a:pPr marL="342900" indent="-342900">
              <a:buFontTx/>
              <a:buAutoNum type="arabicPeriod"/>
            </a:pPr>
            <a:r>
              <a:rPr lang="uk-UA"/>
              <a:t> Ліберо може увійти в гру без дозволу другого судді після перевірки розташування перед початком партії. Гравець початкового розташування повинен бути на майданчику під час перевірки розташування. Як тільки 2-ий суддя перевірить розташування гравців на майданчику, Ліберо може замістити гравця задньої лінії. Не потрібно, щоб команда обов'язково починала з Ліберо або мала Ліберо. </a:t>
            </a:r>
            <a:r>
              <a:rPr lang="ru-RU"/>
              <a:t/>
            </a:r>
            <a:br>
              <a:rPr lang="ru-RU"/>
            </a:br>
            <a:endParaRPr lang="ru-RU"/>
          </a:p>
          <a:p>
            <a:pPr marL="342900" indent="-342900">
              <a:buFontTx/>
              <a:buAutoNum type="arabicPeriod" startAt="2"/>
            </a:pPr>
            <a:r>
              <a:rPr lang="uk-UA"/>
              <a:t>Ліберо не дозволено брати участь в будь-який заміні: звичайній або виключній.</a:t>
            </a:r>
            <a:r>
              <a:rPr lang="ru-RU"/>
              <a:t> </a:t>
            </a:r>
          </a:p>
          <a:p>
            <a:pPr marL="342900" indent="-342900">
              <a:buFontTx/>
              <a:buAutoNum type="arabicPeriod" startAt="2"/>
            </a:pPr>
            <a:endParaRPr lang="ru-RU"/>
          </a:p>
          <a:p>
            <a:pPr marL="342900" indent="-342900">
              <a:buFontTx/>
              <a:buAutoNum type="arabicPeriod" startAt="3"/>
            </a:pPr>
            <a:r>
              <a:rPr lang="uk-UA"/>
              <a:t>Заміщення Ліберо може проходити в той самий час, що і заміна, тому що "Заміщення" не є "заміною", і навпаки.</a:t>
            </a:r>
            <a:r>
              <a:rPr lang="ru-RU"/>
              <a:t> </a:t>
            </a:r>
          </a:p>
          <a:p>
            <a:pPr marL="342900" indent="-342900"/>
            <a:endParaRPr lang="ru-RU"/>
          </a:p>
        </p:txBody>
      </p:sp>
      <p:pic>
        <p:nvPicPr>
          <p:cNvPr id="17412" name="Picture 6"/>
          <p:cNvPicPr>
            <a:picLocks noChangeAspect="1" noChangeArrowheads="1"/>
          </p:cNvPicPr>
          <p:nvPr/>
        </p:nvPicPr>
        <p:blipFill>
          <a:blip r:embed="rId4" cstate="print"/>
          <a:srcRect/>
          <a:stretch>
            <a:fillRect/>
          </a:stretch>
        </p:blipFill>
        <p:spPr bwMode="auto">
          <a:xfrm>
            <a:off x="1042988" y="4437063"/>
            <a:ext cx="2952750" cy="1971675"/>
          </a:xfrm>
          <a:prstGeom prst="rect">
            <a:avLst/>
          </a:prstGeom>
          <a:noFill/>
          <a:ln w="9525">
            <a:noFill/>
            <a:miter lim="800000"/>
            <a:headEnd/>
            <a:tailEnd/>
          </a:ln>
        </p:spPr>
      </p:pic>
      <p:pic>
        <p:nvPicPr>
          <p:cNvPr id="17416" name="Picture 8"/>
          <p:cNvPicPr>
            <a:picLocks noChangeAspect="1" noChangeArrowheads="1"/>
          </p:cNvPicPr>
          <p:nvPr/>
        </p:nvPicPr>
        <p:blipFill>
          <a:blip r:embed="rId5" cstate="print"/>
          <a:srcRect/>
          <a:stretch>
            <a:fillRect/>
          </a:stretch>
        </p:blipFill>
        <p:spPr bwMode="auto">
          <a:xfrm>
            <a:off x="5364163" y="4365625"/>
            <a:ext cx="2952750" cy="2087563"/>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416"/>
                                        </p:tgtEl>
                                        <p:attrNameLst>
                                          <p:attrName>style.visibility</p:attrName>
                                        </p:attrNameLst>
                                      </p:cBhvr>
                                      <p:to>
                                        <p:strVal val="visible"/>
                                      </p:to>
                                    </p:set>
                                    <p:anim calcmode="lin" valueType="num">
                                      <p:cBhvr additive="base">
                                        <p:cTn id="12" dur="500" fill="hold"/>
                                        <p:tgtEl>
                                          <p:spTgt spid="17416"/>
                                        </p:tgtEl>
                                        <p:attrNameLst>
                                          <p:attrName>ppt_x</p:attrName>
                                        </p:attrNameLst>
                                      </p:cBhvr>
                                      <p:tavLst>
                                        <p:tav tm="0">
                                          <p:val>
                                            <p:strVal val="#ppt_x"/>
                                          </p:val>
                                        </p:tav>
                                        <p:tav tm="100000">
                                          <p:val>
                                            <p:strVal val="#ppt_x"/>
                                          </p:val>
                                        </p:tav>
                                      </p:tavLst>
                                    </p:anim>
                                    <p:anim calcmode="lin" valueType="num">
                                      <p:cBhvr additive="base">
                                        <p:cTn id="13"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001">
              <a:srgbClr val="E6E6E6"/>
            </a:gs>
            <a:gs pos="32001">
              <a:srgbClr val="7D8496"/>
            </a:gs>
            <a:gs pos="47000">
              <a:srgbClr val="E6E6E6"/>
            </a:gs>
            <a:gs pos="85001">
              <a:srgbClr val="7D8496"/>
            </a:gs>
            <a:gs pos="100000">
              <a:srgbClr val="E6E6E6"/>
            </a:gs>
          </a:gsLst>
          <a:lin ang="2700000" scaled="0"/>
          <a:tileRect/>
        </a:gradFill>
        <a:effectLst/>
      </p:bgPr>
    </p:bg>
    <p:spTree>
      <p:nvGrpSpPr>
        <p:cNvPr id="1" name=""/>
        <p:cNvGrpSpPr/>
        <p:nvPr/>
      </p:nvGrpSpPr>
      <p:grpSpPr>
        <a:xfrm>
          <a:off x="0" y="0"/>
          <a:ext cx="0" cy="0"/>
          <a:chOff x="0" y="0"/>
          <a:chExt cx="0" cy="0"/>
        </a:xfrm>
      </p:grpSpPr>
      <p:pic>
        <p:nvPicPr>
          <p:cNvPr id="31746" name="Picture 3" descr="D:\ФВУ\Презентации\АК.png"/>
          <p:cNvPicPr>
            <a:picLocks noChangeAspect="1" noChangeArrowheads="1"/>
          </p:cNvPicPr>
          <p:nvPr/>
        </p:nvPicPr>
        <p:blipFill>
          <a:blip r:embed="rId2" cstate="print"/>
          <a:srcRect/>
          <a:stretch>
            <a:fillRect/>
          </a:stretch>
        </p:blipFill>
        <p:spPr bwMode="auto">
          <a:xfrm>
            <a:off x="3419475" y="836613"/>
            <a:ext cx="2376488" cy="2376487"/>
          </a:xfrm>
          <a:prstGeom prst="rect">
            <a:avLst/>
          </a:prstGeom>
          <a:noFill/>
          <a:ln w="9525">
            <a:noFill/>
            <a:miter lim="800000"/>
            <a:headEnd/>
            <a:tailEnd/>
          </a:ln>
        </p:spPr>
      </p:pic>
      <p:sp>
        <p:nvSpPr>
          <p:cNvPr id="9" name="Заголовок 1"/>
          <p:cNvSpPr txBox="1">
            <a:spLocks/>
          </p:cNvSpPr>
          <p:nvPr/>
        </p:nvSpPr>
        <p:spPr>
          <a:xfrm>
            <a:off x="1547813" y="2997200"/>
            <a:ext cx="6286500" cy="1071563"/>
          </a:xfrm>
          <a:prstGeom prst="rect">
            <a:avLst/>
          </a:prstGeom>
        </p:spPr>
        <p:txBody>
          <a:bodyPr anchor="ctr"/>
          <a:lstStyle/>
          <a:p>
            <a:pPr fontAlgn="auto">
              <a:spcAft>
                <a:spcPts val="0"/>
              </a:spcAft>
              <a:defRPr/>
            </a:pPr>
            <a:r>
              <a:rPr lang="ru-RU" sz="6000" b="1" i="1" dirty="0">
                <a:solidFill>
                  <a:schemeClr val="tx2">
                    <a:lumMod val="50000"/>
                  </a:schemeClr>
                </a:solidFill>
                <a:latin typeface="+mj-lt"/>
                <a:ea typeface="+mj-ea"/>
                <a:cs typeface="+mj-cs"/>
              </a:rPr>
              <a:t>ДЯКУЮ ЗА УВАГУ!</a:t>
            </a:r>
          </a:p>
        </p:txBody>
      </p:sp>
    </p:spTree>
  </p:cSld>
  <p:clrMapOvr>
    <a:masterClrMapping/>
  </p:clrMapOvr>
  <p:transition spd="slow">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cstate="print"/>
          <a:srcRect t="9978"/>
          <a:stretch>
            <a:fillRect/>
          </a:stretch>
        </p:blipFill>
        <p:spPr bwMode="auto">
          <a:xfrm>
            <a:off x="0" y="0"/>
            <a:ext cx="9134475" cy="692150"/>
          </a:xfrm>
          <a:prstGeom prst="rect">
            <a:avLst/>
          </a:prstGeom>
          <a:noFill/>
          <a:ln w="9525">
            <a:noFill/>
            <a:miter lim="800000"/>
            <a:headEnd/>
            <a:tailEnd/>
          </a:ln>
        </p:spPr>
      </p:pic>
      <p:sp>
        <p:nvSpPr>
          <p:cNvPr id="17410"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pPr>
              <a:lnSpc>
                <a:spcPct val="80000"/>
              </a:lnSpc>
            </a:pPr>
            <a:endParaRPr lang="ru-RU" sz="2800" b="1" i="1">
              <a:solidFill>
                <a:srgbClr val="002060"/>
              </a:solidFill>
              <a:latin typeface="Calibri" pitchFamily="34" charset="0"/>
            </a:endParaRPr>
          </a:p>
        </p:txBody>
      </p:sp>
      <p:pic>
        <p:nvPicPr>
          <p:cNvPr id="17411" name="Picture 3" descr="D:\ФВУ\Презентации\АК.png"/>
          <p:cNvPicPr>
            <a:picLocks noChangeAspect="1" noChangeArrowheads="1"/>
          </p:cNvPicPr>
          <p:nvPr/>
        </p:nvPicPr>
        <p:blipFill>
          <a:blip r:embed="rId3" cstate="print"/>
          <a:srcRect/>
          <a:stretch>
            <a:fillRect/>
          </a:stretch>
        </p:blipFill>
        <p:spPr bwMode="auto">
          <a:xfrm>
            <a:off x="8027988" y="-171450"/>
            <a:ext cx="1008062" cy="1008063"/>
          </a:xfrm>
          <a:prstGeom prst="rect">
            <a:avLst/>
          </a:prstGeom>
          <a:noFill/>
          <a:ln w="9525">
            <a:noFill/>
            <a:miter lim="800000"/>
            <a:headEnd/>
            <a:tailEnd/>
          </a:ln>
        </p:spPr>
      </p:pic>
      <p:pic>
        <p:nvPicPr>
          <p:cNvPr id="17412" name="Picture 2"/>
          <p:cNvPicPr>
            <a:picLocks noChangeAspect="1" noChangeArrowheads="1"/>
          </p:cNvPicPr>
          <p:nvPr/>
        </p:nvPicPr>
        <p:blipFill>
          <a:blip r:embed="rId2" cstate="print"/>
          <a:srcRect t="66125"/>
          <a:stretch>
            <a:fillRect/>
          </a:stretch>
        </p:blipFill>
        <p:spPr bwMode="auto">
          <a:xfrm>
            <a:off x="9525" y="6597650"/>
            <a:ext cx="9134475" cy="260350"/>
          </a:xfrm>
          <a:prstGeom prst="rect">
            <a:avLst/>
          </a:prstGeom>
          <a:noFill/>
          <a:ln w="9525">
            <a:noFill/>
            <a:miter lim="800000"/>
            <a:headEnd/>
            <a:tailEnd/>
          </a:ln>
        </p:spPr>
      </p:pic>
      <p:sp>
        <p:nvSpPr>
          <p:cNvPr id="17413" name="TextBox 3"/>
          <p:cNvSpPr txBox="1">
            <a:spLocks noChangeArrowheads="1"/>
          </p:cNvSpPr>
          <p:nvPr/>
        </p:nvSpPr>
        <p:spPr bwMode="auto">
          <a:xfrm>
            <a:off x="395288" y="1412875"/>
            <a:ext cx="8391525" cy="762000"/>
          </a:xfrm>
          <a:prstGeom prst="rect">
            <a:avLst/>
          </a:prstGeom>
          <a:noFill/>
          <a:ln w="9525">
            <a:noFill/>
            <a:miter lim="800000"/>
            <a:headEnd/>
            <a:tailEnd/>
          </a:ln>
        </p:spPr>
        <p:txBody>
          <a:bodyPr>
            <a:spAutoFit/>
          </a:bodyPr>
          <a:lstStyle/>
          <a:p>
            <a:pPr algn="ctr"/>
            <a:endParaRPr lang="ru-RU" sz="4400">
              <a:latin typeface="Calibri" pitchFamily="34" charset="0"/>
            </a:endParaRPr>
          </a:p>
        </p:txBody>
      </p:sp>
      <p:sp>
        <p:nvSpPr>
          <p:cNvPr id="17414" name="Rectangle 7"/>
          <p:cNvSpPr>
            <a:spLocks noChangeArrowheads="1"/>
          </p:cNvSpPr>
          <p:nvPr/>
        </p:nvSpPr>
        <p:spPr bwMode="auto">
          <a:xfrm>
            <a:off x="250825" y="1238250"/>
            <a:ext cx="8642350" cy="4643438"/>
          </a:xfrm>
          <a:prstGeom prst="rect">
            <a:avLst/>
          </a:prstGeom>
          <a:solidFill>
            <a:srgbClr val="F8F9FA"/>
          </a:solidFill>
          <a:ln w="9525">
            <a:noFill/>
            <a:miter lim="800000"/>
            <a:headEnd/>
            <a:tailEnd/>
          </a:ln>
        </p:spPr>
        <p:txBody>
          <a:bodyPr lIns="0" tIns="-12696" rIns="0" bIns="-12696" anchor="ctr">
            <a:spAutoFit/>
          </a:bodyPr>
          <a:lstStyle/>
          <a:p>
            <a:r>
              <a:rPr lang="uk-UA" dirty="0"/>
              <a:t>      4. Якщо </a:t>
            </a:r>
            <a:r>
              <a:rPr lang="uk-UA" dirty="0" err="1"/>
              <a:t>Ліберо</a:t>
            </a:r>
            <a:r>
              <a:rPr lang="uk-UA" dirty="0"/>
              <a:t>, заміщуючи гравця, зробив це після свистка на подачу, але перед ударом </a:t>
            </a:r>
            <a:r>
              <a:rPr lang="uk-UA" dirty="0" err="1"/>
              <a:t>подаючого</a:t>
            </a:r>
            <a:r>
              <a:rPr lang="uk-UA" dirty="0"/>
              <a:t> по м'ячу, то дії першого судді повинні бути наступні: </a:t>
            </a:r>
          </a:p>
          <a:p>
            <a:pPr>
              <a:buFontTx/>
              <a:buChar char="-"/>
            </a:pPr>
            <a:r>
              <a:rPr lang="uk-UA" dirty="0"/>
              <a:t> якщо це перший раз в матчі, першому судді слід продовжити розігрування, не перериваючи гру. Після закінчення розігрування він / вона повинен проінформувати ігрового капітана, що це неправильна процедура заміщення. </a:t>
            </a:r>
          </a:p>
          <a:p>
            <a:r>
              <a:rPr lang="uk-UA" dirty="0"/>
              <a:t>      Наступні заміщення із запізненням повинні негайно стати предметом для санкцій за затримку, при цьому розігрування переривається. До того ж, заміщення </a:t>
            </a:r>
            <a:r>
              <a:rPr lang="uk-UA" dirty="0" err="1"/>
              <a:t>Ліберо</a:t>
            </a:r>
            <a:r>
              <a:rPr lang="uk-UA" dirty="0"/>
              <a:t> залишається в силі. </a:t>
            </a:r>
          </a:p>
          <a:p>
            <a:pPr>
              <a:buFontTx/>
              <a:buChar char="-"/>
            </a:pPr>
            <a:r>
              <a:rPr lang="uk-UA" dirty="0"/>
              <a:t> якщо заміщення виконано після удару на подачі, перший суддя повинен свистком зафіксувати це як позиційну помилку.</a:t>
            </a:r>
            <a:r>
              <a:rPr lang="ru-RU" dirty="0"/>
              <a:t> </a:t>
            </a:r>
          </a:p>
          <a:p>
            <a:endParaRPr lang="uk-UA" dirty="0"/>
          </a:p>
          <a:p>
            <a:r>
              <a:rPr lang="uk-UA" dirty="0"/>
              <a:t>      5. Якщо неправильне заміщення </a:t>
            </a:r>
            <a:r>
              <a:rPr lang="uk-UA" dirty="0" err="1"/>
              <a:t>Ліберо</a:t>
            </a:r>
            <a:r>
              <a:rPr lang="uk-UA" dirty="0"/>
              <a:t> було виявлено до того, як відбулася подача, то необхідно зробити наступне: </a:t>
            </a:r>
          </a:p>
          <a:p>
            <a:r>
              <a:rPr lang="uk-UA" dirty="0"/>
              <a:t>     - другий суддя повинен свистком відкликати гравця назад. Неправильне заміщення скасовується, </a:t>
            </a:r>
            <a:r>
              <a:rPr lang="uk-UA" dirty="0" smtClean="0"/>
              <a:t>та</a:t>
            </a:r>
            <a:r>
              <a:rPr lang="uk-UA" dirty="0" smtClean="0"/>
              <a:t> застосовується санкція </a:t>
            </a:r>
            <a:r>
              <a:rPr lang="uk-UA" dirty="0"/>
              <a:t>за затримку. </a:t>
            </a:r>
          </a:p>
          <a:p>
            <a:r>
              <a:rPr lang="uk-UA" dirty="0"/>
              <a:t>    - якщо воно виявлено після того, як гра продовжилася, наслідки його такі ж, як при неправомірній заміні.</a:t>
            </a:r>
            <a:r>
              <a:rPr lang="ru-RU" dirty="0"/>
              <a:t> </a:t>
            </a:r>
          </a:p>
        </p:txBody>
      </p:sp>
      <p:sp>
        <p:nvSpPr>
          <p:cNvPr id="17416" name="Rectangle 8"/>
          <p:cNvSpPr>
            <a:spLocks noChangeArrowheads="1"/>
          </p:cNvSpPr>
          <p:nvPr/>
        </p:nvSpPr>
        <p:spPr bwMode="auto">
          <a:xfrm>
            <a:off x="395288" y="188913"/>
            <a:ext cx="6042025" cy="384175"/>
          </a:xfrm>
          <a:prstGeom prst="rect">
            <a:avLst/>
          </a:prstGeom>
          <a:noFill/>
          <a:ln w="9525">
            <a:noFill/>
            <a:miter lim="800000"/>
            <a:headEnd/>
            <a:tailEnd/>
          </a:ln>
          <a:effectLst/>
        </p:spPr>
        <p:txBody>
          <a:bodyPr wrap="none">
            <a:spAutoFit/>
          </a:bodyPr>
          <a:lstStyle/>
          <a:p>
            <a:pPr>
              <a:lnSpc>
                <a:spcPct val="80000"/>
              </a:lnSpc>
            </a:pPr>
            <a:r>
              <a:rPr lang="ru-RU" sz="2400" b="1">
                <a:solidFill>
                  <a:srgbClr val="002060"/>
                </a:solidFill>
              </a:rPr>
              <a:t>Особливості заміщення гравця Ліберо</a:t>
            </a:r>
          </a:p>
        </p:txBody>
      </p:sp>
    </p:spTree>
  </p:cSld>
  <p:clrMapOvr>
    <a:masterClrMapping/>
  </p:clrMapOvr>
  <p:transition spd="slow">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cstate="print"/>
          <a:srcRect t="9978"/>
          <a:stretch>
            <a:fillRect/>
          </a:stretch>
        </p:blipFill>
        <p:spPr bwMode="auto">
          <a:xfrm>
            <a:off x="0" y="0"/>
            <a:ext cx="9134475" cy="692150"/>
          </a:xfrm>
          <a:prstGeom prst="rect">
            <a:avLst/>
          </a:prstGeom>
          <a:noFill/>
          <a:ln w="9525">
            <a:noFill/>
            <a:miter lim="800000"/>
            <a:headEnd/>
            <a:tailEnd/>
          </a:ln>
        </p:spPr>
      </p:pic>
      <p:sp>
        <p:nvSpPr>
          <p:cNvPr id="18434"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pPr>
              <a:lnSpc>
                <a:spcPct val="80000"/>
              </a:lnSpc>
            </a:pPr>
            <a:endParaRPr lang="ru-RU" sz="2800" b="1" i="1">
              <a:solidFill>
                <a:srgbClr val="002060"/>
              </a:solidFill>
              <a:latin typeface="Calibri" pitchFamily="34" charset="0"/>
            </a:endParaRPr>
          </a:p>
        </p:txBody>
      </p:sp>
      <p:pic>
        <p:nvPicPr>
          <p:cNvPr id="18435" name="Picture 3" descr="D:\ФВУ\Презентации\АК.png"/>
          <p:cNvPicPr>
            <a:picLocks noChangeAspect="1" noChangeArrowheads="1"/>
          </p:cNvPicPr>
          <p:nvPr/>
        </p:nvPicPr>
        <p:blipFill>
          <a:blip r:embed="rId3" cstate="print"/>
          <a:srcRect/>
          <a:stretch>
            <a:fillRect/>
          </a:stretch>
        </p:blipFill>
        <p:spPr bwMode="auto">
          <a:xfrm>
            <a:off x="8027988" y="-171450"/>
            <a:ext cx="1008062" cy="1008063"/>
          </a:xfrm>
          <a:prstGeom prst="rect">
            <a:avLst/>
          </a:prstGeom>
          <a:noFill/>
          <a:ln w="9525">
            <a:noFill/>
            <a:miter lim="800000"/>
            <a:headEnd/>
            <a:tailEnd/>
          </a:ln>
        </p:spPr>
      </p:pic>
      <p:pic>
        <p:nvPicPr>
          <p:cNvPr id="18436" name="Picture 2"/>
          <p:cNvPicPr>
            <a:picLocks noChangeAspect="1" noChangeArrowheads="1"/>
          </p:cNvPicPr>
          <p:nvPr/>
        </p:nvPicPr>
        <p:blipFill>
          <a:blip r:embed="rId2" cstate="print"/>
          <a:srcRect t="66125"/>
          <a:stretch>
            <a:fillRect/>
          </a:stretch>
        </p:blipFill>
        <p:spPr bwMode="auto">
          <a:xfrm>
            <a:off x="9525" y="6597650"/>
            <a:ext cx="9134475" cy="260350"/>
          </a:xfrm>
          <a:prstGeom prst="rect">
            <a:avLst/>
          </a:prstGeom>
          <a:noFill/>
          <a:ln w="9525">
            <a:noFill/>
            <a:miter lim="800000"/>
            <a:headEnd/>
            <a:tailEnd/>
          </a:ln>
        </p:spPr>
      </p:pic>
      <p:sp>
        <p:nvSpPr>
          <p:cNvPr id="18437" name="TextBox 3"/>
          <p:cNvSpPr txBox="1">
            <a:spLocks noChangeArrowheads="1"/>
          </p:cNvSpPr>
          <p:nvPr/>
        </p:nvSpPr>
        <p:spPr bwMode="auto">
          <a:xfrm>
            <a:off x="395288" y="1412875"/>
            <a:ext cx="8391525" cy="762000"/>
          </a:xfrm>
          <a:prstGeom prst="rect">
            <a:avLst/>
          </a:prstGeom>
          <a:noFill/>
          <a:ln w="9525">
            <a:noFill/>
            <a:miter lim="800000"/>
            <a:headEnd/>
            <a:tailEnd/>
          </a:ln>
        </p:spPr>
        <p:txBody>
          <a:bodyPr>
            <a:spAutoFit/>
          </a:bodyPr>
          <a:lstStyle/>
          <a:p>
            <a:pPr algn="ctr"/>
            <a:endParaRPr lang="ru-RU" sz="4400">
              <a:latin typeface="Calibri" pitchFamily="34" charset="0"/>
            </a:endParaRPr>
          </a:p>
        </p:txBody>
      </p:sp>
      <p:sp>
        <p:nvSpPr>
          <p:cNvPr id="18438" name="Rectangle 7"/>
          <p:cNvSpPr>
            <a:spLocks noChangeArrowheads="1"/>
          </p:cNvSpPr>
          <p:nvPr/>
        </p:nvSpPr>
        <p:spPr bwMode="auto">
          <a:xfrm>
            <a:off x="468313" y="836613"/>
            <a:ext cx="7848600" cy="3270250"/>
          </a:xfrm>
          <a:prstGeom prst="rect">
            <a:avLst/>
          </a:prstGeom>
          <a:solidFill>
            <a:srgbClr val="F8F9FA"/>
          </a:solidFill>
          <a:ln w="9525">
            <a:noFill/>
            <a:miter lim="800000"/>
            <a:headEnd/>
            <a:tailEnd/>
          </a:ln>
        </p:spPr>
        <p:txBody>
          <a:bodyPr lIns="0" tIns="-12696" rIns="0" bIns="-12696" anchor="ctr">
            <a:spAutoFit/>
          </a:bodyPr>
          <a:lstStyle/>
          <a:p>
            <a:r>
              <a:rPr lang="uk-UA"/>
              <a:t>        6. Якщо Ліберо і заміщений гравець без необхідності помінялися на майданчику, але, зрозумівши свою помилку, моментально самі її виправили і це не було зареєстровано в Аркуші контролю Ліберо то, це заміщенням не рахується. Повинно бути хоча б одне завершене розігрування між двома заміщеннями Ліберо. І це не слід розглядати як помилку.</a:t>
            </a:r>
            <a:r>
              <a:rPr lang="ru-RU"/>
              <a:t> </a:t>
            </a:r>
            <a:r>
              <a:rPr lang="uk-UA" b="1">
                <a:latin typeface="Times New Roman" pitchFamily="18" charset="0"/>
              </a:rPr>
              <a:t>(ВІДЕО 1) </a:t>
            </a:r>
            <a:endParaRPr lang="ru-RU" b="1">
              <a:latin typeface="Times New Roman" pitchFamily="18" charset="0"/>
            </a:endParaRPr>
          </a:p>
          <a:p>
            <a:endParaRPr lang="uk-UA"/>
          </a:p>
          <a:p>
            <a:r>
              <a:rPr lang="uk-UA"/>
              <a:t>        7. Команда забула замістити Ліберо, коли він перейшов на передню лінію в позицію 4. Перший суддя повинен не поспішати з сигналом на подачу протягом розумного часу, якщо заміщення все ще не відбулося, команді потрібно нагадати про обов'язки виконати заміщення Ліберо, потім команда повинна бути покарана за будь-яку заподіяну затримку.</a:t>
            </a:r>
            <a:r>
              <a:rPr lang="ru-RU"/>
              <a:t> </a:t>
            </a:r>
          </a:p>
        </p:txBody>
      </p:sp>
      <p:pic>
        <p:nvPicPr>
          <p:cNvPr id="20487" name="Picture 7"/>
          <p:cNvPicPr>
            <a:picLocks noChangeAspect="1" noChangeArrowheads="1"/>
          </p:cNvPicPr>
          <p:nvPr/>
        </p:nvPicPr>
        <p:blipFill>
          <a:blip r:embed="rId4" cstate="print"/>
          <a:srcRect/>
          <a:stretch>
            <a:fillRect/>
          </a:stretch>
        </p:blipFill>
        <p:spPr bwMode="auto">
          <a:xfrm>
            <a:off x="2700338" y="4292600"/>
            <a:ext cx="3168650" cy="2189163"/>
          </a:xfrm>
          <a:prstGeom prst="rect">
            <a:avLst/>
          </a:prstGeom>
          <a:noFill/>
          <a:ln w="9525">
            <a:noFill/>
            <a:miter lim="800000"/>
            <a:headEnd/>
            <a:tailEnd/>
          </a:ln>
        </p:spPr>
      </p:pic>
      <p:sp>
        <p:nvSpPr>
          <p:cNvPr id="18441" name="Rectangle 9"/>
          <p:cNvSpPr>
            <a:spLocks noChangeArrowheads="1"/>
          </p:cNvSpPr>
          <p:nvPr/>
        </p:nvSpPr>
        <p:spPr bwMode="auto">
          <a:xfrm>
            <a:off x="395288" y="130175"/>
            <a:ext cx="6042025" cy="384175"/>
          </a:xfrm>
          <a:prstGeom prst="rect">
            <a:avLst/>
          </a:prstGeom>
          <a:noFill/>
          <a:ln w="9525">
            <a:noFill/>
            <a:miter lim="800000"/>
            <a:headEnd/>
            <a:tailEnd/>
          </a:ln>
          <a:effectLst/>
        </p:spPr>
        <p:txBody>
          <a:bodyPr wrap="none">
            <a:spAutoFit/>
          </a:bodyPr>
          <a:lstStyle/>
          <a:p>
            <a:pPr>
              <a:lnSpc>
                <a:spcPct val="80000"/>
              </a:lnSpc>
            </a:pPr>
            <a:r>
              <a:rPr lang="ru-RU" sz="2400" b="1">
                <a:solidFill>
                  <a:srgbClr val="002060"/>
                </a:solidFill>
              </a:rPr>
              <a:t>Особливості заміщення гравця Ліберо</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additive="base">
                                        <p:cTn id="7" dur="500" fill="hold"/>
                                        <p:tgtEl>
                                          <p:spTgt spid="20487"/>
                                        </p:tgtEl>
                                        <p:attrNameLst>
                                          <p:attrName>ppt_x</p:attrName>
                                        </p:attrNameLst>
                                      </p:cBhvr>
                                      <p:tavLst>
                                        <p:tav tm="0">
                                          <p:val>
                                            <p:strVal val="#ppt_x"/>
                                          </p:val>
                                        </p:tav>
                                        <p:tav tm="100000">
                                          <p:val>
                                            <p:strVal val="#ppt_x"/>
                                          </p:val>
                                        </p:tav>
                                      </p:tavLst>
                                    </p:anim>
                                    <p:anim calcmode="lin" valueType="num">
                                      <p:cBhvr additive="base">
                                        <p:cTn id="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cstate="print"/>
          <a:srcRect t="9978"/>
          <a:stretch>
            <a:fillRect/>
          </a:stretch>
        </p:blipFill>
        <p:spPr bwMode="auto">
          <a:xfrm>
            <a:off x="0" y="0"/>
            <a:ext cx="9134475" cy="692150"/>
          </a:xfrm>
          <a:prstGeom prst="rect">
            <a:avLst/>
          </a:prstGeom>
          <a:noFill/>
          <a:ln w="9525">
            <a:noFill/>
            <a:miter lim="800000"/>
            <a:headEnd/>
            <a:tailEnd/>
          </a:ln>
        </p:spPr>
      </p:pic>
      <p:sp>
        <p:nvSpPr>
          <p:cNvPr id="18434"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pPr>
              <a:lnSpc>
                <a:spcPct val="80000"/>
              </a:lnSpc>
            </a:pPr>
            <a:endParaRPr lang="ru-RU" sz="2800" b="1" i="1">
              <a:solidFill>
                <a:srgbClr val="002060"/>
              </a:solidFill>
              <a:latin typeface="Calibri" pitchFamily="34" charset="0"/>
            </a:endParaRPr>
          </a:p>
        </p:txBody>
      </p:sp>
      <p:pic>
        <p:nvPicPr>
          <p:cNvPr id="18435" name="Picture 3" descr="D:\ФВУ\Презентации\АК.png"/>
          <p:cNvPicPr>
            <a:picLocks noChangeAspect="1" noChangeArrowheads="1"/>
          </p:cNvPicPr>
          <p:nvPr/>
        </p:nvPicPr>
        <p:blipFill>
          <a:blip r:embed="rId4" cstate="print"/>
          <a:srcRect/>
          <a:stretch>
            <a:fillRect/>
          </a:stretch>
        </p:blipFill>
        <p:spPr bwMode="auto">
          <a:xfrm>
            <a:off x="8027988" y="-171450"/>
            <a:ext cx="1008062" cy="1008063"/>
          </a:xfrm>
          <a:prstGeom prst="rect">
            <a:avLst/>
          </a:prstGeom>
          <a:noFill/>
          <a:ln w="9525">
            <a:noFill/>
            <a:miter lim="800000"/>
            <a:headEnd/>
            <a:tailEnd/>
          </a:ln>
        </p:spPr>
      </p:pic>
      <p:pic>
        <p:nvPicPr>
          <p:cNvPr id="18436" name="Picture 2"/>
          <p:cNvPicPr>
            <a:picLocks noChangeAspect="1" noChangeArrowheads="1"/>
          </p:cNvPicPr>
          <p:nvPr/>
        </p:nvPicPr>
        <p:blipFill>
          <a:blip r:embed="rId3" cstate="print"/>
          <a:srcRect t="66125"/>
          <a:stretch>
            <a:fillRect/>
          </a:stretch>
        </p:blipFill>
        <p:spPr bwMode="auto">
          <a:xfrm>
            <a:off x="9525" y="6597650"/>
            <a:ext cx="9134475" cy="260350"/>
          </a:xfrm>
          <a:prstGeom prst="rect">
            <a:avLst/>
          </a:prstGeom>
          <a:noFill/>
          <a:ln w="9525">
            <a:noFill/>
            <a:miter lim="800000"/>
            <a:headEnd/>
            <a:tailEnd/>
          </a:ln>
        </p:spPr>
      </p:pic>
      <p:sp>
        <p:nvSpPr>
          <p:cNvPr id="18437" name="TextBox 3"/>
          <p:cNvSpPr txBox="1">
            <a:spLocks noChangeArrowheads="1"/>
          </p:cNvSpPr>
          <p:nvPr/>
        </p:nvSpPr>
        <p:spPr bwMode="auto">
          <a:xfrm>
            <a:off x="395288" y="1412875"/>
            <a:ext cx="8391525" cy="762000"/>
          </a:xfrm>
          <a:prstGeom prst="rect">
            <a:avLst/>
          </a:prstGeom>
          <a:noFill/>
          <a:ln w="9525">
            <a:noFill/>
            <a:miter lim="800000"/>
            <a:headEnd/>
            <a:tailEnd/>
          </a:ln>
        </p:spPr>
        <p:txBody>
          <a:bodyPr>
            <a:spAutoFit/>
          </a:bodyPr>
          <a:lstStyle/>
          <a:p>
            <a:pPr algn="ctr"/>
            <a:endParaRPr lang="ru-RU" sz="4400">
              <a:latin typeface="Calibri" pitchFamily="34" charset="0"/>
            </a:endParaRPr>
          </a:p>
        </p:txBody>
      </p:sp>
      <p:sp>
        <p:nvSpPr>
          <p:cNvPr id="18441" name="Rectangle 9"/>
          <p:cNvSpPr>
            <a:spLocks noChangeArrowheads="1"/>
          </p:cNvSpPr>
          <p:nvPr/>
        </p:nvSpPr>
        <p:spPr bwMode="auto">
          <a:xfrm>
            <a:off x="395288" y="130175"/>
            <a:ext cx="6042025" cy="384175"/>
          </a:xfrm>
          <a:prstGeom prst="rect">
            <a:avLst/>
          </a:prstGeom>
          <a:noFill/>
          <a:ln w="9525">
            <a:noFill/>
            <a:miter lim="800000"/>
            <a:headEnd/>
            <a:tailEnd/>
          </a:ln>
          <a:effectLst/>
        </p:spPr>
        <p:txBody>
          <a:bodyPr wrap="none">
            <a:spAutoFit/>
          </a:bodyPr>
          <a:lstStyle/>
          <a:p>
            <a:pPr>
              <a:lnSpc>
                <a:spcPct val="80000"/>
              </a:lnSpc>
            </a:pPr>
            <a:r>
              <a:rPr lang="ru-RU" sz="2400" b="1">
                <a:solidFill>
                  <a:srgbClr val="002060"/>
                </a:solidFill>
              </a:rPr>
              <a:t>Особливості заміщення гравця Ліберо</a:t>
            </a:r>
          </a:p>
        </p:txBody>
      </p:sp>
      <p:pic>
        <p:nvPicPr>
          <p:cNvPr id="10" name="ВІДЕО 1 .mp4">
            <a:hlinkClick r:id="" action="ppaction://media"/>
          </p:cNvPr>
          <p:cNvPicPr>
            <a:picLocks noRot="1" noChangeAspect="1"/>
          </p:cNvPicPr>
          <p:nvPr>
            <a:videoFile r:link="rId1"/>
          </p:nvPr>
        </p:nvPicPr>
        <p:blipFill>
          <a:blip r:embed="rId5" cstate="print"/>
          <a:stretch>
            <a:fillRect/>
          </a:stretch>
        </p:blipFill>
        <p:spPr>
          <a:xfrm>
            <a:off x="0" y="0"/>
            <a:ext cx="9144000" cy="6858000"/>
          </a:xfrm>
          <a:prstGeom prst="rect">
            <a:avLst/>
          </a:prstGeom>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cstate="print"/>
          <a:srcRect t="9978"/>
          <a:stretch>
            <a:fillRect/>
          </a:stretch>
        </p:blipFill>
        <p:spPr bwMode="auto">
          <a:xfrm>
            <a:off x="0" y="0"/>
            <a:ext cx="9134475" cy="692150"/>
          </a:xfrm>
          <a:prstGeom prst="rect">
            <a:avLst/>
          </a:prstGeom>
          <a:noFill/>
          <a:ln w="9525">
            <a:noFill/>
            <a:miter lim="800000"/>
            <a:headEnd/>
            <a:tailEnd/>
          </a:ln>
        </p:spPr>
      </p:pic>
      <p:sp>
        <p:nvSpPr>
          <p:cNvPr id="19458"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pPr>
              <a:lnSpc>
                <a:spcPct val="80000"/>
              </a:lnSpc>
            </a:pPr>
            <a:endParaRPr lang="ru-RU" sz="2800" b="1" i="1">
              <a:solidFill>
                <a:srgbClr val="002060"/>
              </a:solidFill>
              <a:latin typeface="Calibri" pitchFamily="34" charset="0"/>
            </a:endParaRPr>
          </a:p>
        </p:txBody>
      </p:sp>
      <p:pic>
        <p:nvPicPr>
          <p:cNvPr id="19459" name="Picture 3" descr="D:\ФВУ\Презентации\АК.png"/>
          <p:cNvPicPr>
            <a:picLocks noChangeAspect="1" noChangeArrowheads="1"/>
          </p:cNvPicPr>
          <p:nvPr/>
        </p:nvPicPr>
        <p:blipFill>
          <a:blip r:embed="rId3" cstate="print"/>
          <a:srcRect/>
          <a:stretch>
            <a:fillRect/>
          </a:stretch>
        </p:blipFill>
        <p:spPr bwMode="auto">
          <a:xfrm>
            <a:off x="8027988" y="-171450"/>
            <a:ext cx="1008062" cy="1008063"/>
          </a:xfrm>
          <a:prstGeom prst="rect">
            <a:avLst/>
          </a:prstGeom>
          <a:noFill/>
          <a:ln w="9525">
            <a:noFill/>
            <a:miter lim="800000"/>
            <a:headEnd/>
            <a:tailEnd/>
          </a:ln>
        </p:spPr>
      </p:pic>
      <p:pic>
        <p:nvPicPr>
          <p:cNvPr id="19460" name="Picture 2"/>
          <p:cNvPicPr>
            <a:picLocks noChangeAspect="1" noChangeArrowheads="1"/>
          </p:cNvPicPr>
          <p:nvPr/>
        </p:nvPicPr>
        <p:blipFill>
          <a:blip r:embed="rId2" cstate="print"/>
          <a:srcRect t="66125"/>
          <a:stretch>
            <a:fillRect/>
          </a:stretch>
        </p:blipFill>
        <p:spPr bwMode="auto">
          <a:xfrm>
            <a:off x="9525" y="6597650"/>
            <a:ext cx="9134475" cy="260350"/>
          </a:xfrm>
          <a:prstGeom prst="rect">
            <a:avLst/>
          </a:prstGeom>
          <a:noFill/>
          <a:ln w="9525">
            <a:noFill/>
            <a:miter lim="800000"/>
            <a:headEnd/>
            <a:tailEnd/>
          </a:ln>
        </p:spPr>
      </p:pic>
      <p:sp>
        <p:nvSpPr>
          <p:cNvPr id="19461" name="TextBox 3"/>
          <p:cNvSpPr txBox="1">
            <a:spLocks noChangeArrowheads="1"/>
          </p:cNvSpPr>
          <p:nvPr/>
        </p:nvSpPr>
        <p:spPr bwMode="auto">
          <a:xfrm>
            <a:off x="395288" y="1412875"/>
            <a:ext cx="8391525" cy="762000"/>
          </a:xfrm>
          <a:prstGeom prst="rect">
            <a:avLst/>
          </a:prstGeom>
          <a:noFill/>
          <a:ln w="9525">
            <a:noFill/>
            <a:miter lim="800000"/>
            <a:headEnd/>
            <a:tailEnd/>
          </a:ln>
        </p:spPr>
        <p:txBody>
          <a:bodyPr>
            <a:spAutoFit/>
          </a:bodyPr>
          <a:lstStyle/>
          <a:p>
            <a:pPr algn="ctr"/>
            <a:endParaRPr lang="ru-RU" sz="4400">
              <a:latin typeface="Calibri" pitchFamily="34" charset="0"/>
            </a:endParaRPr>
          </a:p>
        </p:txBody>
      </p:sp>
      <p:sp>
        <p:nvSpPr>
          <p:cNvPr id="19462" name="Rectangle 7"/>
          <p:cNvSpPr>
            <a:spLocks noChangeArrowheads="1"/>
          </p:cNvSpPr>
          <p:nvPr/>
        </p:nvSpPr>
        <p:spPr bwMode="auto">
          <a:xfrm>
            <a:off x="900113" y="1341438"/>
            <a:ext cx="7561262" cy="3970318"/>
          </a:xfrm>
          <a:prstGeom prst="rect">
            <a:avLst/>
          </a:prstGeom>
          <a:noFill/>
          <a:ln w="9525">
            <a:noFill/>
            <a:miter lim="800000"/>
            <a:headEnd/>
            <a:tailEnd/>
          </a:ln>
        </p:spPr>
        <p:txBody>
          <a:bodyPr>
            <a:spAutoFit/>
          </a:bodyPr>
          <a:lstStyle/>
          <a:p>
            <a:r>
              <a:rPr lang="ru-RU" dirty="0"/>
              <a:t>8. </a:t>
            </a:r>
            <a:r>
              <a:rPr lang="ru-RU" dirty="0" err="1"/>
              <a:t>Якщо</a:t>
            </a:r>
            <a:r>
              <a:rPr lang="ru-RU" dirty="0"/>
              <a:t> </a:t>
            </a:r>
            <a:r>
              <a:rPr lang="ru-RU" dirty="0" err="1"/>
              <a:t>Ліберо</a:t>
            </a:r>
            <a:r>
              <a:rPr lang="ru-RU" dirty="0"/>
              <a:t> </a:t>
            </a:r>
            <a:r>
              <a:rPr lang="ru-RU" dirty="0" err="1"/>
              <a:t>був</a:t>
            </a:r>
            <a:r>
              <a:rPr lang="ru-RU" dirty="0"/>
              <a:t> </a:t>
            </a:r>
            <a:r>
              <a:rPr lang="ru-RU" dirty="0" err="1"/>
              <a:t>заміщений</a:t>
            </a:r>
            <a:r>
              <a:rPr lang="ru-RU" dirty="0"/>
              <a:t> </a:t>
            </a:r>
            <a:r>
              <a:rPr lang="ru-RU" dirty="0" err="1"/>
              <a:t>звичайним</a:t>
            </a:r>
            <a:r>
              <a:rPr lang="ru-RU" dirty="0"/>
              <a:t> </a:t>
            </a:r>
            <a:r>
              <a:rPr lang="ru-RU" dirty="0" err="1"/>
              <a:t>гравцем</a:t>
            </a:r>
            <a:r>
              <a:rPr lang="ru-RU" dirty="0"/>
              <a:t> </a:t>
            </a:r>
            <a:r>
              <a:rPr lang="ru-RU" dirty="0" err="1"/>
              <a:t>і</a:t>
            </a:r>
            <a:r>
              <a:rPr lang="ru-RU" dirty="0"/>
              <a:t> </a:t>
            </a:r>
            <a:r>
              <a:rPr lang="ru-RU" dirty="0" err="1"/>
              <a:t>після</a:t>
            </a:r>
            <a:r>
              <a:rPr lang="ru-RU" dirty="0"/>
              <a:t> </a:t>
            </a:r>
            <a:r>
              <a:rPr lang="ru-RU" dirty="0" err="1"/>
              <a:t>подачі</a:t>
            </a:r>
            <a:r>
              <a:rPr lang="ru-RU" dirty="0"/>
              <a:t> </a:t>
            </a:r>
            <a:r>
              <a:rPr lang="ru-RU" dirty="0" err="1"/>
              <a:t>судді</a:t>
            </a:r>
            <a:r>
              <a:rPr lang="ru-RU" dirty="0"/>
              <a:t> </a:t>
            </a:r>
            <a:r>
              <a:rPr lang="ru-RU" dirty="0" err="1"/>
              <a:t>зупиняють</a:t>
            </a:r>
            <a:r>
              <a:rPr lang="ru-RU" dirty="0"/>
              <a:t> </a:t>
            </a:r>
            <a:r>
              <a:rPr lang="ru-RU" dirty="0" err="1"/>
              <a:t>розіграш</a:t>
            </a:r>
            <a:r>
              <a:rPr lang="ru-RU" dirty="0"/>
              <a:t> по </a:t>
            </a:r>
            <a:r>
              <a:rPr lang="ru-RU" dirty="0" err="1"/>
              <a:t>будь-якої</a:t>
            </a:r>
            <a:r>
              <a:rPr lang="ru-RU" dirty="0"/>
              <a:t> причини </a:t>
            </a:r>
            <a:r>
              <a:rPr lang="ru-RU" dirty="0" err="1"/>
              <a:t>і</a:t>
            </a:r>
            <a:r>
              <a:rPr lang="ru-RU" dirty="0"/>
              <a:t> </a:t>
            </a:r>
            <a:r>
              <a:rPr lang="ru-RU" dirty="0" err="1"/>
              <a:t>розіграш</a:t>
            </a:r>
            <a:r>
              <a:rPr lang="ru-RU" dirty="0"/>
              <a:t> буде </a:t>
            </a:r>
            <a:r>
              <a:rPr lang="ru-RU" dirty="0" err="1"/>
              <a:t>переграний</a:t>
            </a:r>
            <a:r>
              <a:rPr lang="ru-RU" dirty="0"/>
              <a:t>, а </a:t>
            </a:r>
            <a:r>
              <a:rPr lang="ru-RU" dirty="0" err="1"/>
              <a:t>Ліберо</a:t>
            </a:r>
            <a:r>
              <a:rPr lang="ru-RU" dirty="0"/>
              <a:t> </a:t>
            </a:r>
            <a:r>
              <a:rPr lang="ru-RU" dirty="0" err="1"/>
              <a:t>заміщає</a:t>
            </a:r>
            <a:r>
              <a:rPr lang="ru-RU" dirty="0"/>
              <a:t> </a:t>
            </a:r>
            <a:r>
              <a:rPr lang="ru-RU" dirty="0" err="1"/>
              <a:t>гравця</a:t>
            </a:r>
            <a:r>
              <a:rPr lang="ru-RU" dirty="0"/>
              <a:t>, то </a:t>
            </a:r>
            <a:r>
              <a:rPr lang="ru-RU" dirty="0" err="1"/>
              <a:t>це</a:t>
            </a:r>
            <a:r>
              <a:rPr lang="ru-RU" dirty="0"/>
              <a:t> не правильно. </a:t>
            </a:r>
            <a:r>
              <a:rPr lang="ru-RU" dirty="0" err="1"/>
              <a:t>Це</a:t>
            </a:r>
            <a:r>
              <a:rPr lang="ru-RU" dirty="0"/>
              <a:t> </a:t>
            </a:r>
            <a:r>
              <a:rPr lang="ru-RU" dirty="0" err="1"/>
              <a:t>типовий</a:t>
            </a:r>
            <a:r>
              <a:rPr lang="ru-RU" dirty="0"/>
              <a:t> </a:t>
            </a:r>
            <a:r>
              <a:rPr lang="ru-RU" dirty="0" err="1"/>
              <a:t>випадок</a:t>
            </a:r>
            <a:r>
              <a:rPr lang="ru-RU" dirty="0"/>
              <a:t> неправильного </a:t>
            </a:r>
            <a:r>
              <a:rPr lang="ru-RU" dirty="0" err="1"/>
              <a:t>заміщення</a:t>
            </a:r>
            <a:r>
              <a:rPr lang="ru-RU" dirty="0"/>
              <a:t> </a:t>
            </a:r>
            <a:r>
              <a:rPr lang="ru-RU" dirty="0" err="1"/>
              <a:t>Ліберо</a:t>
            </a:r>
            <a:r>
              <a:rPr lang="ru-RU" dirty="0"/>
              <a:t>, тому </a:t>
            </a:r>
            <a:r>
              <a:rPr lang="ru-RU" dirty="0" err="1"/>
              <a:t>що</a:t>
            </a:r>
            <a:r>
              <a:rPr lang="ru-RU" dirty="0"/>
              <a:t> не </a:t>
            </a:r>
            <a:r>
              <a:rPr lang="ru-RU" dirty="0" err="1"/>
              <a:t>було</a:t>
            </a:r>
            <a:r>
              <a:rPr lang="ru-RU" dirty="0"/>
              <a:t> </a:t>
            </a:r>
            <a:r>
              <a:rPr lang="ru-RU" dirty="0" err="1"/>
              <a:t>завершеного</a:t>
            </a:r>
            <a:r>
              <a:rPr lang="ru-RU" dirty="0"/>
              <a:t> </a:t>
            </a:r>
            <a:r>
              <a:rPr lang="ru-RU" dirty="0" err="1"/>
              <a:t>розігрування</a:t>
            </a:r>
            <a:r>
              <a:rPr lang="ru-RU" dirty="0"/>
              <a:t> </a:t>
            </a:r>
            <a:r>
              <a:rPr lang="ru-RU" dirty="0" err="1"/>
              <a:t>між</a:t>
            </a:r>
            <a:r>
              <a:rPr lang="ru-RU" dirty="0"/>
              <a:t> </a:t>
            </a:r>
            <a:r>
              <a:rPr lang="ru-RU" dirty="0" err="1"/>
              <a:t>двома</a:t>
            </a:r>
            <a:r>
              <a:rPr lang="ru-RU" dirty="0"/>
              <a:t> </a:t>
            </a:r>
            <a:r>
              <a:rPr lang="ru-RU" dirty="0" err="1"/>
              <a:t>заміщеннями</a:t>
            </a:r>
            <a:r>
              <a:rPr lang="ru-RU" dirty="0"/>
              <a:t> </a:t>
            </a:r>
            <a:r>
              <a:rPr lang="ru-RU" dirty="0" err="1"/>
              <a:t>Ліберо</a:t>
            </a:r>
            <a:r>
              <a:rPr lang="ru-RU" dirty="0"/>
              <a:t>. У момент другого </a:t>
            </a:r>
            <a:r>
              <a:rPr lang="ru-RU" dirty="0" err="1"/>
              <a:t>заміщення</a:t>
            </a:r>
            <a:r>
              <a:rPr lang="ru-RU" dirty="0"/>
              <a:t> </a:t>
            </a:r>
            <a:r>
              <a:rPr lang="ru-RU" dirty="0" err="1"/>
              <a:t>Ліберо</a:t>
            </a:r>
            <a:r>
              <a:rPr lang="ru-RU" dirty="0"/>
              <a:t>, </a:t>
            </a:r>
            <a:r>
              <a:rPr lang="ru-RU" dirty="0" err="1"/>
              <a:t>другий</a:t>
            </a:r>
            <a:r>
              <a:rPr lang="ru-RU" dirty="0"/>
              <a:t> </a:t>
            </a:r>
            <a:r>
              <a:rPr lang="ru-RU" dirty="0" err="1"/>
              <a:t>суддя</a:t>
            </a:r>
            <a:r>
              <a:rPr lang="ru-RU" dirty="0"/>
              <a:t> повинен </a:t>
            </a:r>
            <a:r>
              <a:rPr lang="ru-RU" dirty="0" err="1"/>
              <a:t>скасувати</a:t>
            </a:r>
            <a:r>
              <a:rPr lang="ru-RU" dirty="0"/>
              <a:t> </a:t>
            </a:r>
            <a:r>
              <a:rPr lang="ru-RU" dirty="0" err="1"/>
              <a:t>заміщення</a:t>
            </a:r>
            <a:r>
              <a:rPr lang="ru-RU" dirty="0"/>
              <a:t>, </a:t>
            </a:r>
            <a:r>
              <a:rPr lang="ru-RU" dirty="0" err="1"/>
              <a:t>і</a:t>
            </a:r>
            <a:r>
              <a:rPr lang="ru-RU" dirty="0"/>
              <a:t> перший </a:t>
            </a:r>
            <a:r>
              <a:rPr lang="ru-RU" dirty="0" err="1"/>
              <a:t>суддя</a:t>
            </a:r>
            <a:r>
              <a:rPr lang="ru-RU" dirty="0"/>
              <a:t> повинен </a:t>
            </a:r>
            <a:r>
              <a:rPr lang="ru-RU" dirty="0" err="1" smtClean="0"/>
              <a:t>застосувати</a:t>
            </a:r>
            <a:r>
              <a:rPr lang="ru-RU" dirty="0" smtClean="0"/>
              <a:t> </a:t>
            </a:r>
            <a:r>
              <a:rPr lang="ru-RU" dirty="0" err="1"/>
              <a:t>санкцію</a:t>
            </a:r>
            <a:r>
              <a:rPr lang="ru-RU" dirty="0"/>
              <a:t> за </a:t>
            </a:r>
            <a:r>
              <a:rPr lang="ru-RU" dirty="0" err="1"/>
              <a:t>затримку</a:t>
            </a:r>
            <a:r>
              <a:rPr lang="ru-RU" dirty="0"/>
              <a:t>.</a:t>
            </a:r>
          </a:p>
          <a:p>
            <a:endParaRPr lang="ru-RU" dirty="0"/>
          </a:p>
          <a:p>
            <a:r>
              <a:rPr lang="ru-RU" dirty="0"/>
              <a:t>9. </a:t>
            </a:r>
            <a:r>
              <a:rPr lang="ru-RU" dirty="0" err="1"/>
              <a:t>Тільки</a:t>
            </a:r>
            <a:r>
              <a:rPr lang="ru-RU" dirty="0"/>
              <a:t> у </a:t>
            </a:r>
            <a:r>
              <a:rPr lang="ru-RU" dirty="0" err="1"/>
              <a:t>двох</a:t>
            </a:r>
            <a:r>
              <a:rPr lang="ru-RU" dirty="0"/>
              <a:t> </a:t>
            </a:r>
            <a:r>
              <a:rPr lang="ru-RU" dirty="0" err="1"/>
              <a:t>випадках</a:t>
            </a:r>
            <a:r>
              <a:rPr lang="ru-RU" dirty="0"/>
              <a:t> два </a:t>
            </a:r>
            <a:r>
              <a:rPr lang="ru-RU" dirty="0" err="1"/>
              <a:t>заміщення</a:t>
            </a:r>
            <a:r>
              <a:rPr lang="ru-RU" dirty="0"/>
              <a:t> </a:t>
            </a:r>
            <a:r>
              <a:rPr lang="ru-RU" dirty="0" err="1"/>
              <a:t>Ліберо</a:t>
            </a:r>
            <a:r>
              <a:rPr lang="ru-RU" dirty="0"/>
              <a:t> </a:t>
            </a:r>
            <a:r>
              <a:rPr lang="ru-RU" dirty="0" err="1"/>
              <a:t>можуть</a:t>
            </a:r>
            <a:r>
              <a:rPr lang="ru-RU" dirty="0"/>
              <a:t> </a:t>
            </a:r>
            <a:r>
              <a:rPr lang="ru-RU" dirty="0" err="1"/>
              <a:t>мати</a:t>
            </a:r>
            <a:r>
              <a:rPr lang="ru-RU" dirty="0"/>
              <a:t> </a:t>
            </a:r>
            <a:r>
              <a:rPr lang="ru-RU" dirty="0" err="1"/>
              <a:t>місце</a:t>
            </a:r>
            <a:r>
              <a:rPr lang="ru-RU" dirty="0"/>
              <a:t> в </a:t>
            </a:r>
            <a:r>
              <a:rPr lang="ru-RU" dirty="0" err="1"/>
              <a:t>одній</a:t>
            </a:r>
            <a:r>
              <a:rPr lang="ru-RU" dirty="0"/>
              <a:t> </a:t>
            </a:r>
            <a:r>
              <a:rPr lang="ru-RU" dirty="0" err="1"/>
              <a:t>перерві</a:t>
            </a:r>
            <a:r>
              <a:rPr lang="ru-RU" dirty="0"/>
              <a:t>:</a:t>
            </a:r>
          </a:p>
          <a:p>
            <a:r>
              <a:rPr lang="ru-RU" dirty="0"/>
              <a:t>1) коли </a:t>
            </a:r>
            <a:r>
              <a:rPr lang="ru-RU" dirty="0" err="1" smtClean="0"/>
              <a:t>застосовується</a:t>
            </a:r>
            <a:r>
              <a:rPr lang="ru-RU" dirty="0" smtClean="0"/>
              <a:t> </a:t>
            </a:r>
            <a:r>
              <a:rPr lang="ru-RU" dirty="0" err="1"/>
              <a:t>санкція</a:t>
            </a:r>
            <a:r>
              <a:rPr lang="ru-RU" dirty="0"/>
              <a:t> </a:t>
            </a:r>
            <a:r>
              <a:rPr lang="ru-RU" dirty="0" err="1"/>
              <a:t>зауваження</a:t>
            </a:r>
            <a:r>
              <a:rPr lang="ru-RU" dirty="0"/>
              <a:t>;</a:t>
            </a:r>
          </a:p>
          <a:p>
            <a:r>
              <a:rPr lang="ru-RU" dirty="0"/>
              <a:t>2) коли </a:t>
            </a:r>
            <a:r>
              <a:rPr lang="ru-RU" dirty="0" err="1"/>
              <a:t>відразу</a:t>
            </a:r>
            <a:r>
              <a:rPr lang="ru-RU" dirty="0"/>
              <a:t> </a:t>
            </a:r>
            <a:r>
              <a:rPr lang="ru-RU" dirty="0" err="1"/>
              <a:t>слідом</a:t>
            </a:r>
            <a:r>
              <a:rPr lang="ru-RU" dirty="0"/>
              <a:t> за </a:t>
            </a:r>
            <a:r>
              <a:rPr lang="ru-RU" dirty="0" err="1"/>
              <a:t>виходом</a:t>
            </a:r>
            <a:r>
              <a:rPr lang="ru-RU" dirty="0"/>
              <a:t> </a:t>
            </a:r>
            <a:r>
              <a:rPr lang="ru-RU" dirty="0" err="1"/>
              <a:t>Ліберо</a:t>
            </a:r>
            <a:r>
              <a:rPr lang="ru-RU" dirty="0"/>
              <a:t> на </a:t>
            </a:r>
            <a:r>
              <a:rPr lang="ru-RU" dirty="0" err="1"/>
              <a:t>майданчик</a:t>
            </a:r>
            <a:r>
              <a:rPr lang="ru-RU" dirty="0"/>
              <a:t>, </a:t>
            </a:r>
            <a:r>
              <a:rPr lang="ru-RU" dirty="0" err="1"/>
              <a:t>розіграш</a:t>
            </a:r>
            <a:r>
              <a:rPr lang="ru-RU" dirty="0"/>
              <a:t> </a:t>
            </a:r>
            <a:r>
              <a:rPr lang="ru-RU" dirty="0" err="1"/>
              <a:t>стає</a:t>
            </a:r>
            <a:r>
              <a:rPr lang="ru-RU" dirty="0"/>
              <a:t> не </a:t>
            </a:r>
            <a:r>
              <a:rPr lang="ru-RU" dirty="0" err="1"/>
              <a:t>завершеним</a:t>
            </a:r>
            <a:r>
              <a:rPr lang="ru-RU" dirty="0"/>
              <a:t> </a:t>
            </a:r>
            <a:r>
              <a:rPr lang="ru-RU" dirty="0" err="1"/>
              <a:t>внаслідок</a:t>
            </a:r>
            <a:r>
              <a:rPr lang="ru-RU" dirty="0"/>
              <a:t> </a:t>
            </a:r>
            <a:r>
              <a:rPr lang="ru-RU" dirty="0" err="1"/>
              <a:t>травми</a:t>
            </a:r>
            <a:r>
              <a:rPr lang="ru-RU" dirty="0"/>
              <a:t> чинного </a:t>
            </a:r>
            <a:r>
              <a:rPr lang="ru-RU" dirty="0" err="1"/>
              <a:t>Ліберо</a:t>
            </a:r>
            <a:r>
              <a:rPr lang="ru-RU" dirty="0"/>
              <a:t>.</a:t>
            </a:r>
          </a:p>
        </p:txBody>
      </p:sp>
      <p:sp>
        <p:nvSpPr>
          <p:cNvPr id="19464" name="Rectangle 8"/>
          <p:cNvSpPr>
            <a:spLocks noChangeArrowheads="1"/>
          </p:cNvSpPr>
          <p:nvPr/>
        </p:nvSpPr>
        <p:spPr bwMode="auto">
          <a:xfrm>
            <a:off x="395288" y="130175"/>
            <a:ext cx="6042025" cy="384175"/>
          </a:xfrm>
          <a:prstGeom prst="rect">
            <a:avLst/>
          </a:prstGeom>
          <a:noFill/>
          <a:ln w="9525">
            <a:noFill/>
            <a:miter lim="800000"/>
            <a:headEnd/>
            <a:tailEnd/>
          </a:ln>
          <a:effectLst/>
        </p:spPr>
        <p:txBody>
          <a:bodyPr wrap="none">
            <a:spAutoFit/>
          </a:bodyPr>
          <a:lstStyle/>
          <a:p>
            <a:pPr>
              <a:lnSpc>
                <a:spcPct val="80000"/>
              </a:lnSpc>
            </a:pPr>
            <a:r>
              <a:rPr lang="ru-RU" sz="2400" b="1">
                <a:solidFill>
                  <a:srgbClr val="002060"/>
                </a:solidFill>
              </a:rPr>
              <a:t>Особливості заміщення гравця Ліберо</a:t>
            </a:r>
          </a:p>
        </p:txBody>
      </p:sp>
    </p:spTree>
  </p:cSld>
  <p:clrMapOvr>
    <a:masterClrMapping/>
  </p:clrMapOvr>
  <p:transition spd="slow">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cstate="print"/>
          <a:srcRect t="9978"/>
          <a:stretch>
            <a:fillRect/>
          </a:stretch>
        </p:blipFill>
        <p:spPr bwMode="auto">
          <a:xfrm>
            <a:off x="0" y="0"/>
            <a:ext cx="9134475" cy="692150"/>
          </a:xfrm>
          <a:prstGeom prst="rect">
            <a:avLst/>
          </a:prstGeom>
          <a:noFill/>
          <a:ln w="9525">
            <a:noFill/>
            <a:miter lim="800000"/>
            <a:headEnd/>
            <a:tailEnd/>
          </a:ln>
        </p:spPr>
      </p:pic>
      <p:sp>
        <p:nvSpPr>
          <p:cNvPr id="20482"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pPr>
              <a:lnSpc>
                <a:spcPct val="80000"/>
              </a:lnSpc>
            </a:pPr>
            <a:endParaRPr lang="ru-RU" b="1">
              <a:solidFill>
                <a:srgbClr val="000000"/>
              </a:solidFill>
            </a:endParaRPr>
          </a:p>
        </p:txBody>
      </p:sp>
      <p:pic>
        <p:nvPicPr>
          <p:cNvPr id="20483" name="Picture 3" descr="D:\ФВУ\Презентации\АК.png"/>
          <p:cNvPicPr>
            <a:picLocks noChangeAspect="1" noChangeArrowheads="1"/>
          </p:cNvPicPr>
          <p:nvPr/>
        </p:nvPicPr>
        <p:blipFill>
          <a:blip r:embed="rId3" cstate="print"/>
          <a:srcRect/>
          <a:stretch>
            <a:fillRect/>
          </a:stretch>
        </p:blipFill>
        <p:spPr bwMode="auto">
          <a:xfrm>
            <a:off x="8027988" y="-171450"/>
            <a:ext cx="1008062" cy="1008063"/>
          </a:xfrm>
          <a:prstGeom prst="rect">
            <a:avLst/>
          </a:prstGeom>
          <a:noFill/>
          <a:ln w="9525">
            <a:noFill/>
            <a:miter lim="800000"/>
            <a:headEnd/>
            <a:tailEnd/>
          </a:ln>
        </p:spPr>
      </p:pic>
      <p:pic>
        <p:nvPicPr>
          <p:cNvPr id="20484" name="Picture 2"/>
          <p:cNvPicPr>
            <a:picLocks noChangeAspect="1" noChangeArrowheads="1"/>
          </p:cNvPicPr>
          <p:nvPr/>
        </p:nvPicPr>
        <p:blipFill>
          <a:blip r:embed="rId2" cstate="print"/>
          <a:srcRect t="66125"/>
          <a:stretch>
            <a:fillRect/>
          </a:stretch>
        </p:blipFill>
        <p:spPr bwMode="auto">
          <a:xfrm>
            <a:off x="9525" y="6597650"/>
            <a:ext cx="9134475" cy="260350"/>
          </a:xfrm>
          <a:prstGeom prst="rect">
            <a:avLst/>
          </a:prstGeom>
          <a:noFill/>
          <a:ln w="9525">
            <a:noFill/>
            <a:miter lim="800000"/>
            <a:headEnd/>
            <a:tailEnd/>
          </a:ln>
        </p:spPr>
      </p:pic>
      <p:sp>
        <p:nvSpPr>
          <p:cNvPr id="2" name="Скругленный прямоугольник 7"/>
          <p:cNvSpPr>
            <a:spLocks noChangeArrowheads="1"/>
          </p:cNvSpPr>
          <p:nvPr/>
        </p:nvSpPr>
        <p:spPr bwMode="auto">
          <a:xfrm>
            <a:off x="1547813" y="908050"/>
            <a:ext cx="5832475" cy="5472113"/>
          </a:xfrm>
          <a:prstGeom prst="roundRect">
            <a:avLst>
              <a:gd name="adj" fmla="val 16667"/>
            </a:avLst>
          </a:prstGeom>
          <a:solidFill>
            <a:schemeClr val="bg1"/>
          </a:solidFill>
          <a:ln w="25400" algn="ctr">
            <a:solidFill>
              <a:srgbClr val="085091"/>
            </a:solidFill>
            <a:round/>
            <a:headEnd/>
            <a:tailEnd/>
          </a:ln>
        </p:spPr>
        <p:txBody>
          <a:bodyPr anchor="ctr"/>
          <a:lstStyle/>
          <a:p>
            <a:r>
              <a:rPr lang="ru-RU" sz="2000" b="1" i="1"/>
              <a:t>    Розігрування </a:t>
            </a:r>
            <a:r>
              <a:rPr lang="ru-RU" sz="2000"/>
              <a:t>– це послідовність ігрових дій з моменту удару на подачі гравцем, що подає, до того моменту, коли м'яч вийде з гри.</a:t>
            </a:r>
          </a:p>
          <a:p>
            <a:endParaRPr lang="ru-RU" sz="2000" b="1" i="1"/>
          </a:p>
          <a:p>
            <a:r>
              <a:rPr lang="ru-RU" sz="2000" b="1" i="1">
                <a:solidFill>
                  <a:srgbClr val="FF00FF"/>
                </a:solidFill>
              </a:rPr>
              <a:t>    </a:t>
            </a:r>
            <a:r>
              <a:rPr lang="ru-RU" sz="2000" b="1" i="1"/>
              <a:t>Завершене розігрування</a:t>
            </a:r>
            <a:r>
              <a:rPr lang="ru-RU" sz="2000" b="1">
                <a:solidFill>
                  <a:schemeClr val="bg1"/>
                </a:solidFill>
              </a:rPr>
              <a:t> </a:t>
            </a:r>
            <a:r>
              <a:rPr lang="ru-RU" sz="2000" b="1"/>
              <a:t>- </a:t>
            </a:r>
            <a:r>
              <a:rPr lang="ru-RU" sz="2000"/>
              <a:t>це послідовність ігрових дій в результаті яких здобувається очко.  </a:t>
            </a:r>
          </a:p>
          <a:p>
            <a:r>
              <a:rPr lang="ru-RU" sz="2000" b="1"/>
              <a:t>     </a:t>
            </a:r>
            <a:r>
              <a:rPr lang="ru-RU" sz="2000"/>
              <a:t>Це включає:</a:t>
            </a:r>
          </a:p>
          <a:p>
            <a:pPr>
              <a:buFontTx/>
              <a:buChar char="-"/>
            </a:pPr>
            <a:r>
              <a:rPr lang="ru-RU" sz="2000"/>
              <a:t> застосування санкції зауваження;</a:t>
            </a:r>
          </a:p>
          <a:p>
            <a:pPr>
              <a:buFontTx/>
              <a:buChar char="-"/>
            </a:pPr>
            <a:r>
              <a:rPr lang="ru-RU" sz="2000"/>
              <a:t> втрата подачі через перевищення ліміту часу для удару на подачі.</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cstate="print"/>
          <a:srcRect t="9978"/>
          <a:stretch>
            <a:fillRect/>
          </a:stretch>
        </p:blipFill>
        <p:spPr bwMode="auto">
          <a:xfrm>
            <a:off x="0" y="0"/>
            <a:ext cx="9134475" cy="692150"/>
          </a:xfrm>
          <a:prstGeom prst="rect">
            <a:avLst/>
          </a:prstGeom>
          <a:noFill/>
          <a:ln w="9525">
            <a:noFill/>
            <a:miter lim="800000"/>
            <a:headEnd/>
            <a:tailEnd/>
          </a:ln>
        </p:spPr>
      </p:pic>
      <p:sp>
        <p:nvSpPr>
          <p:cNvPr id="15363"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pPr>
              <a:lnSpc>
                <a:spcPct val="80000"/>
              </a:lnSpc>
            </a:pPr>
            <a:endParaRPr lang="ru-RU" b="1">
              <a:solidFill>
                <a:srgbClr val="000000"/>
              </a:solidFill>
            </a:endParaRPr>
          </a:p>
        </p:txBody>
      </p:sp>
      <p:pic>
        <p:nvPicPr>
          <p:cNvPr id="15364" name="Picture 3" descr="D:\ФВУ\Презентации\АК.png"/>
          <p:cNvPicPr>
            <a:picLocks noChangeAspect="1" noChangeArrowheads="1"/>
          </p:cNvPicPr>
          <p:nvPr/>
        </p:nvPicPr>
        <p:blipFill>
          <a:blip r:embed="rId3" cstate="print"/>
          <a:srcRect/>
          <a:stretch>
            <a:fillRect/>
          </a:stretch>
        </p:blipFill>
        <p:spPr bwMode="auto">
          <a:xfrm>
            <a:off x="8027988" y="-171450"/>
            <a:ext cx="1008062" cy="1008063"/>
          </a:xfrm>
          <a:prstGeom prst="rect">
            <a:avLst/>
          </a:prstGeom>
          <a:noFill/>
          <a:ln w="9525">
            <a:noFill/>
            <a:miter lim="800000"/>
            <a:headEnd/>
            <a:tailEnd/>
          </a:ln>
        </p:spPr>
      </p:pic>
      <p:pic>
        <p:nvPicPr>
          <p:cNvPr id="15365" name="Picture 2"/>
          <p:cNvPicPr>
            <a:picLocks noChangeAspect="1" noChangeArrowheads="1"/>
          </p:cNvPicPr>
          <p:nvPr/>
        </p:nvPicPr>
        <p:blipFill>
          <a:blip r:embed="rId2" cstate="print"/>
          <a:srcRect t="66125"/>
          <a:stretch>
            <a:fillRect/>
          </a:stretch>
        </p:blipFill>
        <p:spPr bwMode="auto">
          <a:xfrm>
            <a:off x="9525" y="6597650"/>
            <a:ext cx="9134475" cy="260350"/>
          </a:xfrm>
          <a:prstGeom prst="rect">
            <a:avLst/>
          </a:prstGeom>
          <a:noFill/>
          <a:ln w="9525">
            <a:noFill/>
            <a:miter lim="800000"/>
            <a:headEnd/>
            <a:tailEnd/>
          </a:ln>
        </p:spPr>
      </p:pic>
      <p:sp>
        <p:nvSpPr>
          <p:cNvPr id="15366" name="Rectangle 7"/>
          <p:cNvSpPr>
            <a:spLocks noChangeArrowheads="1"/>
          </p:cNvSpPr>
          <p:nvPr/>
        </p:nvSpPr>
        <p:spPr bwMode="auto">
          <a:xfrm>
            <a:off x="250825" y="1125538"/>
            <a:ext cx="8642350" cy="366712"/>
          </a:xfrm>
          <a:prstGeom prst="rect">
            <a:avLst/>
          </a:prstGeom>
          <a:noFill/>
          <a:ln w="9525">
            <a:noFill/>
            <a:miter lim="800000"/>
            <a:headEnd/>
            <a:tailEnd/>
          </a:ln>
        </p:spPr>
        <p:txBody>
          <a:bodyPr>
            <a:spAutoFit/>
          </a:bodyPr>
          <a:lstStyle/>
          <a:p>
            <a:r>
              <a:rPr lang="uk-UA">
                <a:solidFill>
                  <a:srgbClr val="000000"/>
                </a:solidFill>
              </a:rPr>
              <a:t>         </a:t>
            </a:r>
            <a:endParaRPr lang="uk-UA" b="1">
              <a:solidFill>
                <a:srgbClr val="000000"/>
              </a:solidFill>
            </a:endParaRPr>
          </a:p>
        </p:txBody>
      </p:sp>
      <p:pic>
        <p:nvPicPr>
          <p:cNvPr id="16385" name="Picture 4"/>
          <p:cNvPicPr>
            <a:picLocks noChangeAspect="1" noChangeArrowheads="1"/>
          </p:cNvPicPr>
          <p:nvPr/>
        </p:nvPicPr>
        <p:blipFill>
          <a:blip r:embed="rId4" cstate="print"/>
          <a:srcRect/>
          <a:stretch>
            <a:fillRect/>
          </a:stretch>
        </p:blipFill>
        <p:spPr bwMode="auto">
          <a:xfrm>
            <a:off x="1619250" y="908050"/>
            <a:ext cx="5832475" cy="3238500"/>
          </a:xfrm>
          <a:prstGeom prst="rect">
            <a:avLst/>
          </a:prstGeom>
          <a:noFill/>
          <a:ln w="9525">
            <a:noFill/>
            <a:miter lim="800000"/>
            <a:headEnd/>
            <a:tailEnd/>
          </a:ln>
        </p:spPr>
      </p:pic>
      <p:sp>
        <p:nvSpPr>
          <p:cNvPr id="15371" name="Rectangle 11"/>
          <p:cNvSpPr>
            <a:spLocks noChangeArrowheads="1"/>
          </p:cNvSpPr>
          <p:nvPr/>
        </p:nvSpPr>
        <p:spPr bwMode="auto">
          <a:xfrm>
            <a:off x="250825" y="4149725"/>
            <a:ext cx="8785225" cy="2225675"/>
          </a:xfrm>
          <a:prstGeom prst="rect">
            <a:avLst/>
          </a:prstGeom>
          <a:noFill/>
          <a:ln w="9525">
            <a:noFill/>
            <a:miter lim="800000"/>
            <a:headEnd/>
            <a:tailEnd/>
          </a:ln>
          <a:effectLst/>
        </p:spPr>
        <p:txBody>
          <a:bodyPr>
            <a:spAutoFit/>
          </a:bodyPr>
          <a:lstStyle/>
          <a:p>
            <a:r>
              <a:rPr lang="uk-UA"/>
              <a:t>      </a:t>
            </a:r>
            <a:r>
              <a:rPr lang="uk-UA" sz="2000"/>
              <a:t>Згідно ігрового протоколу для представлення команд і офіційних осіб, команди шикуються на боковій лінії перед столиком секретаря, разом з суддями виходять на середину майданчика і стають обличчям до столика секретаря наступним чином:</a:t>
            </a:r>
            <a:br>
              <a:rPr lang="uk-UA" sz="2000"/>
            </a:br>
            <a:r>
              <a:rPr lang="uk-UA" sz="2000"/>
              <a:t>        - поруч з капітаном діючий Ліберо; </a:t>
            </a:r>
            <a:br>
              <a:rPr lang="uk-UA" sz="2000"/>
            </a:br>
            <a:r>
              <a:rPr lang="uk-UA" sz="2000"/>
              <a:t>        - гравці; </a:t>
            </a:r>
            <a:br>
              <a:rPr lang="uk-UA" sz="2000"/>
            </a:br>
            <a:r>
              <a:rPr lang="uk-UA" sz="2000"/>
              <a:t>        - другий Ліберо.</a:t>
            </a:r>
            <a:endParaRPr lang="ru-RU" sz="2000"/>
          </a:p>
        </p:txBody>
      </p:sp>
      <p:sp>
        <p:nvSpPr>
          <p:cNvPr id="15372" name="Rectangle 12"/>
          <p:cNvSpPr>
            <a:spLocks noChangeArrowheads="1"/>
          </p:cNvSpPr>
          <p:nvPr/>
        </p:nvSpPr>
        <p:spPr bwMode="auto">
          <a:xfrm>
            <a:off x="250825" y="65088"/>
            <a:ext cx="3643313" cy="519112"/>
          </a:xfrm>
          <a:prstGeom prst="rect">
            <a:avLst/>
          </a:prstGeom>
          <a:noFill/>
          <a:ln w="9525">
            <a:noFill/>
            <a:miter lim="800000"/>
            <a:headEnd/>
            <a:tailEnd/>
          </a:ln>
          <a:effectLst/>
        </p:spPr>
        <p:txBody>
          <a:bodyPr>
            <a:spAutoFit/>
          </a:bodyPr>
          <a:lstStyle/>
          <a:p>
            <a:r>
              <a:rPr lang="uk-UA" sz="2800" b="1"/>
              <a:t>Ігровий протокол</a:t>
            </a:r>
            <a:endParaRPr lang="ru-RU" sz="2800" b="1"/>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blinds(horizontal)">
                                      <p:cBhvr>
                                        <p:cTn id="7"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t="9978"/>
          <a:stretch>
            <a:fillRect/>
          </a:stretch>
        </p:blipFill>
        <p:spPr bwMode="auto">
          <a:xfrm>
            <a:off x="0" y="0"/>
            <a:ext cx="9134475" cy="692150"/>
          </a:xfrm>
          <a:prstGeom prst="rect">
            <a:avLst/>
          </a:prstGeom>
          <a:noFill/>
          <a:ln w="9525">
            <a:noFill/>
            <a:miter lim="800000"/>
            <a:headEnd/>
            <a:tailEnd/>
          </a:ln>
        </p:spPr>
      </p:pic>
      <p:sp>
        <p:nvSpPr>
          <p:cNvPr id="21507" name="Заголовок 1"/>
          <p:cNvSpPr txBox="1">
            <a:spLocks/>
          </p:cNvSpPr>
          <p:nvPr/>
        </p:nvSpPr>
        <p:spPr bwMode="auto">
          <a:xfrm>
            <a:off x="250825" y="188913"/>
            <a:ext cx="7634288" cy="431800"/>
          </a:xfrm>
          <a:prstGeom prst="rect">
            <a:avLst/>
          </a:prstGeom>
          <a:noFill/>
          <a:ln w="9525">
            <a:noFill/>
            <a:miter lim="800000"/>
            <a:headEnd/>
            <a:tailEnd/>
          </a:ln>
        </p:spPr>
        <p:txBody>
          <a:bodyPr anchor="ctr"/>
          <a:lstStyle/>
          <a:p>
            <a:pPr>
              <a:lnSpc>
                <a:spcPct val="80000"/>
              </a:lnSpc>
            </a:pPr>
            <a:r>
              <a:rPr lang="uk-UA" b="1"/>
              <a:t> ПЕРЕПРИЗНАЧЕННЯ НОВОГО ЛІБЕРО</a:t>
            </a:r>
            <a:br>
              <a:rPr lang="uk-UA" b="1"/>
            </a:br>
            <a:endParaRPr lang="ru-RU" b="1"/>
          </a:p>
        </p:txBody>
      </p:sp>
      <p:pic>
        <p:nvPicPr>
          <p:cNvPr id="21508" name="Picture 3" descr="D:\ФВУ\Презентации\АК.png"/>
          <p:cNvPicPr>
            <a:picLocks noChangeAspect="1" noChangeArrowheads="1"/>
          </p:cNvPicPr>
          <p:nvPr/>
        </p:nvPicPr>
        <p:blipFill>
          <a:blip r:embed="rId3" cstate="print"/>
          <a:srcRect/>
          <a:stretch>
            <a:fillRect/>
          </a:stretch>
        </p:blipFill>
        <p:spPr bwMode="auto">
          <a:xfrm>
            <a:off x="8027988" y="-171450"/>
            <a:ext cx="1008062" cy="1008063"/>
          </a:xfrm>
          <a:prstGeom prst="rect">
            <a:avLst/>
          </a:prstGeom>
          <a:noFill/>
          <a:ln w="9525">
            <a:noFill/>
            <a:miter lim="800000"/>
            <a:headEnd/>
            <a:tailEnd/>
          </a:ln>
        </p:spPr>
      </p:pic>
      <p:pic>
        <p:nvPicPr>
          <p:cNvPr id="21509" name="Picture 2"/>
          <p:cNvPicPr>
            <a:picLocks noChangeAspect="1" noChangeArrowheads="1"/>
          </p:cNvPicPr>
          <p:nvPr/>
        </p:nvPicPr>
        <p:blipFill>
          <a:blip r:embed="rId2" cstate="print"/>
          <a:srcRect t="66125"/>
          <a:stretch>
            <a:fillRect/>
          </a:stretch>
        </p:blipFill>
        <p:spPr bwMode="auto">
          <a:xfrm>
            <a:off x="9525" y="6597650"/>
            <a:ext cx="9134475" cy="260350"/>
          </a:xfrm>
          <a:prstGeom prst="rect">
            <a:avLst/>
          </a:prstGeom>
          <a:noFill/>
          <a:ln w="9525">
            <a:noFill/>
            <a:miter lim="800000"/>
            <a:headEnd/>
            <a:tailEnd/>
          </a:ln>
        </p:spPr>
      </p:pic>
      <p:sp>
        <p:nvSpPr>
          <p:cNvPr id="21510" name="Rectangle 7"/>
          <p:cNvSpPr>
            <a:spLocks noChangeArrowheads="1"/>
          </p:cNvSpPr>
          <p:nvPr/>
        </p:nvSpPr>
        <p:spPr bwMode="auto">
          <a:xfrm>
            <a:off x="250825" y="908050"/>
            <a:ext cx="8713788" cy="2500313"/>
          </a:xfrm>
          <a:prstGeom prst="rect">
            <a:avLst/>
          </a:prstGeom>
          <a:noFill/>
          <a:ln w="9525">
            <a:noFill/>
            <a:miter lim="800000"/>
            <a:headEnd/>
            <a:tailEnd/>
          </a:ln>
        </p:spPr>
        <p:txBody>
          <a:bodyPr>
            <a:spAutoFit/>
          </a:bodyPr>
          <a:lstStyle/>
          <a:p>
            <a:r>
              <a:rPr lang="uk-UA" sz="1400">
                <a:solidFill>
                  <a:srgbClr val="000000"/>
                </a:solidFill>
                <a:latin typeface="Times New Roman" pitchFamily="18" charset="0"/>
              </a:rPr>
              <a:t>      </a:t>
            </a:r>
            <a:r>
              <a:rPr lang="uk-UA" sz="2000">
                <a:solidFill>
                  <a:srgbClr val="000000"/>
                </a:solidFill>
              </a:rPr>
              <a:t> Ліберо </a:t>
            </a:r>
            <a:r>
              <a:rPr lang="uk-UA" sz="2000" b="1">
                <a:solidFill>
                  <a:schemeClr val="hlink"/>
                </a:solidFill>
              </a:rPr>
              <a:t>стає </a:t>
            </a:r>
            <a:r>
              <a:rPr lang="uk-UA" sz="2000">
                <a:solidFill>
                  <a:srgbClr val="000000"/>
                </a:solidFill>
              </a:rPr>
              <a:t>таким, що не може грати, через: </a:t>
            </a:r>
          </a:p>
          <a:p>
            <a:r>
              <a:rPr lang="uk-UA" sz="2000">
                <a:solidFill>
                  <a:srgbClr val="000000"/>
                </a:solidFill>
              </a:rPr>
              <a:t>     - травму; </a:t>
            </a:r>
          </a:p>
          <a:p>
            <a:r>
              <a:rPr lang="uk-UA" sz="2000">
                <a:solidFill>
                  <a:srgbClr val="000000"/>
                </a:solidFill>
              </a:rPr>
              <a:t>     - хворобу; </a:t>
            </a:r>
          </a:p>
          <a:p>
            <a:r>
              <a:rPr lang="uk-UA" sz="2000">
                <a:solidFill>
                  <a:srgbClr val="000000"/>
                </a:solidFill>
              </a:rPr>
              <a:t>     - вилучення або дискваліфікацію. </a:t>
            </a:r>
          </a:p>
          <a:p>
            <a:r>
              <a:rPr lang="uk-UA" sz="2000">
                <a:solidFill>
                  <a:srgbClr val="000000"/>
                </a:solidFill>
              </a:rPr>
              <a:t>     Ліберо може бути </a:t>
            </a:r>
            <a:r>
              <a:rPr lang="uk-UA" sz="2000" b="1">
                <a:solidFill>
                  <a:schemeClr val="hlink"/>
                </a:solidFill>
              </a:rPr>
              <a:t>оголошений</a:t>
            </a:r>
            <a:r>
              <a:rPr lang="uk-UA" sz="2000">
                <a:solidFill>
                  <a:srgbClr val="000000"/>
                </a:solidFill>
              </a:rPr>
              <a:t> таким, що не може грати, через будь-яку причину</a:t>
            </a:r>
            <a:r>
              <a:rPr lang="ru-RU" sz="2000">
                <a:solidFill>
                  <a:srgbClr val="000000"/>
                </a:solidFill>
              </a:rPr>
              <a:t>,</a:t>
            </a:r>
            <a:r>
              <a:rPr lang="uk-UA" sz="2000">
                <a:solidFill>
                  <a:srgbClr val="000000"/>
                </a:solidFill>
              </a:rPr>
              <a:t> тренером або, за відсутності тренера, ігровим капітаном.</a:t>
            </a:r>
            <a:endParaRPr lang="ru-RU" sz="2000">
              <a:solidFill>
                <a:srgbClr val="000000"/>
              </a:solidFill>
            </a:endParaRPr>
          </a:p>
          <a:p>
            <a:r>
              <a:rPr lang="uk-UA" b="1">
                <a:solidFill>
                  <a:srgbClr val="000000"/>
                </a:solidFill>
              </a:rPr>
              <a:t>         </a:t>
            </a:r>
            <a:r>
              <a:rPr lang="uk-UA" sz="1400">
                <a:solidFill>
                  <a:srgbClr val="000000"/>
                </a:solidFill>
                <a:latin typeface="Times New Roman" pitchFamily="18" charset="0"/>
              </a:rPr>
              <a:t>         </a:t>
            </a:r>
            <a:endParaRPr lang="ru-RU" sz="1400">
              <a:solidFill>
                <a:srgbClr val="000000"/>
              </a:solidFill>
              <a:latin typeface="Times New Roman" pitchFamily="18" charset="0"/>
            </a:endParaRPr>
          </a:p>
        </p:txBody>
      </p:sp>
      <p:pic>
        <p:nvPicPr>
          <p:cNvPr id="18435" name="Picture 6"/>
          <p:cNvPicPr>
            <a:picLocks noChangeAspect="1" noChangeArrowheads="1"/>
          </p:cNvPicPr>
          <p:nvPr/>
        </p:nvPicPr>
        <p:blipFill>
          <a:blip r:embed="rId4" cstate="print"/>
          <a:srcRect/>
          <a:stretch>
            <a:fillRect/>
          </a:stretch>
        </p:blipFill>
        <p:spPr bwMode="auto">
          <a:xfrm>
            <a:off x="2339975" y="3213100"/>
            <a:ext cx="3887788" cy="3168650"/>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ppt_x"/>
                                          </p:val>
                                        </p:tav>
                                        <p:tav tm="100000">
                                          <p:val>
                                            <p:strVal val="#ppt_x"/>
                                          </p:val>
                                        </p:tav>
                                      </p:tavLst>
                                    </p:anim>
                                    <p:anim calcmode="lin" valueType="num">
                                      <p:cBhvr additive="base">
                                        <p:cTn id="8"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17452613</TotalTime>
  <Words>1804</Words>
  <Application>Microsoft Office PowerPoint</Application>
  <PresentationFormat>Экран (4:3)</PresentationFormat>
  <Paragraphs>146</Paragraphs>
  <Slides>20</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Особливості гравця Ліберо </vt:lpstr>
      <vt:lpstr>Слайд 2</vt:lpstr>
      <vt:lpstr>Слайд 3</vt:lpstr>
      <vt:lpstr>Слайд 4</vt:lpstr>
      <vt:lpstr>Слайд 5</vt:lpstr>
      <vt:lpstr>Слайд 6</vt:lpstr>
      <vt:lpstr>Слайд 7</vt:lpstr>
      <vt:lpstr>Слайд 8</vt:lpstr>
      <vt:lpstr>Слайд 9</vt:lpstr>
      <vt:lpstr>    </vt:lpstr>
      <vt:lpstr>Слайд 11</vt:lpstr>
      <vt:lpstr>    </vt:lpstr>
      <vt:lpstr>Слайд 13</vt:lpstr>
      <vt:lpstr>Слайд 14</vt:lpstr>
      <vt:lpstr>Слайд 15</vt:lpstr>
      <vt:lpstr>Слайд 16</vt:lpstr>
      <vt:lpstr>Слайд 17</vt:lpstr>
      <vt:lpstr>Слайд 18</vt:lpstr>
      <vt:lpstr>Слайд 19</vt:lpstr>
      <vt:lpstr>Слайд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управления электронным документооборотом ФВУ by VolleyMAG Corporation</dc:title>
  <dc:creator>Kiosik</dc:creator>
  <cp:lastModifiedBy>Евгений Уминский</cp:lastModifiedBy>
  <cp:revision>212</cp:revision>
  <dcterms:created xsi:type="dcterms:W3CDTF">2016-08-31T18:50:25Z</dcterms:created>
  <dcterms:modified xsi:type="dcterms:W3CDTF">2020-08-29T13:34:12Z</dcterms:modified>
</cp:coreProperties>
</file>