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99" r:id="rId5"/>
    <p:sldId id="300" r:id="rId6"/>
    <p:sldId id="301" r:id="rId7"/>
    <p:sldId id="302" r:id="rId8"/>
    <p:sldId id="298" r:id="rId9"/>
    <p:sldId id="303" r:id="rId10"/>
    <p:sldId id="304" r:id="rId11"/>
    <p:sldId id="305" r:id="rId12"/>
    <p:sldId id="307" r:id="rId13"/>
    <p:sldId id="306" r:id="rId14"/>
    <p:sldId id="308" r:id="rId15"/>
    <p:sldId id="309" r:id="rId16"/>
    <p:sldId id="310" r:id="rId17"/>
    <p:sldId id="311" r:id="rId18"/>
    <p:sldId id="312" r:id="rId19"/>
    <p:sldId id="313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29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595" autoAdjust="0"/>
  </p:normalViewPr>
  <p:slideViewPr>
    <p:cSldViewPr>
      <p:cViewPr varScale="1">
        <p:scale>
          <a:sx n="58" d="100"/>
          <a:sy n="58" d="100"/>
        </p:scale>
        <p:origin x="105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69781-1D83-4676-980E-36AB94FB44D6}" type="datetime1">
              <a:rPr lang="en-GB"/>
              <a:pPr>
                <a:defRPr/>
              </a:pPr>
              <a:t>16/08/2020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4EE0C-1FCB-47E6-9598-67FE100D5B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23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F5553-206D-4740-B971-1A7C8DC0052D}" type="datetime1">
              <a:rPr lang="en-GB"/>
              <a:pPr>
                <a:defRPr/>
              </a:pPr>
              <a:t>16/08/2020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6E4CF-EB6D-45EE-8681-5ACFA9019F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58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C53FA-95F4-41A3-9525-119098C12588}" type="datetime1">
              <a:rPr lang="en-GB"/>
              <a:pPr>
                <a:defRPr/>
              </a:pPr>
              <a:t>16/08/2020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1811D-2369-4B29-94B7-42DB4BA09E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147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42EB3-2D47-4B37-9223-88A603F69C5B}" type="datetime1">
              <a:rPr lang="en-GB"/>
              <a:pPr>
                <a:defRPr/>
              </a:pPr>
              <a:t>16/08/2020</a:t>
            </a:fld>
            <a:endParaRPr lang="en-GB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00E22-F2A7-4EFC-A7B2-FA52E396E5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45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AA1A2-953A-4A5B-BB2B-22080FAEB986}" type="datetime1">
              <a:rPr lang="en-GB"/>
              <a:pPr>
                <a:defRPr/>
              </a:pPr>
              <a:t>16/08/2020</a:t>
            </a:fld>
            <a:endParaRPr lang="en-GB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44701-7E15-4FF1-9A26-C1EE906012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8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231C8-239D-4AE8-82F6-3ED5C717BC8C}" type="datetime1">
              <a:rPr lang="en-GB"/>
              <a:pPr>
                <a:defRPr/>
              </a:pPr>
              <a:t>16/08/2020</a:t>
            </a:fld>
            <a:endParaRPr lang="en-GB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595B2-3807-40CE-9F2B-28BE7CC05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72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26E3B-FD0A-47C7-A4D9-821E2925F3D1}" type="datetime1">
              <a:rPr lang="en-GB"/>
              <a:pPr>
                <a:defRPr/>
              </a:pPr>
              <a:t>16/08/2020</a:t>
            </a:fld>
            <a:endParaRPr lang="en-GB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313B9-31E3-4AA1-8997-9B1E6143FE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93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943AD-9B4D-4090-9E41-49A774CF03E3}" type="datetime1">
              <a:rPr lang="en-GB"/>
              <a:pPr>
                <a:defRPr/>
              </a:pPr>
              <a:t>16/08/2020</a:t>
            </a:fld>
            <a:endParaRPr lang="en-GB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44AB8-6390-48D7-9FC7-BB6F7E065E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90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7C7C-74B2-4234-B206-665EA766ECFB}" type="datetime1">
              <a:rPr lang="en-GB"/>
              <a:pPr>
                <a:defRPr/>
              </a:pPr>
              <a:t>16/08/2020</a:t>
            </a:fld>
            <a:endParaRPr lang="en-GB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720D4-5C74-4F41-B63A-6E6A81E8C3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688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241FE-5B65-44DA-BB7D-A03BC31EA170}" type="datetime1">
              <a:rPr lang="en-GB"/>
              <a:pPr>
                <a:defRPr/>
              </a:pPr>
              <a:t>16/08/2020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98F93-7902-4D5F-8395-DEC807E407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004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F9C5-A77A-4F93-80F2-6A4539A39140}" type="datetime1">
              <a:rPr lang="en-GB"/>
              <a:pPr>
                <a:defRPr/>
              </a:pPr>
              <a:t>16/08/2020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4B1B3-BC63-4857-A7B5-BAAFF00AFF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4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E873C-6F6A-418F-BE3D-78DB49AA6248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68D83-724E-4DD8-A7BA-2233A6467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GB" smtClean="0"/>
          </a:p>
        </p:txBody>
      </p:sp>
      <p:sp>
        <p:nvSpPr>
          <p:cNvPr id="20483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FB51865E-05B9-40BF-A693-EDAE47064FF7}" type="datetime1">
              <a:rPr lang="en-GB"/>
              <a:pPr defTabSz="685800">
                <a:defRPr/>
              </a:pPr>
              <a:t>16/08/2020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r>
              <a:rPr lang="en-US"/>
              <a:t>CEV - Gy. Radi and J. Salonen</a:t>
            </a:r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3A47F02C-D02B-4CF6-A615-8AB1E9E1C575}" type="slidenum">
              <a:rPr lang="en-GB"/>
              <a:pPr defTabSz="68580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42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20888"/>
            <a:ext cx="9144000" cy="2357454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002060"/>
                </a:solidFill>
                <a:cs typeface="Arial" pitchFamily="34" charset="0"/>
              </a:rPr>
              <a:t>Обов</a:t>
            </a:r>
            <a:r>
              <a:rPr lang="en-US" b="1" i="1" dirty="0" smtClean="0">
                <a:solidFill>
                  <a:srgbClr val="002060"/>
                </a:solidFill>
                <a:cs typeface="Arial" pitchFamily="34" charset="0"/>
              </a:rPr>
              <a:t>’</a:t>
            </a:r>
            <a:r>
              <a:rPr lang="uk-UA" b="1" i="1" dirty="0" err="1" smtClean="0">
                <a:solidFill>
                  <a:srgbClr val="002060"/>
                </a:solidFill>
                <a:cs typeface="Arial" pitchFamily="34" charset="0"/>
              </a:rPr>
              <a:t>язки</a:t>
            </a:r>
            <a:r>
              <a:rPr lang="uk-UA" b="1" i="1" dirty="0" smtClean="0">
                <a:solidFill>
                  <a:srgbClr val="002060"/>
                </a:solidFill>
                <a:cs typeface="Arial" pitchFamily="34" charset="0"/>
              </a:rPr>
              <a:t> другого судді</a:t>
            </a:r>
            <a:r>
              <a:rPr lang="ru-RU" b="1" i="1" dirty="0" smtClean="0">
                <a:solidFill>
                  <a:srgbClr val="002060"/>
                </a:solidFill>
                <a:cs typeface="Arial" pitchFamily="34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cs typeface="Arial" pitchFamily="34" charset="0"/>
              </a:rPr>
            </a:b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76056" y="5445224"/>
            <a:ext cx="3571868" cy="1285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i="1" dirty="0" err="1" smtClean="0">
                <a:solidFill>
                  <a:srgbClr val="002060"/>
                </a:solidFill>
                <a:ea typeface="+mj-ea"/>
                <a:cs typeface="Arial" pitchFamily="34" charset="0"/>
              </a:rPr>
              <a:t>Підготував</a:t>
            </a:r>
            <a:r>
              <a:rPr lang="ru-RU" i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:</a:t>
            </a:r>
            <a:br>
              <a:rPr lang="ru-RU" i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</a:br>
            <a:r>
              <a:rPr lang="ru-RU" i="1" dirty="0" err="1" smtClean="0">
                <a:solidFill>
                  <a:srgbClr val="002060"/>
                </a:solidFill>
                <a:ea typeface="+mj-ea"/>
                <a:cs typeface="Arial" pitchFamily="34" charset="0"/>
              </a:rPr>
              <a:t>Суддя</a:t>
            </a:r>
            <a:r>
              <a:rPr lang="ru-RU" i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 </a:t>
            </a:r>
            <a:r>
              <a:rPr lang="en-US" i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  </a:t>
            </a:r>
            <a:r>
              <a:rPr lang="uk-UA" i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міжнародної </a:t>
            </a:r>
            <a:r>
              <a:rPr lang="ru-RU" i="1" dirty="0" err="1" smtClean="0">
                <a:solidFill>
                  <a:srgbClr val="002060"/>
                </a:solidFill>
                <a:ea typeface="+mj-ea"/>
                <a:cs typeface="Arial" pitchFamily="34" charset="0"/>
              </a:rPr>
              <a:t>категорії</a:t>
            </a:r>
            <a:r>
              <a:rPr lang="ru-RU" i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</a:br>
            <a:r>
              <a:rPr lang="ru-RU" b="1" i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Михайло </a:t>
            </a:r>
            <a:r>
              <a:rPr lang="ru-RU" b="1" i="1" dirty="0" err="1" smtClean="0">
                <a:solidFill>
                  <a:srgbClr val="002060"/>
                </a:solidFill>
                <a:ea typeface="+mj-ea"/>
                <a:cs typeface="Arial" pitchFamily="34" charset="0"/>
              </a:rPr>
              <a:t>Медвідь</a:t>
            </a:r>
            <a:endParaRPr lang="ru-RU" b="1" i="1" dirty="0" smtClean="0">
              <a:solidFill>
                <a:srgbClr val="002060"/>
              </a:solidFill>
              <a:ea typeface="+mj-ea"/>
              <a:cs typeface="Arial" pitchFamily="34" charset="0"/>
            </a:endParaRPr>
          </a:p>
          <a:p>
            <a:pPr lvl="0" algn="r">
              <a:spcBef>
                <a:spcPct val="0"/>
              </a:spcBef>
              <a:defRPr/>
            </a:pP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3" descr="D:\ФВУ\Презентации\А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836712"/>
            <a:ext cx="2376265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РОЗІГРАШУ 1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1268760"/>
            <a:ext cx="77048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3660" lvl="1" indent="-337500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2000" dirty="0" err="1"/>
              <a:t>Знайдіть</a:t>
            </a:r>
            <a:r>
              <a:rPr lang="ru-RU" sz="2000" dirty="0"/>
              <a:t> </a:t>
            </a:r>
            <a:r>
              <a:rPr lang="ru-RU" sz="2000" dirty="0" err="1"/>
              <a:t>найкращу</a:t>
            </a:r>
            <a:r>
              <a:rPr lang="ru-RU" sz="2000" dirty="0"/>
              <a:t> </a:t>
            </a:r>
            <a:r>
              <a:rPr lang="ru-RU" sz="2000" dirty="0" err="1" smtClean="0"/>
              <a:t>позицію</a:t>
            </a:r>
            <a:r>
              <a:rPr lang="ru-RU" sz="2000" dirty="0" smtClean="0"/>
              <a:t> для </a:t>
            </a:r>
            <a:r>
              <a:rPr lang="ru-RU" sz="2000" dirty="0" err="1"/>
              <a:t>виконання</a:t>
            </a:r>
            <a:r>
              <a:rPr lang="ru-RU" sz="2000" dirty="0"/>
              <a:t> </a:t>
            </a:r>
            <a:r>
              <a:rPr lang="ru-RU" sz="2000" dirty="0" err="1"/>
              <a:t>обов'язків</a:t>
            </a:r>
            <a:r>
              <a:rPr lang="ru-RU" sz="2000" dirty="0"/>
              <a:t> </a:t>
            </a:r>
            <a:r>
              <a:rPr lang="ru-RU" sz="2000" dirty="0" smtClean="0"/>
              <a:t>(«читайте</a:t>
            </a:r>
            <a:r>
              <a:rPr lang="ru-RU" sz="2000" dirty="0"/>
              <a:t>» </a:t>
            </a:r>
            <a:r>
              <a:rPr lang="ru-RU" sz="2000" dirty="0" err="1" smtClean="0"/>
              <a:t>гру</a:t>
            </a:r>
            <a:r>
              <a:rPr lang="ru-RU" sz="2000" dirty="0"/>
              <a:t>)</a:t>
            </a:r>
            <a:endParaRPr lang="en-GB" sz="2000" dirty="0"/>
          </a:p>
          <a:p>
            <a:pPr marL="703660" lvl="1" indent="-337500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uk-UA" sz="2000" dirty="0"/>
              <a:t>В момент виконання подачі контролюйте команду, що приймає (найкраща позиція - приблизно 1-1,5 м від бічної лінії та приблизно 0,5 м від площини сітки на стороні приймаючої команди)</a:t>
            </a:r>
          </a:p>
          <a:p>
            <a:pPr marL="366160" lvl="1" indent="0" algn="just" fontAlgn="auto">
              <a:spcAft>
                <a:spcPts val="0"/>
              </a:spcAft>
              <a:buFontTx/>
              <a:buNone/>
              <a:defRPr/>
            </a:pPr>
            <a:endParaRPr lang="hu-HU" sz="2000" dirty="0"/>
          </a:p>
          <a:p>
            <a:pPr marL="703660" lvl="1" indent="-337500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uk-UA" sz="2000" dirty="0" smtClean="0"/>
              <a:t>Одразу після виконання подачі змінюйте сторону та слідкуйте за командою, яка захищається</a:t>
            </a:r>
            <a:endParaRPr lang="sr-Latn-RS" sz="2000" dirty="0"/>
          </a:p>
          <a:p>
            <a:pPr marL="366160" lvl="1" indent="0" algn="just" fontAlgn="auto">
              <a:spcAft>
                <a:spcPts val="0"/>
              </a:spcAft>
              <a:buFontTx/>
              <a:buNone/>
              <a:defRPr/>
            </a:pPr>
            <a:endParaRPr lang="en-GB" sz="2000" dirty="0"/>
          </a:p>
          <a:p>
            <a:pPr marL="703660" lvl="1" indent="-337500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uk-UA" sz="2000" dirty="0" smtClean="0"/>
              <a:t>Під час розіграшу рухайтесь у двох напрямах</a:t>
            </a:r>
            <a:r>
              <a:rPr lang="en-GB" sz="2000" dirty="0" smtClean="0"/>
              <a:t>:</a:t>
            </a:r>
            <a:endParaRPr lang="en-GB" sz="2000" dirty="0"/>
          </a:p>
          <a:p>
            <a:pPr lvl="2" indent="-33750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dirty="0">
                <a:solidFill>
                  <a:schemeClr val="bg2">
                    <a:lumMod val="10000"/>
                  </a:schemeClr>
                </a:solidFill>
              </a:rPr>
              <a:t>Якщо дія близька до першого арбітра, підходьте </a:t>
            </a:r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</a:rPr>
              <a:t>ближче до стійці, </a:t>
            </a:r>
            <a:r>
              <a:rPr lang="uk-UA" sz="2000" dirty="0">
                <a:solidFill>
                  <a:schemeClr val="bg2">
                    <a:lumMod val="10000"/>
                  </a:schemeClr>
                </a:solidFill>
              </a:rPr>
              <a:t>але ніколи не підходите ближче, ніж до бічної лінії</a:t>
            </a:r>
          </a:p>
          <a:p>
            <a:pPr lvl="2" indent="-33750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dirty="0">
                <a:solidFill>
                  <a:schemeClr val="bg2">
                    <a:lumMod val="10000"/>
                  </a:schemeClr>
                </a:solidFill>
              </a:rPr>
              <a:t>Якщо дія на стороні другого арбітра, зробіть кілька кроків назад від основної позиції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52463" y="-747184"/>
            <a:ext cx="10379076" cy="748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uppo 17"/>
          <p:cNvGrpSpPr>
            <a:grpSpLocks/>
          </p:cNvGrpSpPr>
          <p:nvPr/>
        </p:nvGrpSpPr>
        <p:grpSpPr bwMode="auto">
          <a:xfrm>
            <a:off x="4732338" y="4921251"/>
            <a:ext cx="671979" cy="586316"/>
            <a:chOff x="4825871" y="4953721"/>
            <a:chExt cx="896541" cy="584127"/>
          </a:xfrm>
        </p:grpSpPr>
        <p:cxnSp>
          <p:nvCxnSpPr>
            <p:cNvPr id="69653" name="Connettore 2 12"/>
            <p:cNvCxnSpPr>
              <a:cxnSpLocks noChangeShapeType="1"/>
            </p:cNvCxnSpPr>
            <p:nvPr/>
          </p:nvCxnSpPr>
          <p:spPr bwMode="auto">
            <a:xfrm flipH="1">
              <a:off x="4825871" y="4953721"/>
              <a:ext cx="6397" cy="58412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4588" name="CasellaDiTesto 14"/>
            <p:cNvSpPr txBox="1">
              <a:spLocks noChangeArrowheads="1"/>
            </p:cNvSpPr>
            <p:nvPr/>
          </p:nvSpPr>
          <p:spPr bwMode="auto">
            <a:xfrm>
              <a:off x="4825871" y="5067594"/>
              <a:ext cx="896541" cy="298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350" b="1" dirty="0">
                  <a:solidFill>
                    <a:prstClr val="black"/>
                  </a:solidFill>
                  <a:latin typeface="+mn-lt"/>
                </a:rPr>
                <a:t>~1,5 m</a:t>
              </a:r>
            </a:p>
          </p:txBody>
        </p:sp>
      </p:grpSp>
      <p:cxnSp>
        <p:nvCxnSpPr>
          <p:cNvPr id="17" name="Connettore 1 16"/>
          <p:cNvCxnSpPr>
            <a:cxnSpLocks noChangeShapeType="1"/>
          </p:cNvCxnSpPr>
          <p:nvPr/>
        </p:nvCxnSpPr>
        <p:spPr bwMode="auto">
          <a:xfrm flipH="1">
            <a:off x="4564063" y="5518151"/>
            <a:ext cx="59690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grpSp>
        <p:nvGrpSpPr>
          <p:cNvPr id="23" name="Gruppo 22"/>
          <p:cNvGrpSpPr>
            <a:grpSpLocks/>
          </p:cNvGrpSpPr>
          <p:nvPr/>
        </p:nvGrpSpPr>
        <p:grpSpPr bwMode="auto">
          <a:xfrm>
            <a:off x="4346575" y="4946649"/>
            <a:ext cx="825867" cy="1201781"/>
            <a:chOff x="4316283" y="4959463"/>
            <a:chExt cx="1102360" cy="1200441"/>
          </a:xfrm>
        </p:grpSpPr>
        <p:cxnSp>
          <p:nvCxnSpPr>
            <p:cNvPr id="69650" name="Connettore 2 19"/>
            <p:cNvCxnSpPr>
              <a:cxnSpLocks noChangeShapeType="1"/>
            </p:cNvCxnSpPr>
            <p:nvPr/>
          </p:nvCxnSpPr>
          <p:spPr bwMode="auto">
            <a:xfrm rot="5400000">
              <a:off x="4722504" y="5719943"/>
              <a:ext cx="0" cy="28800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4585" name="CasellaDiTesto 20"/>
            <p:cNvSpPr txBox="1">
              <a:spLocks noChangeArrowheads="1"/>
            </p:cNvSpPr>
            <p:nvPr/>
          </p:nvSpPr>
          <p:spPr bwMode="auto">
            <a:xfrm>
              <a:off x="4316283" y="5860157"/>
              <a:ext cx="1102360" cy="299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350" dirty="0">
                  <a:solidFill>
                    <a:prstClr val="black"/>
                  </a:solidFill>
                  <a:latin typeface="+mn-lt"/>
                </a:rPr>
                <a:t>    </a:t>
              </a:r>
              <a:r>
                <a:rPr lang="it-IT" sz="1350" b="1" dirty="0">
                  <a:solidFill>
                    <a:prstClr val="black"/>
                  </a:solidFill>
                  <a:latin typeface="+mn-lt"/>
                </a:rPr>
                <a:t>~0,5 m</a:t>
              </a:r>
            </a:p>
          </p:txBody>
        </p:sp>
        <p:cxnSp>
          <p:nvCxnSpPr>
            <p:cNvPr id="69652" name="Connettore 1 21"/>
            <p:cNvCxnSpPr>
              <a:cxnSpLocks noChangeShapeType="1"/>
            </p:cNvCxnSpPr>
            <p:nvPr/>
          </p:nvCxnSpPr>
          <p:spPr bwMode="auto">
            <a:xfrm rot="5400000" flipH="1">
              <a:off x="4096145" y="5440220"/>
              <a:ext cx="961513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6225" y="1267885"/>
            <a:ext cx="29368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9301" y="5456767"/>
            <a:ext cx="4667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6225" y="2728385"/>
            <a:ext cx="29368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5264" y="2607733"/>
            <a:ext cx="293687" cy="38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7076" y="5308601"/>
            <a:ext cx="4667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4064" y="5461000"/>
            <a:ext cx="466725" cy="34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uoli oikealle 4"/>
          <p:cNvSpPr/>
          <p:nvPr/>
        </p:nvSpPr>
        <p:spPr>
          <a:xfrm>
            <a:off x="4445001" y="1432985"/>
            <a:ext cx="282575" cy="122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19" name="Nuoli oikealle 18"/>
          <p:cNvSpPr/>
          <p:nvPr/>
        </p:nvSpPr>
        <p:spPr>
          <a:xfrm>
            <a:off x="4449764" y="2863851"/>
            <a:ext cx="282575" cy="122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20" name="Nuoli oikealle 19"/>
          <p:cNvSpPr/>
          <p:nvPr/>
        </p:nvSpPr>
        <p:spPr>
          <a:xfrm>
            <a:off x="4449764" y="4449234"/>
            <a:ext cx="282575" cy="122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grpSp>
        <p:nvGrpSpPr>
          <p:cNvPr id="12" name="Ryhmä 11"/>
          <p:cNvGrpSpPr>
            <a:grpSpLocks/>
          </p:cNvGrpSpPr>
          <p:nvPr/>
        </p:nvGrpSpPr>
        <p:grpSpPr bwMode="auto">
          <a:xfrm>
            <a:off x="3786188" y="4946652"/>
            <a:ext cx="684212" cy="387349"/>
            <a:chOff x="3835566" y="4946179"/>
            <a:chExt cx="600277" cy="387755"/>
          </a:xfrm>
        </p:grpSpPr>
        <p:cxnSp>
          <p:nvCxnSpPr>
            <p:cNvPr id="8" name="Suora nuoliyhdysviiva 7"/>
            <p:cNvCxnSpPr/>
            <p:nvPr/>
          </p:nvCxnSpPr>
          <p:spPr>
            <a:xfrm>
              <a:off x="4317459" y="4946179"/>
              <a:ext cx="0" cy="38775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648" name="Kuva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38532" y="5321349"/>
              <a:ext cx="397311" cy="11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kstiruutu 9"/>
            <p:cNvSpPr txBox="1"/>
            <p:nvPr/>
          </p:nvSpPr>
          <p:spPr>
            <a:xfrm>
              <a:off x="3835566" y="4982199"/>
              <a:ext cx="541781" cy="3003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i-FI" sz="1350" b="1" dirty="0">
                  <a:solidFill>
                    <a:prstClr val="black"/>
                  </a:solidFill>
                  <a:latin typeface="+mn-lt"/>
                </a:rPr>
                <a:t>1,0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492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97531E-6 L 0.14774 -0.195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-10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07 L -0.00313 -0.019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8.33333E-7 0.2127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2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231 L 0.0033 0.0226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11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8.33333E-7 0.2307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2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00261 0.0747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72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 animBg="1"/>
      <p:bldP spid="19" grpId="1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РОЗІГРАШУ 1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egnaposto contenuto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8" y="1017588"/>
            <a:ext cx="7488831" cy="47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49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РОЗІГРАШУ 1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egnaposto contenuto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600" y="1017588"/>
            <a:ext cx="7416824" cy="47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44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РОЗІГРАШУ 1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1017588"/>
            <a:ext cx="7704856" cy="507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48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10000" b="1" dirty="0">
                <a:solidFill>
                  <a:srgbClr val="002060"/>
                </a:solidFill>
              </a:rPr>
              <a:t>ПІД ЧАС </a:t>
            </a:r>
            <a:r>
              <a:rPr lang="ru-RU" sz="10000" b="1" dirty="0" smtClean="0">
                <a:solidFill>
                  <a:srgbClr val="002060"/>
                </a:solidFill>
              </a:rPr>
              <a:t>РОЗІГРАШУ 2</a:t>
            </a:r>
            <a:r>
              <a:rPr lang="ru-RU" sz="3600" b="1" dirty="0" smtClean="0">
                <a:solidFill>
                  <a:srgbClr val="002060"/>
                </a:solidFill>
              </a:rPr>
              <a:t>2</a:t>
            </a:r>
          </a:p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1306597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6160" lvl="1"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274838"/>
            <a:ext cx="770485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spcAft>
                <a:spcPts val="450"/>
              </a:spcAft>
              <a:buSzPct val="75000"/>
              <a:buBlip>
                <a:blip r:embed="rId4"/>
              </a:buBlip>
              <a:defRPr/>
            </a:pPr>
            <a:r>
              <a:rPr lang="ru-RU" sz="3200" b="1" kern="0" dirty="0" err="1">
                <a:solidFill>
                  <a:prstClr val="black"/>
                </a:solidFill>
              </a:rPr>
              <a:t>Після</a:t>
            </a:r>
            <a:r>
              <a:rPr lang="ru-RU" sz="3200" b="1" kern="0" dirty="0">
                <a:solidFill>
                  <a:prstClr val="black"/>
                </a:solidFill>
              </a:rPr>
              <a:t> </a:t>
            </a:r>
            <a:r>
              <a:rPr lang="ru-RU" sz="3200" b="1" kern="0" dirty="0" err="1">
                <a:solidFill>
                  <a:prstClr val="black"/>
                </a:solidFill>
              </a:rPr>
              <a:t>завершення</a:t>
            </a:r>
            <a:r>
              <a:rPr lang="ru-RU" sz="3200" b="1" kern="0" dirty="0">
                <a:solidFill>
                  <a:prstClr val="black"/>
                </a:solidFill>
              </a:rPr>
              <a:t> </a:t>
            </a:r>
            <a:r>
              <a:rPr lang="ru-RU" sz="3200" b="1" kern="0" dirty="0" smtClean="0">
                <a:solidFill>
                  <a:prstClr val="black"/>
                </a:solidFill>
              </a:rPr>
              <a:t> </a:t>
            </a:r>
            <a:r>
              <a:rPr lang="ru-RU" sz="3200" b="1" kern="0" dirty="0" err="1" smtClean="0">
                <a:solidFill>
                  <a:prstClr val="black"/>
                </a:solidFill>
              </a:rPr>
              <a:t>атакуючого</a:t>
            </a:r>
            <a:r>
              <a:rPr lang="ru-RU" sz="3200" b="1" kern="0" dirty="0" smtClean="0">
                <a:solidFill>
                  <a:prstClr val="black"/>
                </a:solidFill>
              </a:rPr>
              <a:t> удару </a:t>
            </a:r>
            <a:r>
              <a:rPr lang="ru-RU" sz="3200" b="1" kern="0" dirty="0" err="1" smtClean="0">
                <a:solidFill>
                  <a:prstClr val="black"/>
                </a:solidFill>
              </a:rPr>
              <a:t>змінюйте</a:t>
            </a:r>
            <a:r>
              <a:rPr lang="ru-RU" sz="3200" b="1" kern="0" dirty="0" smtClean="0">
                <a:solidFill>
                  <a:prstClr val="black"/>
                </a:solidFill>
              </a:rPr>
              <a:t> </a:t>
            </a:r>
            <a:r>
              <a:rPr lang="ru-RU" sz="3200" b="1" kern="0" dirty="0" err="1">
                <a:solidFill>
                  <a:prstClr val="black"/>
                </a:solidFill>
              </a:rPr>
              <a:t>позицію</a:t>
            </a:r>
            <a:r>
              <a:rPr lang="ru-RU" sz="3200" b="1" kern="0" dirty="0">
                <a:solidFill>
                  <a:prstClr val="black"/>
                </a:solidFill>
              </a:rPr>
              <a:t> на </a:t>
            </a:r>
            <a:r>
              <a:rPr lang="ru-RU" sz="3200" b="1" kern="0" dirty="0" err="1">
                <a:solidFill>
                  <a:prstClr val="black"/>
                </a:solidFill>
              </a:rPr>
              <a:t>іншу</a:t>
            </a:r>
            <a:r>
              <a:rPr lang="ru-RU" sz="3200" b="1" kern="0" dirty="0">
                <a:solidFill>
                  <a:prstClr val="black"/>
                </a:solidFill>
              </a:rPr>
              <a:t> сторону, </a:t>
            </a:r>
            <a:r>
              <a:rPr lang="ru-RU" sz="3200" b="1" kern="0" dirty="0" err="1" smtClean="0">
                <a:solidFill>
                  <a:prstClr val="black"/>
                </a:solidFill>
              </a:rPr>
              <a:t>знов</a:t>
            </a:r>
            <a:r>
              <a:rPr lang="ru-RU" sz="3200" b="1" kern="0" dirty="0" smtClean="0">
                <a:solidFill>
                  <a:prstClr val="black"/>
                </a:solidFill>
              </a:rPr>
              <a:t> </a:t>
            </a:r>
            <a:r>
              <a:rPr lang="ru-RU" sz="3200" b="1" kern="0" dirty="0">
                <a:solidFill>
                  <a:prstClr val="black"/>
                </a:solidFill>
              </a:rPr>
              <a:t>до </a:t>
            </a:r>
            <a:r>
              <a:rPr lang="ru-RU" sz="3200" b="1" kern="0" dirty="0" err="1">
                <a:solidFill>
                  <a:prstClr val="black"/>
                </a:solidFill>
              </a:rPr>
              <a:t>сторони</a:t>
            </a:r>
            <a:r>
              <a:rPr lang="ru-RU" sz="3200" b="1" kern="0" dirty="0">
                <a:solidFill>
                  <a:prstClr val="black"/>
                </a:solidFill>
              </a:rPr>
              <a:t>, </a:t>
            </a:r>
            <a:r>
              <a:rPr lang="ru-RU" sz="3200" b="1" kern="0" dirty="0" err="1">
                <a:solidFill>
                  <a:prstClr val="black"/>
                </a:solidFill>
              </a:rPr>
              <a:t>що</a:t>
            </a:r>
            <a:r>
              <a:rPr lang="ru-RU" sz="3200" b="1" kern="0" dirty="0">
                <a:solidFill>
                  <a:prstClr val="black"/>
                </a:solidFill>
              </a:rPr>
              <a:t> </a:t>
            </a:r>
            <a:r>
              <a:rPr lang="ru-RU" sz="3200" b="1" kern="0" dirty="0" err="1">
                <a:solidFill>
                  <a:prstClr val="black"/>
                </a:solidFill>
              </a:rPr>
              <a:t>захищається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144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РОЗІГРАШУ 2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1017588"/>
            <a:ext cx="7416824" cy="485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59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РОЗІГРАШУ 2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1017588"/>
            <a:ext cx="7632848" cy="507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465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50875" y="-645584"/>
            <a:ext cx="10377488" cy="748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7076" y="5636685"/>
            <a:ext cx="4667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4" y="2800351"/>
            <a:ext cx="2952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uoli oikealle 4"/>
          <p:cNvSpPr/>
          <p:nvPr/>
        </p:nvSpPr>
        <p:spPr>
          <a:xfrm>
            <a:off x="4430714" y="1621367"/>
            <a:ext cx="212725" cy="931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6" name="Nuoli oikealle 5"/>
          <p:cNvSpPr/>
          <p:nvPr/>
        </p:nvSpPr>
        <p:spPr>
          <a:xfrm>
            <a:off x="4430714" y="4140201"/>
            <a:ext cx="212725" cy="91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3" name="Nuoli vasemmalle 2"/>
          <p:cNvSpPr/>
          <p:nvPr/>
        </p:nvSpPr>
        <p:spPr>
          <a:xfrm>
            <a:off x="4430714" y="2722033"/>
            <a:ext cx="212725" cy="952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9" name="Nuoli vasemmalle 8"/>
          <p:cNvSpPr/>
          <p:nvPr/>
        </p:nvSpPr>
        <p:spPr>
          <a:xfrm>
            <a:off x="4416425" y="4044952"/>
            <a:ext cx="211138" cy="952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60017 -0.019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26" y="-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17 -0.01914 L 0.38541 -0.2194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-100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58025E-6 L -0.06042 -3.58025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41 -0.21944 L 0.39635 0.174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189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041 -7.40741E-7 L -0.06341 0.0900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35 0.17469 L 0.12812 -0.209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-192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12 -0.20988 L 0.28524 0.1691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1895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41 0.09005 L -4.79167E-6 -7.40741E-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4 0.16913 L 0.28524 -0.1969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30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58025E-6 L -1.38889E-6 -0.031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4 -0.19692 L 0.59271 -0.2089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5" y="-8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27 -0.20895 L 0.38541 -0.2194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-52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3117 L -0.06042 -3.58025E-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8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41 -0.21945 L 0.38541 -0.0287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41 -0.02871 L 0.0809 0.125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6" y="771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 0.12592 L 0.28593 0.028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354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-3.58025E-6 L -1.38889E-6 -3.58025E-6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93 0.0287 L 0.28524 0.1691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1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-7.40741E-7 L 0.01002 0.08542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4 0.16913 L 0.5993 0.1200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4" y="-246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93 0.12006 L 0.38541 -0.2194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6" y="-16728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0.08542 L -0.0552 -0.00116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3" grpId="0" animBg="1"/>
      <p:bldP spid="3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РОЗІГРАШУ 2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1268760"/>
            <a:ext cx="7704856" cy="5181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spcAft>
                <a:spcPts val="450"/>
              </a:spcAft>
              <a:buSzPct val="75000"/>
              <a:buBlip>
                <a:blip r:embed="rId4"/>
              </a:buBlip>
              <a:defRPr/>
            </a:pPr>
            <a:r>
              <a:rPr lang="ru-RU" sz="2800" b="1" kern="0" dirty="0" err="1">
                <a:solidFill>
                  <a:prstClr val="black"/>
                </a:solidFill>
              </a:rPr>
              <a:t>Після</a:t>
            </a:r>
            <a:r>
              <a:rPr lang="ru-RU" sz="2800" b="1" kern="0" dirty="0">
                <a:solidFill>
                  <a:prstClr val="black"/>
                </a:solidFill>
              </a:rPr>
              <a:t> </a:t>
            </a:r>
            <a:r>
              <a:rPr lang="ru-RU" sz="2800" b="1" kern="0" dirty="0" err="1">
                <a:solidFill>
                  <a:prstClr val="black"/>
                </a:solidFill>
              </a:rPr>
              <a:t>завершення</a:t>
            </a:r>
            <a:r>
              <a:rPr lang="ru-RU" sz="2800" b="1" kern="0" dirty="0">
                <a:solidFill>
                  <a:prstClr val="black"/>
                </a:solidFill>
              </a:rPr>
              <a:t>  </a:t>
            </a:r>
            <a:r>
              <a:rPr lang="ru-RU" sz="2800" b="1" kern="0" dirty="0" err="1">
                <a:solidFill>
                  <a:prstClr val="black"/>
                </a:solidFill>
              </a:rPr>
              <a:t>атакуючого</a:t>
            </a:r>
            <a:r>
              <a:rPr lang="ru-RU" sz="2800" b="1" kern="0" dirty="0">
                <a:solidFill>
                  <a:prstClr val="black"/>
                </a:solidFill>
              </a:rPr>
              <a:t> удару </a:t>
            </a:r>
            <a:r>
              <a:rPr lang="ru-RU" sz="2800" b="1" kern="0" dirty="0" err="1">
                <a:solidFill>
                  <a:prstClr val="black"/>
                </a:solidFill>
              </a:rPr>
              <a:t>змінюйте</a:t>
            </a:r>
            <a:r>
              <a:rPr lang="ru-RU" sz="2800" b="1" kern="0" dirty="0">
                <a:solidFill>
                  <a:prstClr val="black"/>
                </a:solidFill>
              </a:rPr>
              <a:t> </a:t>
            </a:r>
            <a:r>
              <a:rPr lang="ru-RU" sz="2800" b="1" kern="0" dirty="0" err="1">
                <a:solidFill>
                  <a:prstClr val="black"/>
                </a:solidFill>
              </a:rPr>
              <a:t>позицію</a:t>
            </a:r>
            <a:r>
              <a:rPr lang="ru-RU" sz="2800" b="1" kern="0" dirty="0">
                <a:solidFill>
                  <a:prstClr val="black"/>
                </a:solidFill>
              </a:rPr>
              <a:t> на </a:t>
            </a:r>
            <a:r>
              <a:rPr lang="ru-RU" sz="2800" b="1" kern="0" dirty="0" err="1">
                <a:solidFill>
                  <a:prstClr val="black"/>
                </a:solidFill>
              </a:rPr>
              <a:t>іншу</a:t>
            </a:r>
            <a:r>
              <a:rPr lang="ru-RU" sz="2800" b="1" kern="0" dirty="0">
                <a:solidFill>
                  <a:prstClr val="black"/>
                </a:solidFill>
              </a:rPr>
              <a:t> сторону, </a:t>
            </a:r>
            <a:r>
              <a:rPr lang="ru-RU" sz="2800" b="1" kern="0" dirty="0" err="1">
                <a:solidFill>
                  <a:prstClr val="black"/>
                </a:solidFill>
              </a:rPr>
              <a:t>знов</a:t>
            </a:r>
            <a:r>
              <a:rPr lang="ru-RU" sz="2800" b="1" kern="0" dirty="0">
                <a:solidFill>
                  <a:prstClr val="black"/>
                </a:solidFill>
              </a:rPr>
              <a:t> до </a:t>
            </a:r>
            <a:r>
              <a:rPr lang="ru-RU" sz="2800" b="1" kern="0" dirty="0" err="1">
                <a:solidFill>
                  <a:prstClr val="black"/>
                </a:solidFill>
              </a:rPr>
              <a:t>сторони</a:t>
            </a:r>
            <a:r>
              <a:rPr lang="ru-RU" sz="2800" b="1" kern="0" dirty="0">
                <a:solidFill>
                  <a:prstClr val="black"/>
                </a:solidFill>
              </a:rPr>
              <a:t>, </a:t>
            </a:r>
            <a:r>
              <a:rPr lang="ru-RU" sz="2800" b="1" kern="0" dirty="0" err="1">
                <a:solidFill>
                  <a:prstClr val="black"/>
                </a:solidFill>
              </a:rPr>
              <a:t>що</a:t>
            </a:r>
            <a:r>
              <a:rPr lang="ru-RU" sz="2800" b="1" kern="0" dirty="0">
                <a:solidFill>
                  <a:prstClr val="black"/>
                </a:solidFill>
              </a:rPr>
              <a:t> </a:t>
            </a:r>
            <a:r>
              <a:rPr lang="ru-RU" sz="2800" b="1" kern="0" dirty="0" err="1">
                <a:solidFill>
                  <a:prstClr val="black"/>
                </a:solidFill>
              </a:rPr>
              <a:t>захищається</a:t>
            </a:r>
            <a:endParaRPr lang="en-GB" sz="2800" b="1" kern="0" dirty="0">
              <a:solidFill>
                <a:prstClr val="black"/>
              </a:solidFill>
            </a:endParaRPr>
          </a:p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spcAft>
                <a:spcPts val="450"/>
              </a:spcAft>
              <a:buSzPct val="75000"/>
              <a:buBlip>
                <a:blip r:embed="rId4"/>
              </a:buBlip>
              <a:defRPr/>
            </a:pPr>
            <a:r>
              <a:rPr lang="uk-UA" sz="2800" b="1" dirty="0" smtClean="0">
                <a:solidFill>
                  <a:prstClr val="black"/>
                </a:solidFill>
              </a:rPr>
              <a:t>Якщо гра біля сітки:</a:t>
            </a:r>
            <a:endParaRPr lang="en-GB" sz="2800" b="1" dirty="0">
              <a:solidFill>
                <a:prstClr val="black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800" dirty="0" err="1">
                <a:solidFill>
                  <a:srgbClr val="44546A"/>
                </a:solidFill>
              </a:rPr>
              <a:t>зосередитися</a:t>
            </a:r>
            <a:r>
              <a:rPr lang="ru-RU" sz="2800" dirty="0">
                <a:solidFill>
                  <a:srgbClr val="44546A"/>
                </a:solidFill>
              </a:rPr>
              <a:t> на </a:t>
            </a:r>
            <a:r>
              <a:rPr lang="ru-RU" sz="2800" dirty="0" err="1">
                <a:solidFill>
                  <a:srgbClr val="44546A"/>
                </a:solidFill>
              </a:rPr>
              <a:t>всій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сітці</a:t>
            </a:r>
            <a:r>
              <a:rPr lang="ru-RU" sz="2800" dirty="0">
                <a:solidFill>
                  <a:srgbClr val="44546A"/>
                </a:solidFill>
              </a:rPr>
              <a:t> та </a:t>
            </a:r>
            <a:r>
              <a:rPr lang="ru-RU" sz="2800" dirty="0" err="1">
                <a:solidFill>
                  <a:srgbClr val="44546A"/>
                </a:solidFill>
              </a:rPr>
              <a:t>центральній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лінії</a:t>
            </a:r>
            <a:endParaRPr lang="ru-RU" sz="2800" dirty="0" smtClean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800" dirty="0" err="1">
                <a:solidFill>
                  <a:srgbClr val="44546A"/>
                </a:solidFill>
              </a:rPr>
              <a:t>зосередити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увагу</a:t>
            </a:r>
            <a:r>
              <a:rPr lang="ru-RU" sz="2800" dirty="0">
                <a:solidFill>
                  <a:srgbClr val="44546A"/>
                </a:solidFill>
              </a:rPr>
              <a:t> на </a:t>
            </a:r>
            <a:r>
              <a:rPr lang="ru-RU" sz="2800" dirty="0" err="1">
                <a:solidFill>
                  <a:srgbClr val="44546A"/>
                </a:solidFill>
              </a:rPr>
              <a:t>дії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smtClean="0">
                <a:solidFill>
                  <a:srgbClr val="44546A"/>
                </a:solidFill>
              </a:rPr>
              <a:t>блока </a:t>
            </a:r>
            <a:r>
              <a:rPr lang="ru-RU" sz="2800" dirty="0">
                <a:solidFill>
                  <a:srgbClr val="44546A"/>
                </a:solidFill>
              </a:rPr>
              <a:t>та </a:t>
            </a:r>
            <a:r>
              <a:rPr lang="ru-RU" sz="2800" dirty="0" err="1" smtClean="0">
                <a:solidFill>
                  <a:srgbClr val="44546A"/>
                </a:solidFill>
              </a:rPr>
              <a:t>торкання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сітки</a:t>
            </a:r>
            <a:endParaRPr lang="ru-RU" sz="2800" dirty="0" smtClean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uk-UA" sz="2800" dirty="0" smtClean="0">
                <a:solidFill>
                  <a:srgbClr val="44546A"/>
                </a:solidFill>
              </a:rPr>
              <a:t>не </a:t>
            </a:r>
            <a:r>
              <a:rPr lang="uk-UA" sz="2800" dirty="0">
                <a:solidFill>
                  <a:srgbClr val="44546A"/>
                </a:solidFill>
              </a:rPr>
              <a:t>йдіть за м’ячем</a:t>
            </a:r>
            <a:endParaRPr lang="en-GB" sz="2800" dirty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800" dirty="0" err="1">
                <a:solidFill>
                  <a:srgbClr val="44546A"/>
                </a:solidFill>
              </a:rPr>
              <a:t>якщо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uk-UA" sz="2800" dirty="0">
                <a:solidFill>
                  <a:srgbClr val="44546A"/>
                </a:solidFill>
              </a:rPr>
              <a:t>м’яч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летить</a:t>
            </a:r>
            <a:r>
              <a:rPr lang="ru-RU" sz="2800" dirty="0">
                <a:solidFill>
                  <a:srgbClr val="44546A"/>
                </a:solidFill>
              </a:rPr>
              <a:t> над </a:t>
            </a:r>
            <a:r>
              <a:rPr lang="ru-RU" sz="2800" dirty="0" err="1">
                <a:solidFill>
                  <a:srgbClr val="44546A"/>
                </a:solidFill>
              </a:rPr>
              <a:t>антеною</a:t>
            </a:r>
            <a:r>
              <a:rPr lang="ru-RU" sz="2800" dirty="0">
                <a:solidFill>
                  <a:srgbClr val="44546A"/>
                </a:solidFill>
              </a:rPr>
              <a:t>, </a:t>
            </a:r>
            <a:r>
              <a:rPr lang="ru-RU" sz="2800" dirty="0" err="1">
                <a:solidFill>
                  <a:srgbClr val="44546A"/>
                </a:solidFill>
              </a:rPr>
              <a:t>займіть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оптимальне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положення</a:t>
            </a:r>
            <a:r>
              <a:rPr lang="ru-RU" sz="2800" dirty="0">
                <a:solidFill>
                  <a:srgbClr val="44546A"/>
                </a:solidFill>
              </a:rPr>
              <a:t>, </a:t>
            </a:r>
            <a:r>
              <a:rPr lang="ru-RU" sz="2800" dirty="0" err="1">
                <a:solidFill>
                  <a:srgbClr val="44546A"/>
                </a:solidFill>
              </a:rPr>
              <a:t>щоб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побачити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траекторію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польоту</a:t>
            </a:r>
            <a:r>
              <a:rPr lang="ru-RU" sz="2800" dirty="0" smtClean="0">
                <a:solidFill>
                  <a:srgbClr val="44546A"/>
                </a:solidFill>
              </a:rPr>
              <a:t>.</a:t>
            </a:r>
            <a:endParaRPr lang="en-GB" sz="28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ВЗАЄМОДІЯ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87624" y="1124744"/>
            <a:ext cx="68407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3750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err="1">
                <a:cs typeface="Times New Roman" panose="02020603050405020304" pitchFamily="18" charset="0"/>
              </a:rPr>
              <a:t>Завдання</a:t>
            </a:r>
            <a:r>
              <a:rPr lang="ru-RU" sz="2800" b="1" dirty="0"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cs typeface="Times New Roman" panose="02020603050405020304" pitchFamily="18" charset="0"/>
              </a:rPr>
              <a:t>обов'язки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cs typeface="Times New Roman" panose="02020603050405020304" pitchFamily="18" charset="0"/>
              </a:rPr>
              <a:t>першого</a:t>
            </a:r>
            <a:r>
              <a:rPr lang="ru-RU" sz="2800" b="1" dirty="0">
                <a:cs typeface="Times New Roman" panose="02020603050405020304" pitchFamily="18" charset="0"/>
              </a:rPr>
              <a:t> та другого </a:t>
            </a:r>
            <a:r>
              <a:rPr lang="ru-RU" sz="2800" b="1" dirty="0" err="1">
                <a:cs typeface="Times New Roman" panose="02020603050405020304" pitchFamily="18" charset="0"/>
              </a:rPr>
              <a:t>арбітрів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cs typeface="Times New Roman" panose="02020603050405020304" pitchFamily="18" charset="0"/>
              </a:rPr>
              <a:t>чітко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cs typeface="Times New Roman" panose="02020603050405020304" pitchFamily="18" charset="0"/>
              </a:rPr>
              <a:t>визначені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cs typeface="Times New Roman" panose="02020603050405020304" pitchFamily="18" charset="0"/>
              </a:rPr>
              <a:t>правилами</a:t>
            </a:r>
          </a:p>
          <a:p>
            <a:pPr indent="-33750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err="1">
                <a:cs typeface="Times New Roman" panose="02020603050405020304" pitchFamily="18" charset="0"/>
              </a:rPr>
              <a:t>Швидкість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cs typeface="Times New Roman" panose="02020603050405020304" pitchFamily="18" charset="0"/>
              </a:rPr>
              <a:t>гри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cs typeface="Times New Roman" panose="02020603050405020304" pitchFamily="18" charset="0"/>
              </a:rPr>
              <a:t>була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cs typeface="Times New Roman" panose="02020603050405020304" pitchFamily="18" charset="0"/>
              </a:rPr>
              <a:t>збільшена</a:t>
            </a:r>
            <a:r>
              <a:rPr lang="ru-RU" sz="2800" b="1" dirty="0">
                <a:cs typeface="Times New Roman" panose="02020603050405020304" pitchFamily="18" charset="0"/>
              </a:rPr>
              <a:t>, і за короткий час </a:t>
            </a:r>
            <a:r>
              <a:rPr lang="ru-RU" sz="2800" b="1" dirty="0" err="1">
                <a:cs typeface="Times New Roman" panose="02020603050405020304" pitchFamily="18" charset="0"/>
              </a:rPr>
              <a:t>судді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cs typeface="Times New Roman" panose="02020603050405020304" pitchFamily="18" charset="0"/>
              </a:rPr>
              <a:t>повинні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cs typeface="Times New Roman" panose="02020603050405020304" pitchFamily="18" charset="0"/>
              </a:rPr>
              <a:t>перевірити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cs typeface="Times New Roman" panose="02020603050405020304" pitchFamily="18" charset="0"/>
              </a:rPr>
              <a:t>багато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cs typeface="Times New Roman" panose="02020603050405020304" pitchFamily="18" charset="0"/>
              </a:rPr>
              <a:t>речей</a:t>
            </a:r>
          </a:p>
          <a:p>
            <a:pPr indent="-33750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800" b="1" dirty="0">
                <a:cs typeface="Times New Roman" panose="02020603050405020304" pitchFamily="18" charset="0"/>
              </a:rPr>
              <a:t>Сучасний волейбол вимагає кращої співпраці між першим та другим арбітрами, що є основою успішного суддівства.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РОЗІГРАШУ 3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1268760"/>
            <a:ext cx="7704856" cy="4618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buSzPct val="75000"/>
              <a:buFont typeface="Arial" pitchFamily="34" charset="0"/>
              <a:buChar char="•"/>
              <a:defRPr/>
            </a:pPr>
            <a:r>
              <a:rPr lang="ru-RU" sz="2400" b="1" dirty="0" err="1">
                <a:solidFill>
                  <a:prstClr val="black"/>
                </a:solidFill>
              </a:rPr>
              <a:t>Після</a:t>
            </a:r>
            <a:r>
              <a:rPr lang="ru-RU" sz="2400" b="1" dirty="0">
                <a:solidFill>
                  <a:prstClr val="black"/>
                </a:solidFill>
              </a:rPr>
              <a:t> того, як </a:t>
            </a:r>
            <a:r>
              <a:rPr lang="ru-RU" sz="2400" b="1" dirty="0" err="1" smtClean="0">
                <a:solidFill>
                  <a:prstClr val="black"/>
                </a:solidFill>
              </a:rPr>
              <a:t>розіграш</a:t>
            </a:r>
            <a:r>
              <a:rPr lang="ru-RU" sz="2400" b="1" dirty="0" smtClean="0">
                <a:solidFill>
                  <a:prstClr val="black"/>
                </a:solidFill>
              </a:rPr>
              <a:t> завершиться </a:t>
            </a:r>
            <a:r>
              <a:rPr lang="ru-RU" sz="2400" b="1" dirty="0">
                <a:solidFill>
                  <a:prstClr val="black"/>
                </a:solidFill>
              </a:rPr>
              <a:t>свистком </a:t>
            </a:r>
            <a:r>
              <a:rPr lang="ru-RU" sz="2400" b="1" dirty="0" err="1">
                <a:solidFill>
                  <a:prstClr val="black"/>
                </a:solidFill>
              </a:rPr>
              <a:t>першого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судді</a:t>
            </a:r>
            <a:r>
              <a:rPr lang="ru-RU" sz="2400" b="1" dirty="0">
                <a:solidFill>
                  <a:prstClr val="black"/>
                </a:solidFill>
              </a:rPr>
              <a:t>, </a:t>
            </a:r>
            <a:r>
              <a:rPr lang="ru-RU" sz="2400" b="1" dirty="0" err="1">
                <a:solidFill>
                  <a:prstClr val="black"/>
                </a:solidFill>
              </a:rPr>
              <a:t>перейдіть</a:t>
            </a:r>
            <a:r>
              <a:rPr lang="ru-RU" sz="2400" b="1" dirty="0">
                <a:solidFill>
                  <a:prstClr val="black"/>
                </a:solidFill>
              </a:rPr>
              <a:t> на сторону </a:t>
            </a:r>
            <a:r>
              <a:rPr lang="ru-RU" sz="2400" b="1" dirty="0" err="1" smtClean="0">
                <a:solidFill>
                  <a:prstClr val="black"/>
                </a:solidFill>
              </a:rPr>
              <a:t>команди</a:t>
            </a:r>
            <a:r>
              <a:rPr lang="ru-RU" sz="2400" b="1" dirty="0" smtClean="0">
                <a:solidFill>
                  <a:prstClr val="black"/>
                </a:solidFill>
              </a:rPr>
              <a:t>, </a:t>
            </a:r>
            <a:r>
              <a:rPr lang="ru-RU" sz="2400" b="1" dirty="0" err="1" smtClean="0">
                <a:solidFill>
                  <a:prstClr val="black"/>
                </a:solidFill>
              </a:rPr>
              <a:t>що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програла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smtClean="0">
                <a:solidFill>
                  <a:prstClr val="black"/>
                </a:solidFill>
              </a:rPr>
              <a:t>не </a:t>
            </a:r>
            <a:r>
              <a:rPr lang="ru-RU" sz="2400" b="1" dirty="0" err="1" smtClean="0">
                <a:solidFill>
                  <a:prstClr val="black"/>
                </a:solidFill>
              </a:rPr>
              <a:t>показуючі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ніяких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жестів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зробіть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додатковий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крок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набік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</a:p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buSzPct val="75000"/>
              <a:buFont typeface="Arial" pitchFamily="34" charset="0"/>
              <a:buChar char="•"/>
              <a:defRPr/>
            </a:pPr>
            <a:r>
              <a:rPr lang="ru-RU" sz="2400" b="1" dirty="0" err="1">
                <a:solidFill>
                  <a:prstClr val="black"/>
                </a:solidFill>
              </a:rPr>
              <a:t>Якщо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розіграш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закінчено</a:t>
            </a:r>
            <a:r>
              <a:rPr lang="ru-RU" sz="2400" b="1" dirty="0">
                <a:solidFill>
                  <a:prstClr val="black"/>
                </a:solidFill>
              </a:rPr>
              <a:t> свистком другого </a:t>
            </a:r>
            <a:r>
              <a:rPr lang="ru-RU" sz="2400" b="1" dirty="0" err="1">
                <a:solidFill>
                  <a:prstClr val="black"/>
                </a:solidFill>
              </a:rPr>
              <a:t>арбітра</a:t>
            </a:r>
            <a:r>
              <a:rPr lang="ru-RU" sz="2400" b="1" dirty="0">
                <a:solidFill>
                  <a:prstClr val="black"/>
                </a:solidFill>
              </a:rPr>
              <a:t>, </a:t>
            </a:r>
            <a:r>
              <a:rPr lang="ru-RU" sz="2400" b="1" dirty="0" err="1">
                <a:solidFill>
                  <a:prstClr val="black"/>
                </a:solidFill>
              </a:rPr>
              <a:t>спочатку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перейдіть</a:t>
            </a:r>
            <a:r>
              <a:rPr lang="ru-RU" sz="2400" b="1" dirty="0">
                <a:solidFill>
                  <a:prstClr val="black"/>
                </a:solidFill>
              </a:rPr>
              <a:t> на сторону </a:t>
            </a:r>
            <a:r>
              <a:rPr lang="ru-RU" sz="2400" b="1" dirty="0" err="1" smtClean="0">
                <a:solidFill>
                  <a:prstClr val="black"/>
                </a:solidFill>
              </a:rPr>
              <a:t>команди</a:t>
            </a:r>
            <a:r>
              <a:rPr lang="ru-RU" sz="2400" b="1" dirty="0" smtClean="0">
                <a:solidFill>
                  <a:prstClr val="black"/>
                </a:solidFill>
              </a:rPr>
              <a:t>, </a:t>
            </a:r>
            <a:r>
              <a:rPr lang="ru-RU" sz="2400" b="1" dirty="0" err="1" smtClean="0">
                <a:solidFill>
                  <a:prstClr val="black"/>
                </a:solidFill>
              </a:rPr>
              <a:t>що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програла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потім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покажіть</a:t>
            </a:r>
            <a:r>
              <a:rPr lang="ru-RU" sz="2400" b="1" dirty="0">
                <a:solidFill>
                  <a:prstClr val="black"/>
                </a:solidFill>
              </a:rPr>
              <a:t> характер </a:t>
            </a:r>
            <a:r>
              <a:rPr lang="ru-RU" sz="2400" b="1" dirty="0" err="1">
                <a:solidFill>
                  <a:prstClr val="black"/>
                </a:solidFill>
              </a:rPr>
              <a:t>помилки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(не </a:t>
            </a:r>
            <a:r>
              <a:rPr lang="ru-RU" sz="2400" b="1" dirty="0" err="1">
                <a:solidFill>
                  <a:prstClr val="black"/>
                </a:solidFill>
              </a:rPr>
              <a:t>біжіть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до </a:t>
            </a:r>
            <a:r>
              <a:rPr lang="ru-RU" sz="2400" b="1" dirty="0" err="1" smtClean="0">
                <a:solidFill>
                  <a:prstClr val="black"/>
                </a:solidFill>
              </a:rPr>
              <a:t>стійці</a:t>
            </a:r>
            <a:r>
              <a:rPr lang="ru-RU" sz="2400" b="1" dirty="0" smtClean="0">
                <a:solidFill>
                  <a:prstClr val="black"/>
                </a:solidFill>
              </a:rPr>
              <a:t>, </a:t>
            </a:r>
            <a:r>
              <a:rPr lang="ru-RU" sz="2400" b="1" dirty="0" err="1" smtClean="0">
                <a:solidFill>
                  <a:prstClr val="black"/>
                </a:solidFill>
              </a:rPr>
              <a:t>спочатку</a:t>
            </a:r>
            <a:r>
              <a:rPr lang="ru-RU" sz="2400" b="1" dirty="0" smtClean="0">
                <a:solidFill>
                  <a:prstClr val="black"/>
                </a:solidFill>
              </a:rPr>
              <a:t> свисток, </a:t>
            </a:r>
            <a:r>
              <a:rPr lang="ru-RU" sz="2400" b="1" dirty="0" err="1" smtClean="0">
                <a:solidFill>
                  <a:prstClr val="black"/>
                </a:solidFill>
              </a:rPr>
              <a:t>перехід</a:t>
            </a:r>
            <a:r>
              <a:rPr lang="ru-RU" sz="2400" b="1" dirty="0" smtClean="0">
                <a:solidFill>
                  <a:prstClr val="black"/>
                </a:solidFill>
              </a:rPr>
              <a:t> і жест) </a:t>
            </a:r>
            <a:r>
              <a:rPr lang="ru-RU" sz="2400" b="1" dirty="0" err="1" smtClean="0">
                <a:solidFill>
                  <a:prstClr val="black"/>
                </a:solidFill>
              </a:rPr>
              <a:t>після</a:t>
            </a:r>
            <a:r>
              <a:rPr lang="ru-RU" sz="2400" b="1" dirty="0" smtClean="0">
                <a:solidFill>
                  <a:prstClr val="black"/>
                </a:solidFill>
              </a:rPr>
              <a:t> повтор жесту </a:t>
            </a:r>
            <a:r>
              <a:rPr lang="ru-RU" sz="2400" b="1" dirty="0" err="1" smtClean="0">
                <a:solidFill>
                  <a:prstClr val="black"/>
                </a:solidFill>
              </a:rPr>
              <a:t>першо</a:t>
            </a:r>
            <a:r>
              <a:rPr lang="uk-UA" sz="2400" b="1" dirty="0" smtClean="0">
                <a:solidFill>
                  <a:prstClr val="black"/>
                </a:solidFill>
              </a:rPr>
              <a:t>го </a:t>
            </a:r>
            <a:r>
              <a:rPr lang="ru-RU" sz="2400" b="1" dirty="0" err="1" smtClean="0">
                <a:solidFill>
                  <a:prstClr val="black"/>
                </a:solidFill>
              </a:rPr>
              <a:t>арбітра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за </a:t>
            </a:r>
            <a:r>
              <a:rPr lang="ru-RU" sz="2400" b="1" dirty="0" err="1">
                <a:solidFill>
                  <a:prstClr val="black"/>
                </a:solidFill>
              </a:rPr>
              <a:t>напрямком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команди</a:t>
            </a:r>
            <a:r>
              <a:rPr lang="ru-RU" sz="2400" b="1" dirty="0" smtClean="0">
                <a:solidFill>
                  <a:prstClr val="black"/>
                </a:solidFill>
              </a:rPr>
              <a:t>, </a:t>
            </a:r>
            <a:r>
              <a:rPr lang="ru-RU" sz="2400" b="1" dirty="0" err="1" smtClean="0">
                <a:solidFill>
                  <a:prstClr val="black"/>
                </a:solidFill>
              </a:rPr>
              <a:t>що</a:t>
            </a:r>
            <a:r>
              <a:rPr lang="ru-RU" sz="2400" b="1" dirty="0" smtClean="0">
                <a:solidFill>
                  <a:prstClr val="black"/>
                </a:solidFill>
              </a:rPr>
              <a:t> буде </a:t>
            </a:r>
            <a:r>
              <a:rPr lang="ru-RU" sz="2400" b="1" dirty="0" err="1" smtClean="0">
                <a:solidFill>
                  <a:prstClr val="black"/>
                </a:solidFill>
              </a:rPr>
              <a:t>подавати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buSzPct val="75000"/>
              <a:buFont typeface="Arial" pitchFamily="34" charset="0"/>
              <a:buChar char="•"/>
              <a:defRPr/>
            </a:pPr>
            <a:r>
              <a:rPr lang="ru-RU" sz="2400" b="1" dirty="0" err="1">
                <a:solidFill>
                  <a:prstClr val="black"/>
                </a:solidFill>
              </a:rPr>
              <a:t>Після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розіграшу</a:t>
            </a:r>
            <a:r>
              <a:rPr lang="ru-RU" sz="2400" b="1" dirty="0" smtClean="0">
                <a:solidFill>
                  <a:prstClr val="black"/>
                </a:solidFill>
              </a:rPr>
              <a:t> один </a:t>
            </a:r>
            <a:r>
              <a:rPr lang="ru-RU" sz="2400" b="1" dirty="0" err="1" smtClean="0">
                <a:solidFill>
                  <a:prstClr val="black"/>
                </a:solidFill>
              </a:rPr>
              <a:t>крок</a:t>
            </a:r>
            <a:r>
              <a:rPr lang="ru-RU" sz="2400" b="1" dirty="0" smtClean="0">
                <a:solidFill>
                  <a:prstClr val="black"/>
                </a:solidFill>
              </a:rPr>
              <a:t> назад </a:t>
            </a:r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контролюйте</a:t>
            </a:r>
            <a:r>
              <a:rPr lang="ru-RU" sz="2400" b="1" dirty="0">
                <a:solidFill>
                  <a:prstClr val="black"/>
                </a:solidFill>
              </a:rPr>
              <a:t> лавки </a:t>
            </a:r>
            <a:r>
              <a:rPr lang="ru-RU" sz="2400" b="1" dirty="0" err="1">
                <a:solidFill>
                  <a:prstClr val="black"/>
                </a:solidFill>
              </a:rPr>
              <a:t>команди</a:t>
            </a:r>
            <a:r>
              <a:rPr lang="ru-RU" sz="2400" b="1" dirty="0">
                <a:solidFill>
                  <a:prstClr val="black"/>
                </a:solidFill>
              </a:rPr>
              <a:t> (</a:t>
            </a:r>
            <a:r>
              <a:rPr lang="ru-RU" sz="2400" b="1" dirty="0" err="1">
                <a:solidFill>
                  <a:prstClr val="black"/>
                </a:solidFill>
              </a:rPr>
              <a:t>наприклад</a:t>
            </a:r>
            <a:r>
              <a:rPr lang="ru-RU" sz="2400" b="1" dirty="0">
                <a:solidFill>
                  <a:prstClr val="black"/>
                </a:solidFill>
              </a:rPr>
              <a:t>, </a:t>
            </a:r>
            <a:r>
              <a:rPr lang="ru-RU" sz="2400" b="1" dirty="0" err="1">
                <a:solidFill>
                  <a:prstClr val="black"/>
                </a:solidFill>
              </a:rPr>
              <a:t>контролюйте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порушення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поведінки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або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запит </a:t>
            </a:r>
            <a:r>
              <a:rPr lang="ru-RU" sz="2400" b="1" dirty="0" err="1" smtClean="0">
                <a:solidFill>
                  <a:prstClr val="black"/>
                </a:solidFill>
              </a:rPr>
              <a:t>звичайних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перерв</a:t>
            </a:r>
            <a:r>
              <a:rPr lang="ru-RU" sz="2400" b="1" dirty="0" smtClean="0">
                <a:solidFill>
                  <a:prstClr val="black"/>
                </a:solidFill>
              </a:rPr>
              <a:t> ТА </a:t>
            </a:r>
            <a:r>
              <a:rPr lang="ru-RU" sz="2400" b="1" dirty="0" err="1">
                <a:solidFill>
                  <a:prstClr val="black"/>
                </a:solidFill>
              </a:rPr>
              <a:t>або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заміни</a:t>
            </a:r>
            <a:r>
              <a:rPr lang="ru-RU" sz="2400" b="1" dirty="0">
                <a:solidFill>
                  <a:prstClr val="black"/>
                </a:solidFill>
              </a:rPr>
              <a:t>)</a:t>
            </a:r>
            <a:endParaRPr lang="en-GB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ЗВИЧАЙНИХ ПЕРЕРВ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1268760"/>
            <a:ext cx="7560840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337500" defTabSz="685800">
              <a:lnSpc>
                <a:spcPct val="90000"/>
              </a:lnSpc>
              <a:spcBef>
                <a:spcPts val="750"/>
              </a:spcBef>
              <a:buSzPct val="75000"/>
              <a:buFont typeface="Arial" pitchFamily="34" charset="0"/>
              <a:buChar char="•"/>
              <a:defRPr/>
            </a:pPr>
            <a:r>
              <a:rPr lang="uk-UA" sz="2800" b="1" dirty="0" smtClean="0">
                <a:solidFill>
                  <a:prstClr val="black"/>
                </a:solidFill>
              </a:rPr>
              <a:t>Тайм - аут</a:t>
            </a:r>
            <a:r>
              <a:rPr lang="hu-HU" sz="2800" b="1" dirty="0" smtClean="0">
                <a:solidFill>
                  <a:prstClr val="black"/>
                </a:solidFill>
              </a:rPr>
              <a:t>:</a:t>
            </a:r>
            <a:endParaRPr lang="hu-HU" sz="2800" b="1" dirty="0">
              <a:solidFill>
                <a:prstClr val="black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uk-UA" sz="2800" dirty="0" smtClean="0">
                <a:solidFill>
                  <a:srgbClr val="44546A"/>
                </a:solidFill>
              </a:rPr>
              <a:t>Для дозволу використовується </a:t>
            </a:r>
            <a:r>
              <a:rPr lang="uk-UA" sz="2800" dirty="0" err="1" smtClean="0">
                <a:solidFill>
                  <a:srgbClr val="44546A"/>
                </a:solidFill>
              </a:rPr>
              <a:t>базер</a:t>
            </a:r>
            <a:r>
              <a:rPr lang="uk-UA" sz="2800" dirty="0" smtClean="0">
                <a:solidFill>
                  <a:srgbClr val="44546A"/>
                </a:solidFill>
              </a:rPr>
              <a:t> та жест ТА тренером </a:t>
            </a:r>
            <a:r>
              <a:rPr lang="en-GB" sz="2800" dirty="0" smtClean="0">
                <a:solidFill>
                  <a:srgbClr val="44546A"/>
                </a:solidFill>
              </a:rPr>
              <a:t>(</a:t>
            </a:r>
            <a:r>
              <a:rPr lang="uk-UA" sz="2800" dirty="0" smtClean="0">
                <a:solidFill>
                  <a:srgbClr val="44546A"/>
                </a:solidFill>
              </a:rPr>
              <a:t>якщо тільки </a:t>
            </a:r>
            <a:r>
              <a:rPr lang="uk-UA" sz="2800" dirty="0" err="1" smtClean="0">
                <a:solidFill>
                  <a:srgbClr val="44546A"/>
                </a:solidFill>
              </a:rPr>
              <a:t>базер</a:t>
            </a:r>
            <a:r>
              <a:rPr lang="uk-UA" sz="2800" dirty="0" smtClean="0">
                <a:solidFill>
                  <a:srgbClr val="44546A"/>
                </a:solidFill>
              </a:rPr>
              <a:t> або усний запит</a:t>
            </a:r>
            <a:r>
              <a:rPr lang="en-GB" sz="2800" dirty="0" smtClean="0">
                <a:solidFill>
                  <a:srgbClr val="44546A"/>
                </a:solidFill>
              </a:rPr>
              <a:t>: </a:t>
            </a:r>
            <a:r>
              <a:rPr lang="uk-UA" sz="2800" dirty="0" smtClean="0">
                <a:solidFill>
                  <a:srgbClr val="44546A"/>
                </a:solidFill>
              </a:rPr>
              <a:t>відхиляємо</a:t>
            </a:r>
            <a:r>
              <a:rPr lang="en-GB" sz="2800" dirty="0" smtClean="0">
                <a:solidFill>
                  <a:srgbClr val="44546A"/>
                </a:solidFill>
              </a:rPr>
              <a:t>)</a:t>
            </a:r>
            <a:endParaRPr lang="en-GB" sz="2800" dirty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uk-UA" sz="2800" dirty="0" smtClean="0">
                <a:solidFill>
                  <a:srgbClr val="44546A"/>
                </a:solidFill>
              </a:rPr>
              <a:t>Свисток</a:t>
            </a:r>
            <a:r>
              <a:rPr lang="en-GB" sz="2800" dirty="0" smtClean="0">
                <a:solidFill>
                  <a:srgbClr val="44546A"/>
                </a:solidFill>
              </a:rPr>
              <a:t>, </a:t>
            </a:r>
            <a:r>
              <a:rPr lang="uk-UA" sz="2800" dirty="0" smtClean="0">
                <a:solidFill>
                  <a:srgbClr val="44546A"/>
                </a:solidFill>
              </a:rPr>
              <a:t>жест та команду яка запросила</a:t>
            </a:r>
            <a:endParaRPr lang="en-GB" sz="2800" dirty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uk-UA" sz="2800" dirty="0" smtClean="0">
                <a:solidFill>
                  <a:srgbClr val="44546A"/>
                </a:solidFill>
              </a:rPr>
              <a:t>Другий суддя повинен дати свисток наприкінці ТА</a:t>
            </a:r>
            <a:endParaRPr lang="en-GB" sz="2800" dirty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800" dirty="0" err="1">
                <a:solidFill>
                  <a:srgbClr val="44546A"/>
                </a:solidFill>
              </a:rPr>
              <a:t>Після</a:t>
            </a:r>
            <a:r>
              <a:rPr lang="ru-RU" sz="2800" dirty="0">
                <a:solidFill>
                  <a:srgbClr val="44546A"/>
                </a:solidFill>
              </a:rPr>
              <a:t> 2-го </a:t>
            </a:r>
            <a:r>
              <a:rPr lang="ru-RU" sz="2800" dirty="0" smtClean="0">
                <a:solidFill>
                  <a:srgbClr val="44546A"/>
                </a:solidFill>
              </a:rPr>
              <a:t>ТА </a:t>
            </a:r>
            <a:r>
              <a:rPr lang="ru-RU" sz="2800" dirty="0">
                <a:solidFill>
                  <a:srgbClr val="44546A"/>
                </a:solidFill>
              </a:rPr>
              <a:t>дайте </a:t>
            </a:r>
            <a:r>
              <a:rPr lang="ru-RU" sz="2800" dirty="0" err="1">
                <a:solidFill>
                  <a:srgbClr val="44546A"/>
                </a:solidFill>
              </a:rPr>
              <a:t>відповідний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smtClean="0">
                <a:solidFill>
                  <a:srgbClr val="44546A"/>
                </a:solidFill>
              </a:rPr>
              <a:t>жест </a:t>
            </a:r>
            <a:r>
              <a:rPr lang="ru-RU" sz="2800" dirty="0">
                <a:solidFill>
                  <a:srgbClr val="44546A"/>
                </a:solidFill>
              </a:rPr>
              <a:t>тренеру та </a:t>
            </a:r>
            <a:r>
              <a:rPr lang="ru-RU" sz="2800" dirty="0" err="1">
                <a:solidFill>
                  <a:srgbClr val="44546A"/>
                </a:solidFill>
              </a:rPr>
              <a:t>першому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арбітру</a:t>
            </a:r>
            <a:r>
              <a:rPr lang="ru-RU" sz="2800" dirty="0" smtClean="0">
                <a:solidFill>
                  <a:srgbClr val="44546A"/>
                </a:solidFill>
              </a:rPr>
              <a:t> (жест ТА </a:t>
            </a:r>
            <a:r>
              <a:rPr lang="ru-RU" sz="2800" dirty="0" err="1" smtClean="0">
                <a:solidFill>
                  <a:srgbClr val="44546A"/>
                </a:solidFill>
              </a:rPr>
              <a:t>та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кількість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перерв</a:t>
            </a:r>
            <a:r>
              <a:rPr lang="ru-RU" sz="2800" dirty="0" smtClean="0">
                <a:solidFill>
                  <a:srgbClr val="44546A"/>
                </a:solidFill>
              </a:rPr>
              <a:t>)</a:t>
            </a:r>
            <a:endParaRPr lang="en-GB" sz="28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3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ЗВИЧАЙНИХ ПЕРЕРВ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1268760"/>
            <a:ext cx="7560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3750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smtClean="0"/>
              <a:t>ТА не </a:t>
            </a:r>
            <a:r>
              <a:rPr lang="ru-RU" sz="2400" dirty="0" err="1" smtClean="0"/>
              <a:t>залишайтеся</a:t>
            </a:r>
            <a:r>
              <a:rPr lang="ru-RU" sz="2400" dirty="0" smtClean="0"/>
              <a:t> </a:t>
            </a:r>
            <a:r>
              <a:rPr lang="ru-RU" sz="2400" dirty="0"/>
              <a:t>в статичному </a:t>
            </a:r>
            <a:r>
              <a:rPr lang="ru-RU" sz="2400" dirty="0" err="1"/>
              <a:t>положенні</a:t>
            </a:r>
            <a:r>
              <a:rPr lang="ru-RU" sz="2400" dirty="0"/>
              <a:t>, </a:t>
            </a:r>
            <a:r>
              <a:rPr lang="ru-RU" sz="2400" dirty="0" err="1" smtClean="0"/>
              <a:t>поверніться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перевірте</a:t>
            </a:r>
            <a:r>
              <a:rPr lang="ru-RU" sz="2400" dirty="0"/>
              <a:t>:</a:t>
            </a:r>
            <a:r>
              <a:rPr lang="en-GB" sz="2400" dirty="0" smtClean="0"/>
              <a:t>:</a:t>
            </a:r>
            <a:endParaRPr lang="en-GB" sz="2400" dirty="0"/>
          </a:p>
          <a:p>
            <a:pPr marL="703660" lvl="1" indent="-337500" algn="just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2400" dirty="0" err="1" smtClean="0"/>
              <a:t>Позиціі</a:t>
            </a:r>
            <a:r>
              <a:rPr lang="uk-UA" sz="2400" dirty="0" smtClean="0"/>
              <a:t> команд </a:t>
            </a:r>
            <a:r>
              <a:rPr lang="en-GB" sz="2400" dirty="0" smtClean="0"/>
              <a:t>(</a:t>
            </a:r>
            <a:r>
              <a:rPr lang="uk-UA" sz="2400" dirty="0" smtClean="0"/>
              <a:t>близько до лавки</a:t>
            </a:r>
            <a:r>
              <a:rPr lang="en-GB" sz="2400" dirty="0" smtClean="0"/>
              <a:t>)</a:t>
            </a:r>
            <a:endParaRPr lang="en-GB" sz="2400" dirty="0"/>
          </a:p>
          <a:p>
            <a:pPr marL="703660" lvl="1" indent="-337500" algn="just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2400" dirty="0" smtClean="0"/>
              <a:t>Роботу секретаря</a:t>
            </a:r>
            <a:r>
              <a:rPr lang="en-GB" sz="2400" dirty="0" smtClean="0"/>
              <a:t>, </a:t>
            </a:r>
            <a:r>
              <a:rPr lang="uk-UA" sz="2400" dirty="0" smtClean="0"/>
              <a:t>інформація</a:t>
            </a:r>
            <a:r>
              <a:rPr lang="en-GB" sz="2400" dirty="0" smtClean="0"/>
              <a:t> (</a:t>
            </a:r>
            <a:r>
              <a:rPr lang="uk-UA" sz="2400" dirty="0" smtClean="0"/>
              <a:t>щоб уникнути неправильної заміни </a:t>
            </a:r>
            <a:r>
              <a:rPr lang="uk-UA" sz="2400" dirty="0" err="1" smtClean="0"/>
              <a:t>Ліберо</a:t>
            </a:r>
            <a:r>
              <a:rPr lang="en-GB" sz="2400" dirty="0" smtClean="0"/>
              <a:t>)</a:t>
            </a:r>
            <a:endParaRPr lang="en-GB" sz="2400" dirty="0"/>
          </a:p>
          <a:p>
            <a:pPr marL="703660" lvl="1" indent="-337500" algn="just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2400" dirty="0" smtClean="0"/>
              <a:t>Отримайте або надайте інформацію першому судді</a:t>
            </a:r>
            <a:endParaRPr lang="en-GB" sz="2400" dirty="0"/>
          </a:p>
          <a:p>
            <a:pPr marL="703660" lvl="1" indent="-337500" algn="just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2400" dirty="0" smtClean="0"/>
              <a:t>Контролюйте вихід команд на майданчик до закінчення перерв </a:t>
            </a:r>
            <a:r>
              <a:rPr lang="en-GB" sz="2400" dirty="0" smtClean="0"/>
              <a:t>(</a:t>
            </a:r>
            <a:r>
              <a:rPr lang="uk-UA" sz="2400" dirty="0" smtClean="0"/>
              <a:t>найкраща позиція</a:t>
            </a:r>
            <a:r>
              <a:rPr lang="en-GB" sz="2400" dirty="0" smtClean="0"/>
              <a:t>: </a:t>
            </a:r>
            <a:r>
              <a:rPr lang="uk-UA" sz="2400" dirty="0" smtClean="0"/>
              <a:t>біля стійки обличчям до лавок команд</a:t>
            </a:r>
            <a:r>
              <a:rPr lang="en-GB" sz="2400" dirty="0" smtClean="0"/>
              <a:t>, </a:t>
            </a:r>
            <a:r>
              <a:rPr lang="uk-UA" sz="2400" dirty="0" smtClean="0"/>
              <a:t>у разі передчасного виходу використовуйте легкі жести руками</a:t>
            </a:r>
            <a:r>
              <a:rPr lang="en-GB" sz="2400" dirty="0" smtClean="0"/>
              <a:t>)</a:t>
            </a:r>
            <a:endParaRPr lang="en-GB" sz="28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ЗАМІНИ 1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1268760"/>
            <a:ext cx="7560840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buSzPct val="75000"/>
              <a:buFont typeface="Arial" pitchFamily="34" charset="0"/>
              <a:buChar char="•"/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Гравець</a:t>
            </a:r>
            <a:r>
              <a:rPr lang="ru-RU" sz="2000" b="1" dirty="0">
                <a:solidFill>
                  <a:prstClr val="black"/>
                </a:solidFill>
              </a:rPr>
              <a:t> повинен зайти в </a:t>
            </a:r>
            <a:r>
              <a:rPr lang="ru-RU" sz="2000" b="1" dirty="0" smtClean="0">
                <a:solidFill>
                  <a:prstClr val="black"/>
                </a:solidFill>
              </a:rPr>
              <a:t>зону </a:t>
            </a:r>
            <a:r>
              <a:rPr lang="ru-RU" sz="2000" b="1" dirty="0" err="1" smtClean="0">
                <a:solidFill>
                  <a:prstClr val="black"/>
                </a:solidFill>
              </a:rPr>
              <a:t>заміни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</a:rPr>
              <a:t>під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час </a:t>
            </a:r>
            <a:r>
              <a:rPr lang="ru-RU" sz="2000" b="1" dirty="0" err="1" smtClean="0">
                <a:solidFill>
                  <a:prstClr val="black"/>
                </a:solidFill>
              </a:rPr>
              <a:t>ігрової</a:t>
            </a:r>
            <a:r>
              <a:rPr lang="ru-RU" sz="2000" b="1" dirty="0" smtClean="0">
                <a:solidFill>
                  <a:prstClr val="black"/>
                </a:solidFill>
              </a:rPr>
              <a:t> перерви  готовим </a:t>
            </a:r>
            <a:r>
              <a:rPr lang="ru-RU" sz="2000" b="1" dirty="0">
                <a:solidFill>
                  <a:prstClr val="black"/>
                </a:solidFill>
              </a:rPr>
              <a:t>до </a:t>
            </a:r>
            <a:r>
              <a:rPr lang="ru-RU" sz="2000" b="1" dirty="0" err="1">
                <a:solidFill>
                  <a:prstClr val="black"/>
                </a:solidFill>
              </a:rPr>
              <a:t>гри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 smtClean="0">
                <a:solidFill>
                  <a:prstClr val="black"/>
                </a:solidFill>
              </a:rPr>
              <a:t>секретар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натискає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 smtClean="0">
                <a:solidFill>
                  <a:prstClr val="black"/>
                </a:solidFill>
              </a:rPr>
              <a:t>базер</a:t>
            </a:r>
            <a:endParaRPr lang="en-GB" sz="2000" b="1" dirty="0">
              <a:solidFill>
                <a:prstClr val="black"/>
              </a:solidFill>
            </a:endParaRPr>
          </a:p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buSzPct val="75000"/>
              <a:buFont typeface="Arial" pitchFamily="34" charset="0"/>
              <a:buChar char="•"/>
              <a:defRPr/>
            </a:pPr>
            <a:r>
              <a:rPr lang="uk-UA" sz="2000" b="1" dirty="0" smtClean="0">
                <a:solidFill>
                  <a:prstClr val="black"/>
                </a:solidFill>
              </a:rPr>
              <a:t>Другий суддя рухається до стійки та контролює заміну</a:t>
            </a:r>
            <a:r>
              <a:rPr lang="en-GB" sz="2000" b="1" dirty="0" smtClean="0">
                <a:solidFill>
                  <a:prstClr val="black"/>
                </a:solidFill>
              </a:rPr>
              <a:t>, (</a:t>
            </a:r>
            <a:r>
              <a:rPr lang="ru-RU" sz="2000" b="1" dirty="0">
                <a:solidFill>
                  <a:prstClr val="black"/>
                </a:solidFill>
              </a:rPr>
              <a:t>не </a:t>
            </a:r>
            <a:r>
              <a:rPr lang="ru-RU" sz="2000" b="1" dirty="0" err="1">
                <a:solidFill>
                  <a:prstClr val="black"/>
                </a:solidFill>
              </a:rPr>
              <a:t>зупиняйте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гравців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щоб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уникнути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зайвої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затримки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гри</a:t>
            </a:r>
            <a:r>
              <a:rPr lang="en-GB" sz="2000" b="1" dirty="0" smtClean="0">
                <a:solidFill>
                  <a:prstClr val="black"/>
                </a:solidFill>
              </a:rPr>
              <a:t>).</a:t>
            </a:r>
            <a:r>
              <a:rPr lang="uk-UA" sz="2000" b="1" dirty="0" smtClean="0">
                <a:solidFill>
                  <a:prstClr val="black"/>
                </a:solidFill>
              </a:rPr>
              <a:t> Немає контакту з секретарем, оскільки при неправильній заміні він повторне натискає </a:t>
            </a:r>
            <a:r>
              <a:rPr lang="uk-UA" sz="2000" b="1" dirty="0" err="1" smtClean="0">
                <a:solidFill>
                  <a:prstClr val="black"/>
                </a:solidFill>
              </a:rPr>
              <a:t>базер</a:t>
            </a:r>
            <a:endParaRPr lang="uk-UA" sz="2000" b="1" dirty="0" smtClean="0">
              <a:solidFill>
                <a:prstClr val="black"/>
              </a:solidFill>
            </a:endParaRPr>
          </a:p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buSzPct val="75000"/>
              <a:buFont typeface="Arial" pitchFamily="34" charset="0"/>
              <a:buChar char="•"/>
              <a:defRPr/>
            </a:pPr>
            <a:r>
              <a:rPr lang="uk-UA" sz="2000" b="1" dirty="0" smtClean="0">
                <a:solidFill>
                  <a:prstClr val="black"/>
                </a:solidFill>
              </a:rPr>
              <a:t>  </a:t>
            </a:r>
            <a:r>
              <a:rPr lang="en-GB" sz="2000" b="1" dirty="0" smtClean="0">
                <a:solidFill>
                  <a:prstClr val="black"/>
                </a:solidFill>
              </a:rPr>
              <a:t> </a:t>
            </a:r>
            <a:r>
              <a:rPr lang="uk-UA" sz="2000" b="1" dirty="0" smtClean="0">
                <a:solidFill>
                  <a:prstClr val="black"/>
                </a:solidFill>
              </a:rPr>
              <a:t>Перевірте чи співпадають номери гравців на планшеті з дійсними номерами гравців, які увійшли у зону заміни. Використовуйте простий жест </a:t>
            </a:r>
            <a:endParaRPr lang="hu-HU" sz="2000" b="1" dirty="0">
              <a:solidFill>
                <a:prstClr val="black"/>
              </a:solidFill>
            </a:endParaRPr>
          </a:p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buSzPct val="75000"/>
              <a:buFont typeface="Arial" pitchFamily="34" charset="0"/>
              <a:buChar char="•"/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buSzPct val="75000"/>
              <a:buFont typeface="Arial" pitchFamily="34" charset="0"/>
              <a:buChar char="•"/>
              <a:defRPr/>
            </a:pPr>
            <a:r>
              <a:rPr lang="ru-RU" sz="2000" b="1" dirty="0" err="1" smtClean="0">
                <a:solidFill>
                  <a:prstClr val="black"/>
                </a:solidFill>
              </a:rPr>
              <a:t>Візуальний</a:t>
            </a:r>
            <a:r>
              <a:rPr lang="ru-RU" sz="2000" b="1" dirty="0" smtClean="0">
                <a:solidFill>
                  <a:prstClr val="black"/>
                </a:solidFill>
              </a:rPr>
              <a:t> контакт </a:t>
            </a:r>
            <a:r>
              <a:rPr lang="ru-RU" sz="2000" b="1" dirty="0">
                <a:solidFill>
                  <a:prstClr val="black"/>
                </a:solidFill>
              </a:rPr>
              <a:t>з </a:t>
            </a:r>
            <a:r>
              <a:rPr lang="ru-RU" sz="2000" b="1" dirty="0" smtClean="0">
                <a:solidFill>
                  <a:prstClr val="black"/>
                </a:solidFill>
              </a:rPr>
              <a:t>секретарем </a:t>
            </a:r>
            <a:r>
              <a:rPr lang="ru-RU" sz="2000" b="1" dirty="0" err="1" smtClean="0">
                <a:solidFill>
                  <a:prstClr val="black"/>
                </a:solidFill>
              </a:rPr>
              <a:t>лише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в </a:t>
            </a:r>
            <a:r>
              <a:rPr lang="ru-RU" sz="2000" b="1" dirty="0" err="1">
                <a:solidFill>
                  <a:prstClr val="black"/>
                </a:solidFill>
              </a:rPr>
              <a:t>кінці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всієї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заміни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 smtClean="0">
                <a:solidFill>
                  <a:prstClr val="black"/>
                </a:solidFill>
              </a:rPr>
              <a:t>після</a:t>
            </a:r>
            <a:r>
              <a:rPr lang="ru-RU" sz="2000" b="1" dirty="0" smtClean="0">
                <a:solidFill>
                  <a:prstClr val="black"/>
                </a:solidFill>
              </a:rPr>
              <a:t> жест </a:t>
            </a:r>
            <a:r>
              <a:rPr lang="ru-RU" sz="2000" b="1" dirty="0" err="1" smtClean="0">
                <a:solidFill>
                  <a:prstClr val="black"/>
                </a:solidFill>
              </a:rPr>
              <a:t>першому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</a:rPr>
              <a:t>арбітру</a:t>
            </a:r>
            <a:r>
              <a:rPr lang="ru-RU" sz="2000" b="1" dirty="0" smtClean="0">
                <a:solidFill>
                  <a:prstClr val="black"/>
                </a:solidFill>
              </a:rPr>
              <a:t>, </a:t>
            </a:r>
            <a:r>
              <a:rPr lang="ru-RU" sz="2000" b="1" dirty="0" err="1" smtClean="0">
                <a:solidFill>
                  <a:prstClr val="black"/>
                </a:solidFill>
              </a:rPr>
              <a:t>готовий</a:t>
            </a:r>
            <a:r>
              <a:rPr lang="ru-RU" sz="2000" b="1" dirty="0" smtClean="0">
                <a:solidFill>
                  <a:prstClr val="black"/>
                </a:solidFill>
              </a:rPr>
              <a:t> до </a:t>
            </a:r>
            <a:r>
              <a:rPr lang="ru-RU" sz="2000" b="1" dirty="0" err="1" smtClean="0">
                <a:solidFill>
                  <a:prstClr val="black"/>
                </a:solidFill>
              </a:rPr>
              <a:t>гри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endParaRPr lang="en-GB" sz="2100" b="1" dirty="0">
              <a:solidFill>
                <a:prstClr val="black"/>
              </a:solidFill>
              <a:latin typeface="Fira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ЗАМІНИ 2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1268760"/>
            <a:ext cx="7560840" cy="362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buSzPct val="75000"/>
              <a:buFont typeface="Arial" pitchFamily="34" charset="0"/>
              <a:buChar char="•"/>
              <a:defRPr/>
            </a:pPr>
            <a:r>
              <a:rPr lang="uk-UA" sz="2000" b="1" dirty="0" smtClean="0">
                <a:solidFill>
                  <a:prstClr val="black"/>
                </a:solidFill>
              </a:rPr>
              <a:t>Подвійна заміна</a:t>
            </a:r>
            <a:r>
              <a:rPr lang="en-GB" sz="2000" b="1" dirty="0" smtClean="0">
                <a:solidFill>
                  <a:prstClr val="black"/>
                </a:solidFill>
              </a:rPr>
              <a:t>:</a:t>
            </a:r>
            <a:endParaRPr lang="en-GB" sz="2000" b="1" dirty="0">
              <a:solidFill>
                <a:prstClr val="black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uk-UA" sz="2000" dirty="0" smtClean="0">
                <a:solidFill>
                  <a:srgbClr val="44546A"/>
                </a:solidFill>
              </a:rPr>
              <a:t>Проводьте заміну по черзі, щоб секретар мав достатньо часу для </a:t>
            </a:r>
            <a:r>
              <a:rPr lang="uk-UA" sz="2000" dirty="0" err="1" smtClean="0">
                <a:solidFill>
                  <a:srgbClr val="44546A"/>
                </a:solidFill>
              </a:rPr>
              <a:t>регістраціі</a:t>
            </a:r>
            <a:r>
              <a:rPr lang="uk-UA" sz="2000" dirty="0" smtClean="0">
                <a:solidFill>
                  <a:srgbClr val="44546A"/>
                </a:solidFill>
              </a:rPr>
              <a:t> </a:t>
            </a: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uk-UA" sz="2000" dirty="0">
                <a:solidFill>
                  <a:srgbClr val="44546A"/>
                </a:solidFill>
              </a:rPr>
              <a:t>У разі декількох замін, другий арбітр чекає сигналу </a:t>
            </a:r>
            <a:r>
              <a:rPr lang="uk-UA" sz="2000" dirty="0" smtClean="0">
                <a:solidFill>
                  <a:srgbClr val="44546A"/>
                </a:solidFill>
              </a:rPr>
              <a:t>секретаря, </a:t>
            </a:r>
            <a:r>
              <a:rPr lang="uk-UA" sz="2000" dirty="0">
                <a:solidFill>
                  <a:srgbClr val="44546A"/>
                </a:solidFill>
              </a:rPr>
              <a:t>що попередня заміна зареєстрована, і тоді він / вона продовжить наступну заміну</a:t>
            </a:r>
            <a:r>
              <a:rPr lang="uk-UA" sz="2000" dirty="0" smtClean="0">
                <a:solidFill>
                  <a:srgbClr val="44546A"/>
                </a:solidFill>
              </a:rPr>
              <a:t>.</a:t>
            </a: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000" dirty="0" err="1">
                <a:solidFill>
                  <a:srgbClr val="44546A"/>
                </a:solidFill>
              </a:rPr>
              <a:t>Якщо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err="1">
                <a:solidFill>
                  <a:srgbClr val="44546A"/>
                </a:solidFill>
              </a:rPr>
              <a:t>хтось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err="1">
                <a:solidFill>
                  <a:srgbClr val="44546A"/>
                </a:solidFill>
              </a:rPr>
              <a:t>із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err="1" smtClean="0">
                <a:solidFill>
                  <a:srgbClr val="44546A"/>
                </a:solidFill>
              </a:rPr>
              <a:t>гравців</a:t>
            </a:r>
            <a:r>
              <a:rPr lang="ru-RU" sz="2000" dirty="0" smtClean="0">
                <a:solidFill>
                  <a:srgbClr val="44546A"/>
                </a:solidFill>
              </a:rPr>
              <a:t> </a:t>
            </a:r>
            <a:r>
              <a:rPr lang="ru-RU" sz="2000" dirty="0">
                <a:solidFill>
                  <a:srgbClr val="44546A"/>
                </a:solidFill>
              </a:rPr>
              <a:t>не </a:t>
            </a:r>
            <a:r>
              <a:rPr lang="ru-RU" sz="2000" dirty="0" err="1">
                <a:solidFill>
                  <a:srgbClr val="44546A"/>
                </a:solidFill>
              </a:rPr>
              <a:t>знаходиться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err="1">
                <a:solidFill>
                  <a:srgbClr val="44546A"/>
                </a:solidFill>
              </a:rPr>
              <a:t>поруч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err="1">
                <a:solidFill>
                  <a:srgbClr val="44546A"/>
                </a:solidFill>
              </a:rPr>
              <a:t>із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smtClean="0">
                <a:solidFill>
                  <a:srgbClr val="44546A"/>
                </a:solidFill>
              </a:rPr>
              <a:t>зоною </a:t>
            </a:r>
            <a:r>
              <a:rPr lang="ru-RU" sz="2000" dirty="0" err="1" smtClean="0">
                <a:solidFill>
                  <a:srgbClr val="44546A"/>
                </a:solidFill>
              </a:rPr>
              <a:t>заміни</a:t>
            </a:r>
            <a:r>
              <a:rPr lang="ru-RU" sz="2000" dirty="0" smtClean="0">
                <a:solidFill>
                  <a:srgbClr val="44546A"/>
                </a:solidFill>
              </a:rPr>
              <a:t> на </a:t>
            </a:r>
            <a:r>
              <a:rPr lang="ru-RU" sz="2000" dirty="0">
                <a:solidFill>
                  <a:srgbClr val="44546A"/>
                </a:solidFill>
              </a:rPr>
              <a:t>момент </a:t>
            </a:r>
            <a:r>
              <a:rPr lang="ru-RU" sz="2000" dirty="0" err="1">
                <a:solidFill>
                  <a:srgbClr val="44546A"/>
                </a:solidFill>
              </a:rPr>
              <a:t>подання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err="1">
                <a:solidFill>
                  <a:srgbClr val="44546A"/>
                </a:solidFill>
              </a:rPr>
              <a:t>запиту</a:t>
            </a:r>
            <a:r>
              <a:rPr lang="ru-RU" sz="2000" dirty="0">
                <a:solidFill>
                  <a:srgbClr val="44546A"/>
                </a:solidFill>
              </a:rPr>
              <a:t>, </a:t>
            </a:r>
            <a:r>
              <a:rPr lang="ru-RU" sz="2000" dirty="0" err="1">
                <a:solidFill>
                  <a:srgbClr val="44546A"/>
                </a:solidFill>
              </a:rPr>
              <a:t>його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err="1">
                <a:solidFill>
                  <a:srgbClr val="44546A"/>
                </a:solidFill>
              </a:rPr>
              <a:t>заміну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err="1">
                <a:solidFill>
                  <a:srgbClr val="44546A"/>
                </a:solidFill>
              </a:rPr>
              <a:t>слід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err="1">
                <a:solidFill>
                  <a:srgbClr val="44546A"/>
                </a:solidFill>
              </a:rPr>
              <a:t>відхилити</a:t>
            </a:r>
            <a:r>
              <a:rPr lang="ru-RU" sz="2000" dirty="0">
                <a:solidFill>
                  <a:srgbClr val="44546A"/>
                </a:solidFill>
              </a:rPr>
              <a:t> без </a:t>
            </a:r>
            <a:r>
              <a:rPr lang="ru-RU" sz="2000" dirty="0" err="1">
                <a:solidFill>
                  <a:srgbClr val="44546A"/>
                </a:solidFill>
              </a:rPr>
              <a:t>штрафних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err="1">
                <a:solidFill>
                  <a:srgbClr val="44546A"/>
                </a:solidFill>
              </a:rPr>
              <a:t>санкцій</a:t>
            </a:r>
            <a:r>
              <a:rPr lang="ru-RU" sz="2000" dirty="0">
                <a:solidFill>
                  <a:srgbClr val="44546A"/>
                </a:solidFill>
              </a:rPr>
              <a:t> (</a:t>
            </a:r>
            <a:r>
              <a:rPr lang="ru-RU" sz="2000" dirty="0" err="1">
                <a:solidFill>
                  <a:srgbClr val="44546A"/>
                </a:solidFill>
              </a:rPr>
              <a:t>якщо</a:t>
            </a:r>
            <a:r>
              <a:rPr lang="ru-RU" sz="2000" dirty="0">
                <a:solidFill>
                  <a:srgbClr val="44546A"/>
                </a:solidFill>
              </a:rPr>
              <a:t> </a:t>
            </a:r>
            <a:r>
              <a:rPr lang="ru-RU" sz="2000" dirty="0" err="1">
                <a:solidFill>
                  <a:srgbClr val="44546A"/>
                </a:solidFill>
              </a:rPr>
              <a:t>він</a:t>
            </a:r>
            <a:r>
              <a:rPr lang="ru-RU" sz="2000" dirty="0">
                <a:solidFill>
                  <a:srgbClr val="44546A"/>
                </a:solidFill>
              </a:rPr>
              <a:t> / вона не </a:t>
            </a:r>
            <a:r>
              <a:rPr lang="ru-RU" sz="2000" dirty="0" err="1">
                <a:solidFill>
                  <a:srgbClr val="44546A"/>
                </a:solidFill>
              </a:rPr>
              <a:t>перейде</a:t>
            </a:r>
            <a:r>
              <a:rPr lang="ru-RU" sz="2000" dirty="0">
                <a:solidFill>
                  <a:srgbClr val="44546A"/>
                </a:solidFill>
              </a:rPr>
              <a:t> в</a:t>
            </a:r>
            <a:r>
              <a:rPr lang="ru-RU" sz="2000" dirty="0" smtClean="0">
                <a:solidFill>
                  <a:srgbClr val="44546A"/>
                </a:solidFill>
              </a:rPr>
              <a:t> зону)</a:t>
            </a: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uk-UA" sz="2000" dirty="0" smtClean="0">
                <a:solidFill>
                  <a:srgbClr val="44546A"/>
                </a:solidFill>
              </a:rPr>
              <a:t>Під час першої заміни, другий гравець наступної пари заміни, повинен чекати за межами зони заміни, але близько до неї.</a:t>
            </a:r>
            <a:endParaRPr lang="en-GB" sz="20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ЗАМІНИ 3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1268760"/>
            <a:ext cx="7560840" cy="4524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spcAft>
                <a:spcPts val="450"/>
              </a:spcAft>
              <a:buSzPct val="75000"/>
              <a:buBlip>
                <a:blip r:embed="rId4"/>
              </a:buBlip>
              <a:defRPr/>
            </a:pPr>
            <a:r>
              <a:rPr lang="uk-UA" sz="2800" b="1" dirty="0" smtClean="0">
                <a:solidFill>
                  <a:prstClr val="black"/>
                </a:solidFill>
              </a:rPr>
              <a:t>Одночасна заміна різними командами</a:t>
            </a:r>
            <a:r>
              <a:rPr lang="en-GB" sz="2800" b="1" dirty="0" smtClean="0">
                <a:solidFill>
                  <a:prstClr val="black"/>
                </a:solidFill>
              </a:rPr>
              <a:t>:</a:t>
            </a:r>
            <a:endParaRPr lang="en-GB" sz="2800" b="1" dirty="0">
              <a:solidFill>
                <a:prstClr val="black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uk-UA" sz="2800" dirty="0" smtClean="0">
                <a:solidFill>
                  <a:srgbClr val="44546A"/>
                </a:solidFill>
              </a:rPr>
              <a:t>Якщо обидві команди дають запит заміни одночасно, перша заміна буде команди, якої гравець першим увійшов в зону заміни</a:t>
            </a:r>
            <a:r>
              <a:rPr lang="en-GB" sz="2800" dirty="0" smtClean="0">
                <a:solidFill>
                  <a:srgbClr val="44546A"/>
                </a:solidFill>
              </a:rPr>
              <a:t>. </a:t>
            </a:r>
            <a:r>
              <a:rPr lang="uk-UA" sz="2800" dirty="0">
                <a:solidFill>
                  <a:srgbClr val="44546A"/>
                </a:solidFill>
              </a:rPr>
              <a:t>Після закінчення цієї заміни </a:t>
            </a:r>
            <a:r>
              <a:rPr lang="uk-UA" sz="2800" dirty="0" smtClean="0">
                <a:solidFill>
                  <a:srgbClr val="44546A"/>
                </a:solidFill>
              </a:rPr>
              <a:t>секретар </a:t>
            </a:r>
            <a:r>
              <a:rPr lang="uk-UA" sz="2800" dirty="0">
                <a:solidFill>
                  <a:srgbClr val="44546A"/>
                </a:solidFill>
              </a:rPr>
              <a:t>знову натискає </a:t>
            </a:r>
            <a:r>
              <a:rPr lang="uk-UA" sz="2800" dirty="0" err="1" smtClean="0">
                <a:solidFill>
                  <a:srgbClr val="44546A"/>
                </a:solidFill>
              </a:rPr>
              <a:t>базер</a:t>
            </a:r>
            <a:r>
              <a:rPr lang="uk-UA" sz="2800" dirty="0" smtClean="0">
                <a:solidFill>
                  <a:srgbClr val="44546A"/>
                </a:solidFill>
              </a:rPr>
              <a:t> </a:t>
            </a:r>
            <a:r>
              <a:rPr lang="uk-UA" sz="2800" dirty="0">
                <a:solidFill>
                  <a:srgbClr val="44546A"/>
                </a:solidFill>
              </a:rPr>
              <a:t>для заміни іншої команди.</a:t>
            </a:r>
            <a:r>
              <a:rPr lang="en-GB" sz="2800" dirty="0" smtClean="0">
                <a:solidFill>
                  <a:srgbClr val="44546A"/>
                </a:solidFill>
              </a:rPr>
              <a:t>.</a:t>
            </a:r>
            <a:endParaRPr lang="en-GB" sz="2800" dirty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800" dirty="0" err="1">
                <a:solidFill>
                  <a:srgbClr val="44546A"/>
                </a:solidFill>
              </a:rPr>
              <a:t>Якщо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гравці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входять</a:t>
            </a:r>
            <a:r>
              <a:rPr lang="ru-RU" sz="2800" dirty="0" smtClean="0">
                <a:solidFill>
                  <a:srgbClr val="44546A"/>
                </a:solidFill>
              </a:rPr>
              <a:t> до </a:t>
            </a:r>
            <a:r>
              <a:rPr lang="ru-RU" sz="2800" dirty="0" err="1">
                <a:solidFill>
                  <a:srgbClr val="44546A"/>
                </a:solidFill>
              </a:rPr>
              <a:t>зони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заміни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>
                <a:solidFill>
                  <a:srgbClr val="44546A"/>
                </a:solidFill>
              </a:rPr>
              <a:t>в один і той же час, </a:t>
            </a:r>
            <a:r>
              <a:rPr lang="ru-RU" sz="2800" dirty="0" err="1">
                <a:solidFill>
                  <a:srgbClr val="44546A"/>
                </a:solidFill>
              </a:rPr>
              <a:t>другий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арбітр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вирішує</a:t>
            </a:r>
            <a:r>
              <a:rPr lang="ru-RU" sz="2800" dirty="0">
                <a:solidFill>
                  <a:srgbClr val="44546A"/>
                </a:solidFill>
              </a:rPr>
              <a:t>, яка команда є </a:t>
            </a:r>
            <a:r>
              <a:rPr lang="ru-RU" sz="2800" dirty="0" err="1">
                <a:solidFill>
                  <a:srgbClr val="44546A"/>
                </a:solidFill>
              </a:rPr>
              <a:t>першою</a:t>
            </a:r>
            <a:r>
              <a:rPr lang="ru-RU" sz="2800" dirty="0">
                <a:solidFill>
                  <a:srgbClr val="44546A"/>
                </a:solidFill>
              </a:rPr>
              <a:t>, </a:t>
            </a:r>
            <a:r>
              <a:rPr lang="ru-RU" sz="2800" dirty="0" err="1">
                <a:solidFill>
                  <a:srgbClr val="44546A"/>
                </a:solidFill>
              </a:rPr>
              <a:t>вказуючи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це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відповідним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>
                <a:solidFill>
                  <a:srgbClr val="44546A"/>
                </a:solidFill>
              </a:rPr>
              <a:t>жестом.</a:t>
            </a:r>
            <a:r>
              <a:rPr lang="en-GB" sz="2800" dirty="0" smtClean="0">
                <a:solidFill>
                  <a:srgbClr val="44546A"/>
                </a:solidFill>
              </a:rPr>
              <a:t>.</a:t>
            </a:r>
            <a:endParaRPr lang="en-GB" sz="28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noProof="0" dirty="0" smtClean="0">
                <a:solidFill>
                  <a:srgbClr val="002060"/>
                </a:solidFill>
              </a:rPr>
              <a:t>ВИКОРИСТАННЯ ПЛАНШЕТІВ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1268760"/>
            <a:ext cx="7560840" cy="4137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spcAft>
                <a:spcPts val="450"/>
              </a:spcAft>
              <a:buSzPct val="75000"/>
              <a:buBlip>
                <a:blip r:embed="rId4"/>
              </a:buBlip>
              <a:defRPr/>
            </a:pPr>
            <a:r>
              <a:rPr lang="ru-RU" sz="2800" b="1" dirty="0" smtClean="0">
                <a:solidFill>
                  <a:prstClr val="black"/>
                </a:solidFill>
              </a:rPr>
              <a:t>При </a:t>
            </a:r>
            <a:r>
              <a:rPr lang="ru-RU" sz="2800" b="1" dirty="0" err="1" smtClean="0">
                <a:solidFill>
                  <a:prstClr val="black"/>
                </a:solidFill>
              </a:rPr>
              <a:t>використанні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</a:rPr>
              <a:t>планшетів</a:t>
            </a:r>
            <a:r>
              <a:rPr lang="ru-RU" sz="2800" b="1" dirty="0" smtClean="0">
                <a:solidFill>
                  <a:prstClr val="black"/>
                </a:solidFill>
              </a:rPr>
              <a:t> для </a:t>
            </a:r>
            <a:r>
              <a:rPr lang="ru-RU" sz="2800" b="1" dirty="0" err="1" smtClean="0">
                <a:solidFill>
                  <a:prstClr val="black"/>
                </a:solidFill>
              </a:rPr>
              <a:t>тренерського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персоналу та </a:t>
            </a:r>
            <a:r>
              <a:rPr lang="ru-RU" sz="2800" b="1" dirty="0" err="1" smtClean="0">
                <a:solidFill>
                  <a:prstClr val="black"/>
                </a:solidFill>
              </a:rPr>
              <a:t>арбітрів</a:t>
            </a:r>
            <a:r>
              <a:rPr lang="ru-RU" sz="2800" b="1" dirty="0" smtClean="0">
                <a:solidFill>
                  <a:prstClr val="black"/>
                </a:solidFill>
              </a:rPr>
              <a:t>, </a:t>
            </a:r>
            <a:r>
              <a:rPr lang="ru-RU" sz="2800" b="1" dirty="0" err="1">
                <a:solidFill>
                  <a:prstClr val="black"/>
                </a:solidFill>
              </a:rPr>
              <a:t>зазначені</a:t>
            </a: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 err="1">
                <a:solidFill>
                  <a:prstClr val="black"/>
                </a:solidFill>
              </a:rPr>
              <a:t>вище</a:t>
            </a: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 err="1">
                <a:solidFill>
                  <a:prstClr val="black"/>
                </a:solidFill>
              </a:rPr>
              <a:t>обов'язки</a:t>
            </a: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 err="1">
                <a:solidFill>
                  <a:prstClr val="black"/>
                </a:solidFill>
              </a:rPr>
              <a:t>змінюються</a:t>
            </a:r>
            <a:r>
              <a:rPr lang="ru-RU" sz="2800" b="1" dirty="0" smtClean="0">
                <a:solidFill>
                  <a:prstClr val="black"/>
                </a:solidFill>
              </a:rPr>
              <a:t>:</a:t>
            </a:r>
          </a:p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spcAft>
                <a:spcPts val="450"/>
              </a:spcAft>
              <a:buSzPct val="75000"/>
              <a:buBlip>
                <a:blip r:embed="rId4"/>
              </a:buBlip>
              <a:defRPr/>
            </a:pPr>
            <a:r>
              <a:rPr lang="ru-RU" sz="2800" dirty="0" err="1">
                <a:solidFill>
                  <a:srgbClr val="44546A"/>
                </a:solidFill>
              </a:rPr>
              <a:t>Тренери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або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призначений</a:t>
            </a:r>
            <a:r>
              <a:rPr lang="ru-RU" sz="2800" dirty="0">
                <a:solidFill>
                  <a:srgbClr val="44546A"/>
                </a:solidFill>
              </a:rPr>
              <a:t> член персоналу на </a:t>
            </a:r>
            <a:r>
              <a:rPr lang="ru-RU" sz="2800" dirty="0" err="1">
                <a:solidFill>
                  <a:srgbClr val="44546A"/>
                </a:solidFill>
              </a:rPr>
              <a:t>лавці</a:t>
            </a:r>
            <a:r>
              <a:rPr lang="ru-RU" sz="2800" dirty="0">
                <a:solidFill>
                  <a:srgbClr val="44546A"/>
                </a:solidFill>
              </a:rPr>
              <a:t> повинен </a:t>
            </a:r>
            <a:r>
              <a:rPr lang="ru-RU" sz="2800" dirty="0" err="1">
                <a:solidFill>
                  <a:srgbClr val="44546A"/>
                </a:solidFill>
              </a:rPr>
              <a:t>передавати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стартове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розташування</a:t>
            </a:r>
            <a:r>
              <a:rPr lang="ru-RU" sz="2800" dirty="0" smtClean="0">
                <a:solidFill>
                  <a:srgbClr val="44546A"/>
                </a:solidFill>
              </a:rPr>
              <a:t> за </a:t>
            </a:r>
            <a:r>
              <a:rPr lang="ru-RU" sz="2800" dirty="0" err="1">
                <a:solidFill>
                  <a:srgbClr val="44546A"/>
                </a:solidFill>
              </a:rPr>
              <a:t>допомогою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парних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планшетів</a:t>
            </a:r>
            <a:r>
              <a:rPr lang="ru-RU" sz="2800" dirty="0">
                <a:solidFill>
                  <a:srgbClr val="44546A"/>
                </a:solidFill>
              </a:rPr>
              <a:t>. </a:t>
            </a:r>
            <a:r>
              <a:rPr lang="ru-RU" sz="2800" dirty="0" err="1" smtClean="0">
                <a:solidFill>
                  <a:srgbClr val="44546A"/>
                </a:solidFill>
              </a:rPr>
              <a:t>Початкове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розташування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від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кожної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команди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повинні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подаватись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принаймні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>
                <a:solidFill>
                  <a:srgbClr val="44546A"/>
                </a:solidFill>
              </a:rPr>
              <a:t>за 12 </a:t>
            </a:r>
            <a:r>
              <a:rPr lang="ru-RU" sz="2800" dirty="0" err="1">
                <a:solidFill>
                  <a:srgbClr val="44546A"/>
                </a:solidFill>
              </a:rPr>
              <a:t>хвилин</a:t>
            </a:r>
            <a:r>
              <a:rPr lang="ru-RU" sz="2800" dirty="0">
                <a:solidFill>
                  <a:srgbClr val="44546A"/>
                </a:solidFill>
              </a:rPr>
              <a:t> до початку </a:t>
            </a:r>
            <a:r>
              <a:rPr lang="ru-RU" sz="2800" dirty="0" smtClean="0">
                <a:solidFill>
                  <a:srgbClr val="44546A"/>
                </a:solidFill>
              </a:rPr>
              <a:t>матчу та бути </a:t>
            </a:r>
            <a:r>
              <a:rPr lang="ru-RU" sz="2800" dirty="0" err="1" smtClean="0">
                <a:solidFill>
                  <a:srgbClr val="44546A"/>
                </a:solidFill>
              </a:rPr>
              <a:t>прийнятими</a:t>
            </a:r>
            <a:r>
              <a:rPr lang="ru-RU" sz="2800" dirty="0" smtClean="0">
                <a:solidFill>
                  <a:srgbClr val="44546A"/>
                </a:solidFill>
              </a:rPr>
              <a:t> в </a:t>
            </a:r>
            <a:r>
              <a:rPr lang="ru-RU" sz="2800" dirty="0" err="1" smtClean="0">
                <a:solidFill>
                  <a:srgbClr val="44546A"/>
                </a:solidFill>
              </a:rPr>
              <a:t>електронному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протоколі</a:t>
            </a:r>
            <a:r>
              <a:rPr lang="ru-RU" sz="2800" dirty="0" smtClean="0">
                <a:solidFill>
                  <a:srgbClr val="44546A"/>
                </a:solidFill>
              </a:rPr>
              <a:t> та </a:t>
            </a:r>
            <a:r>
              <a:rPr lang="ru-RU" sz="2800" dirty="0" err="1">
                <a:solidFill>
                  <a:srgbClr val="44546A"/>
                </a:solidFill>
              </a:rPr>
              <a:t>планшеті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суддів</a:t>
            </a:r>
            <a:r>
              <a:rPr lang="ru-RU" sz="2800" dirty="0" smtClean="0">
                <a:solidFill>
                  <a:srgbClr val="44546A"/>
                </a:solidFill>
              </a:rPr>
              <a:t>.</a:t>
            </a:r>
            <a:endParaRPr lang="en-GB" sz="28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6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br>
              <a:rPr lang="ru-RU" sz="3400" b="1" i="1" dirty="0" smtClean="0"/>
            </a:b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noProof="0" dirty="0" smtClean="0">
                <a:solidFill>
                  <a:srgbClr val="002060"/>
                </a:solidFill>
              </a:rPr>
              <a:t>ВИКОРИСТАННЯ ПЛАНШЕТІВ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1268760"/>
            <a:ext cx="7560840" cy="489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400" dirty="0" err="1">
                <a:solidFill>
                  <a:srgbClr val="44546A"/>
                </a:solidFill>
              </a:rPr>
              <a:t>Другий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арбітр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 smtClean="0">
                <a:solidFill>
                  <a:srgbClr val="44546A"/>
                </a:solidFill>
              </a:rPr>
              <a:t>використовує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свій</a:t>
            </a:r>
            <a:r>
              <a:rPr lang="ru-RU" sz="2400" dirty="0">
                <a:solidFill>
                  <a:srgbClr val="44546A"/>
                </a:solidFill>
              </a:rPr>
              <a:t> планшет перед матчем, </a:t>
            </a:r>
            <a:r>
              <a:rPr lang="ru-RU" sz="2400" dirty="0" smtClean="0">
                <a:solidFill>
                  <a:srgbClr val="44546A"/>
                </a:solidFill>
              </a:rPr>
              <a:t>для </a:t>
            </a:r>
            <a:r>
              <a:rPr lang="ru-RU" sz="2400" dirty="0" err="1" smtClean="0">
                <a:solidFill>
                  <a:srgbClr val="44546A"/>
                </a:solidFill>
              </a:rPr>
              <a:t>перевірки</a:t>
            </a:r>
            <a:r>
              <a:rPr lang="ru-RU" sz="2400" dirty="0" smtClean="0">
                <a:solidFill>
                  <a:srgbClr val="44546A"/>
                </a:solidFill>
              </a:rPr>
              <a:t> складу </a:t>
            </a:r>
            <a:r>
              <a:rPr lang="ru-RU" sz="2400" dirty="0" err="1">
                <a:solidFill>
                  <a:srgbClr val="44546A"/>
                </a:solidFill>
              </a:rPr>
              <a:t>кожної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команди</a:t>
            </a:r>
            <a:r>
              <a:rPr lang="ru-RU" sz="2400" dirty="0">
                <a:solidFill>
                  <a:srgbClr val="44546A"/>
                </a:solidFill>
              </a:rPr>
              <a:t>. </a:t>
            </a:r>
            <a:r>
              <a:rPr lang="en-GB" sz="2400" dirty="0" smtClean="0">
                <a:solidFill>
                  <a:srgbClr val="44546A"/>
                </a:solidFill>
              </a:rPr>
              <a:t> </a:t>
            </a:r>
            <a:endParaRPr lang="uk-UA" sz="2400" dirty="0" smtClean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uk-UA" sz="2400" dirty="0" smtClean="0">
                <a:solidFill>
                  <a:srgbClr val="44546A"/>
                </a:solidFill>
              </a:rPr>
              <a:t>Після завершення кожного запиту звичайних перерв у грі судді повинні закрити вікно на планшеті</a:t>
            </a: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400" dirty="0">
                <a:solidFill>
                  <a:srgbClr val="44546A"/>
                </a:solidFill>
              </a:rPr>
              <a:t>У </a:t>
            </a:r>
            <a:r>
              <a:rPr lang="ru-RU" sz="2400" dirty="0" err="1">
                <a:solidFill>
                  <a:srgbClr val="44546A"/>
                </a:solidFill>
              </a:rPr>
              <a:t>разі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одночасних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запитів</a:t>
            </a:r>
            <a:r>
              <a:rPr lang="ru-RU" sz="2400" dirty="0">
                <a:solidFill>
                  <a:srgbClr val="44546A"/>
                </a:solidFill>
              </a:rPr>
              <a:t> з </a:t>
            </a:r>
            <a:r>
              <a:rPr lang="ru-RU" sz="2400" dirty="0" err="1">
                <a:solidFill>
                  <a:srgbClr val="44546A"/>
                </a:solidFill>
              </a:rPr>
              <a:t>обох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smtClean="0">
                <a:solidFill>
                  <a:srgbClr val="44546A"/>
                </a:solidFill>
              </a:rPr>
              <a:t>команд </a:t>
            </a:r>
            <a:r>
              <a:rPr lang="ru-RU" sz="2400" dirty="0">
                <a:solidFill>
                  <a:srgbClr val="44546A"/>
                </a:solidFill>
              </a:rPr>
              <a:t>(</a:t>
            </a:r>
            <a:r>
              <a:rPr lang="ru-RU" sz="2400" dirty="0" err="1">
                <a:solidFill>
                  <a:srgbClr val="44546A"/>
                </a:solidFill>
              </a:rPr>
              <a:t>наприклад</a:t>
            </a:r>
            <a:r>
              <a:rPr lang="ru-RU" sz="2400" dirty="0">
                <a:solidFill>
                  <a:srgbClr val="44546A"/>
                </a:solidFill>
              </a:rPr>
              <a:t>, </a:t>
            </a:r>
            <a:r>
              <a:rPr lang="ru-RU" sz="2400" dirty="0" err="1" smtClean="0">
                <a:solidFill>
                  <a:srgbClr val="44546A"/>
                </a:solidFill>
              </a:rPr>
              <a:t>замін</a:t>
            </a:r>
            <a:r>
              <a:rPr lang="ru-RU" sz="2400" dirty="0" smtClean="0">
                <a:solidFill>
                  <a:srgbClr val="44546A"/>
                </a:solidFill>
              </a:rPr>
              <a:t>) </a:t>
            </a:r>
            <a:r>
              <a:rPr lang="ru-RU" sz="2400" dirty="0" err="1">
                <a:solidFill>
                  <a:srgbClr val="44546A"/>
                </a:solidFill>
              </a:rPr>
              <a:t>з'явиться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двостороннє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вікно</a:t>
            </a:r>
            <a:r>
              <a:rPr lang="ru-RU" sz="2400" dirty="0">
                <a:solidFill>
                  <a:srgbClr val="44546A"/>
                </a:solidFill>
              </a:rPr>
              <a:t>, </a:t>
            </a:r>
            <a:r>
              <a:rPr lang="ru-RU" sz="2400" dirty="0" smtClean="0">
                <a:solidFill>
                  <a:srgbClr val="44546A"/>
                </a:solidFill>
              </a:rPr>
              <a:t>та  </a:t>
            </a:r>
            <a:r>
              <a:rPr lang="ru-RU" sz="2400" dirty="0" err="1" smtClean="0">
                <a:solidFill>
                  <a:srgbClr val="44546A"/>
                </a:solidFill>
              </a:rPr>
              <a:t>секретар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dirty="0" err="1" smtClean="0">
                <a:solidFill>
                  <a:srgbClr val="44546A"/>
                </a:solidFill>
              </a:rPr>
              <a:t>вказує</a:t>
            </a:r>
            <a:r>
              <a:rPr lang="ru-RU" sz="2400" dirty="0" smtClean="0">
                <a:solidFill>
                  <a:srgbClr val="44546A"/>
                </a:solidFill>
              </a:rPr>
              <a:t>, </a:t>
            </a:r>
            <a:r>
              <a:rPr lang="ru-RU" sz="2400" dirty="0">
                <a:solidFill>
                  <a:srgbClr val="44546A"/>
                </a:solidFill>
              </a:rPr>
              <a:t>яка команда повинна </a:t>
            </a:r>
            <a:r>
              <a:rPr lang="ru-RU" sz="2400" dirty="0" err="1">
                <a:solidFill>
                  <a:srgbClr val="44546A"/>
                </a:solidFill>
              </a:rPr>
              <a:t>спочатку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виконати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заміну</a:t>
            </a:r>
            <a:r>
              <a:rPr lang="ru-RU" sz="2400" dirty="0">
                <a:solidFill>
                  <a:srgbClr val="44546A"/>
                </a:solidFill>
              </a:rPr>
              <a:t>.</a:t>
            </a:r>
            <a:r>
              <a:rPr lang="hu-HU" sz="2400" dirty="0" smtClean="0">
                <a:solidFill>
                  <a:srgbClr val="44546A"/>
                </a:solidFill>
              </a:rPr>
              <a:t> </a:t>
            </a:r>
            <a:r>
              <a:rPr lang="ru-RU" sz="2400" dirty="0">
                <a:solidFill>
                  <a:srgbClr val="44546A"/>
                </a:solidFill>
              </a:rPr>
              <a:t>Для 5-ї </a:t>
            </a:r>
            <a:r>
              <a:rPr lang="ru-RU" sz="2400" dirty="0" err="1">
                <a:solidFill>
                  <a:srgbClr val="44546A"/>
                </a:solidFill>
              </a:rPr>
              <a:t>заміни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жовтий</a:t>
            </a:r>
            <a:r>
              <a:rPr lang="ru-RU" sz="2400" dirty="0">
                <a:solidFill>
                  <a:srgbClr val="44546A"/>
                </a:solidFill>
              </a:rPr>
              <a:t> квадрат буде </a:t>
            </a:r>
            <a:r>
              <a:rPr lang="ru-RU" sz="2400" dirty="0" err="1">
                <a:solidFill>
                  <a:srgbClr val="44546A"/>
                </a:solidFill>
              </a:rPr>
              <a:t>оточувати</a:t>
            </a:r>
            <a:r>
              <a:rPr lang="ru-RU" sz="2400" dirty="0">
                <a:solidFill>
                  <a:srgbClr val="44546A"/>
                </a:solidFill>
              </a:rPr>
              <a:t> кнопку </a:t>
            </a:r>
            <a:r>
              <a:rPr lang="ru-RU" sz="2400" dirty="0" err="1">
                <a:solidFill>
                  <a:srgbClr val="44546A"/>
                </a:solidFill>
              </a:rPr>
              <a:t>Заміна</a:t>
            </a:r>
            <a:r>
              <a:rPr lang="ru-RU" sz="2400" dirty="0">
                <a:solidFill>
                  <a:srgbClr val="44546A"/>
                </a:solidFill>
              </a:rPr>
              <a:t> на </a:t>
            </a:r>
            <a:r>
              <a:rPr lang="ru-RU" sz="2400" dirty="0" err="1">
                <a:solidFill>
                  <a:srgbClr val="44546A"/>
                </a:solidFill>
              </a:rPr>
              <a:t>відповідному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планшеті</a:t>
            </a:r>
            <a:r>
              <a:rPr lang="ru-RU" sz="2400" dirty="0">
                <a:solidFill>
                  <a:srgbClr val="44546A"/>
                </a:solidFill>
              </a:rPr>
              <a:t>.</a:t>
            </a: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400" dirty="0">
                <a:solidFill>
                  <a:srgbClr val="44546A"/>
                </a:solidFill>
              </a:rPr>
              <a:t>  </a:t>
            </a:r>
            <a:r>
              <a:rPr lang="ru-RU" sz="2400" dirty="0" err="1">
                <a:solidFill>
                  <a:srgbClr val="44546A"/>
                </a:solidFill>
              </a:rPr>
              <a:t>Після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dirty="0" err="1">
                <a:solidFill>
                  <a:srgbClr val="44546A"/>
                </a:solidFill>
              </a:rPr>
              <a:t>досягнення</a:t>
            </a:r>
            <a:r>
              <a:rPr lang="ru-RU" sz="2400" dirty="0">
                <a:solidFill>
                  <a:srgbClr val="44546A"/>
                </a:solidFill>
              </a:rPr>
              <a:t> 6 (</a:t>
            </a:r>
            <a:r>
              <a:rPr lang="ru-RU" sz="2400" dirty="0" err="1">
                <a:solidFill>
                  <a:srgbClr val="44546A"/>
                </a:solidFill>
              </a:rPr>
              <a:t>або</a:t>
            </a:r>
            <a:r>
              <a:rPr lang="ru-RU" sz="2400" dirty="0">
                <a:solidFill>
                  <a:srgbClr val="44546A"/>
                </a:solidFill>
              </a:rPr>
              <a:t> максимально доступного) кнопка </a:t>
            </a:r>
            <a:r>
              <a:rPr lang="ru-RU" sz="2400" dirty="0" err="1">
                <a:solidFill>
                  <a:srgbClr val="44546A"/>
                </a:solidFill>
              </a:rPr>
              <a:t>заміни</a:t>
            </a:r>
            <a:r>
              <a:rPr lang="ru-RU" sz="2400" dirty="0">
                <a:solidFill>
                  <a:srgbClr val="44546A"/>
                </a:solidFill>
              </a:rPr>
              <a:t> автоматично </a:t>
            </a:r>
            <a:r>
              <a:rPr lang="ru-RU" sz="2400" dirty="0" err="1">
                <a:solidFill>
                  <a:srgbClr val="44546A"/>
                </a:solidFill>
              </a:rPr>
              <a:t>відключається</a:t>
            </a:r>
            <a:r>
              <a:rPr lang="ru-RU" sz="2400" dirty="0" smtClean="0">
                <a:solidFill>
                  <a:srgbClr val="44546A"/>
                </a:solidFill>
              </a:rPr>
              <a:t>.</a:t>
            </a:r>
            <a:endParaRPr lang="en-GB" sz="24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br>
              <a:rPr lang="ru-RU" sz="3400" b="1" i="1" dirty="0" smtClean="0"/>
            </a:b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noProof="0" dirty="0" smtClean="0">
                <a:solidFill>
                  <a:srgbClr val="002060"/>
                </a:solidFill>
              </a:rPr>
              <a:t>ЕЛЕКТРОННИЙ ПРОТОКОЛ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1268760"/>
            <a:ext cx="7560840" cy="4460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800" dirty="0">
                <a:solidFill>
                  <a:srgbClr val="44546A"/>
                </a:solidFill>
              </a:rPr>
              <a:t>Як </a:t>
            </a:r>
            <a:r>
              <a:rPr lang="ru-RU" sz="2800" dirty="0" err="1" smtClean="0">
                <a:solidFill>
                  <a:srgbClr val="44546A"/>
                </a:solidFill>
              </a:rPr>
              <a:t>вкзано</a:t>
            </a:r>
            <a:r>
              <a:rPr lang="ru-RU" sz="2800" dirty="0" smtClean="0">
                <a:solidFill>
                  <a:srgbClr val="44546A"/>
                </a:solidFill>
              </a:rPr>
              <a:t> у </a:t>
            </a:r>
            <a:r>
              <a:rPr lang="ru-RU" sz="2800" dirty="0" err="1" smtClean="0">
                <a:solidFill>
                  <a:srgbClr val="44546A"/>
                </a:solidFill>
              </a:rPr>
              <a:t>правилі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>
                <a:solidFill>
                  <a:srgbClr val="44546A"/>
                </a:solidFill>
              </a:rPr>
              <a:t>24.2.3</a:t>
            </a:r>
            <a:r>
              <a:rPr lang="ru-RU" sz="2800" dirty="0" smtClean="0">
                <a:solidFill>
                  <a:srgbClr val="44546A"/>
                </a:solidFill>
              </a:rPr>
              <a:t>,, </a:t>
            </a:r>
            <a:r>
              <a:rPr lang="ru-RU" sz="2800" dirty="0">
                <a:solidFill>
                  <a:srgbClr val="44546A"/>
                </a:solidFill>
              </a:rPr>
              <a:t>2-й </a:t>
            </a:r>
            <a:r>
              <a:rPr lang="ru-RU" sz="2800" dirty="0" err="1">
                <a:solidFill>
                  <a:srgbClr val="44546A"/>
                </a:solidFill>
              </a:rPr>
              <a:t>арбітр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контролює</a:t>
            </a:r>
            <a:r>
              <a:rPr lang="ru-RU" sz="2800" dirty="0">
                <a:solidFill>
                  <a:srgbClr val="44546A"/>
                </a:solidFill>
              </a:rPr>
              <a:t> роботу </a:t>
            </a:r>
            <a:r>
              <a:rPr lang="ru-RU" sz="2800" dirty="0" smtClean="0">
                <a:solidFill>
                  <a:srgbClr val="44546A"/>
                </a:solidFill>
              </a:rPr>
              <a:t>секретаря.</a:t>
            </a:r>
            <a:r>
              <a:rPr lang="en-GB" sz="2800" dirty="0" smtClean="0">
                <a:solidFill>
                  <a:srgbClr val="44546A"/>
                </a:solidFill>
              </a:rPr>
              <a:t>.</a:t>
            </a:r>
            <a:endParaRPr lang="en-GB" sz="2800" dirty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800" dirty="0">
                <a:solidFill>
                  <a:srgbClr val="44546A"/>
                </a:solidFill>
              </a:rPr>
              <a:t>2-й </a:t>
            </a:r>
            <a:r>
              <a:rPr lang="ru-RU" sz="2800" dirty="0" err="1">
                <a:solidFill>
                  <a:srgbClr val="44546A"/>
                </a:solidFill>
              </a:rPr>
              <a:t>арбітр</a:t>
            </a:r>
            <a:r>
              <a:rPr lang="ru-RU" sz="2800" dirty="0">
                <a:solidFill>
                  <a:srgbClr val="44546A"/>
                </a:solidFill>
              </a:rPr>
              <a:t> повинен бути </a:t>
            </a:r>
            <a:r>
              <a:rPr lang="ru-RU" sz="2800" dirty="0" err="1">
                <a:solidFill>
                  <a:srgbClr val="44546A"/>
                </a:solidFill>
              </a:rPr>
              <a:t>справді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експертом</a:t>
            </a:r>
            <a:r>
              <a:rPr lang="ru-RU" sz="2800" dirty="0">
                <a:solidFill>
                  <a:srgbClr val="44546A"/>
                </a:solidFill>
              </a:rPr>
              <a:t> з </a:t>
            </a:r>
            <a:r>
              <a:rPr lang="ru-RU" sz="2800" dirty="0" err="1" smtClean="0">
                <a:solidFill>
                  <a:srgbClr val="44546A"/>
                </a:solidFill>
              </a:rPr>
              <a:t>електронного</a:t>
            </a:r>
            <a:r>
              <a:rPr lang="ru-RU" sz="2800" dirty="0" smtClean="0">
                <a:solidFill>
                  <a:srgbClr val="44546A"/>
                </a:solidFill>
              </a:rPr>
              <a:t> протоколу. </a:t>
            </a:r>
            <a:r>
              <a:rPr lang="ru-RU" sz="2800" dirty="0">
                <a:solidFill>
                  <a:srgbClr val="44546A"/>
                </a:solidFill>
              </a:rPr>
              <a:t>У будь-</a:t>
            </a:r>
            <a:r>
              <a:rPr lang="ru-RU" sz="2800" dirty="0" err="1">
                <a:solidFill>
                  <a:srgbClr val="44546A"/>
                </a:solidFill>
              </a:rPr>
              <a:t>якій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ситуації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він</a:t>
            </a:r>
            <a:r>
              <a:rPr lang="ru-RU" sz="2800" dirty="0">
                <a:solidFill>
                  <a:srgbClr val="44546A"/>
                </a:solidFill>
              </a:rPr>
              <a:t> / вона </a:t>
            </a:r>
            <a:r>
              <a:rPr lang="ru-RU" sz="2800" dirty="0" err="1">
                <a:solidFill>
                  <a:srgbClr val="44546A"/>
                </a:solidFill>
              </a:rPr>
              <a:t>наглядають</a:t>
            </a:r>
            <a:r>
              <a:rPr lang="ru-RU" sz="2800" dirty="0">
                <a:solidFill>
                  <a:srgbClr val="44546A"/>
                </a:solidFill>
              </a:rPr>
              <a:t> за </a:t>
            </a:r>
            <a:r>
              <a:rPr lang="ru-RU" sz="2800" dirty="0" err="1">
                <a:solidFill>
                  <a:srgbClr val="44546A"/>
                </a:solidFill>
              </a:rPr>
              <a:t>тим</a:t>
            </a:r>
            <a:r>
              <a:rPr lang="ru-RU" sz="2800" dirty="0">
                <a:solidFill>
                  <a:srgbClr val="44546A"/>
                </a:solidFill>
              </a:rPr>
              <a:t>, </a:t>
            </a:r>
            <a:r>
              <a:rPr lang="ru-RU" sz="2800" dirty="0" err="1">
                <a:solidFill>
                  <a:srgbClr val="44546A"/>
                </a:solidFill>
              </a:rPr>
              <a:t>щоб</a:t>
            </a:r>
            <a:r>
              <a:rPr lang="ru-RU" sz="2800" dirty="0">
                <a:solidFill>
                  <a:srgbClr val="44546A"/>
                </a:solidFill>
              </a:rPr>
              <a:t> все </a:t>
            </a:r>
            <a:r>
              <a:rPr lang="ru-RU" sz="2800" dirty="0" err="1">
                <a:solidFill>
                  <a:srgbClr val="44546A"/>
                </a:solidFill>
              </a:rPr>
              <a:t>пройшло</a:t>
            </a:r>
            <a:r>
              <a:rPr lang="ru-RU" sz="2800" dirty="0">
                <a:solidFill>
                  <a:srgbClr val="44546A"/>
                </a:solidFill>
              </a:rPr>
              <a:t> без </a:t>
            </a:r>
            <a:r>
              <a:rPr lang="ru-RU" sz="2800" dirty="0" smtClean="0">
                <a:solidFill>
                  <a:srgbClr val="44546A"/>
                </a:solidFill>
              </a:rPr>
              <a:t>будь-</a:t>
            </a:r>
            <a:r>
              <a:rPr lang="ru-RU" sz="2800" dirty="0" err="1" smtClean="0">
                <a:solidFill>
                  <a:srgbClr val="44546A"/>
                </a:solidFill>
              </a:rPr>
              <a:t>яких</a:t>
            </a:r>
            <a:r>
              <a:rPr lang="ru-RU" sz="2800" dirty="0" smtClean="0">
                <a:solidFill>
                  <a:srgbClr val="44546A"/>
                </a:solidFill>
              </a:rPr>
              <a:t> проблем.</a:t>
            </a: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ru-RU" sz="2800" dirty="0" smtClean="0">
                <a:solidFill>
                  <a:srgbClr val="44546A"/>
                </a:solidFill>
              </a:rPr>
              <a:t>2-й </a:t>
            </a:r>
            <a:r>
              <a:rPr lang="ru-RU" sz="2800" dirty="0" err="1">
                <a:solidFill>
                  <a:srgbClr val="44546A"/>
                </a:solidFill>
              </a:rPr>
              <a:t>арбітр</a:t>
            </a:r>
            <a:r>
              <a:rPr lang="ru-RU" sz="2800" dirty="0">
                <a:solidFill>
                  <a:srgbClr val="44546A"/>
                </a:solidFill>
              </a:rPr>
              <a:t> повинен </a:t>
            </a:r>
            <a:r>
              <a:rPr lang="ru-RU" sz="2800" dirty="0" err="1">
                <a:solidFill>
                  <a:srgbClr val="44546A"/>
                </a:solidFill>
              </a:rPr>
              <a:t>дуже</a:t>
            </a:r>
            <a:r>
              <a:rPr lang="ru-RU" sz="2800" dirty="0">
                <a:solidFill>
                  <a:srgbClr val="44546A"/>
                </a:solidFill>
              </a:rPr>
              <a:t> добре знати, як </a:t>
            </a:r>
            <a:r>
              <a:rPr lang="ru-RU" sz="2800" dirty="0" err="1">
                <a:solidFill>
                  <a:srgbClr val="44546A"/>
                </a:solidFill>
              </a:rPr>
              <a:t>зробити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виправлення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>
                <a:solidFill>
                  <a:srgbClr val="44546A"/>
                </a:solidFill>
              </a:rPr>
              <a:t>в </a:t>
            </a:r>
            <a:r>
              <a:rPr lang="ru-RU" sz="2800" dirty="0" err="1" smtClean="0">
                <a:solidFill>
                  <a:srgbClr val="44546A"/>
                </a:solidFill>
              </a:rPr>
              <a:t>електронному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протоколі</a:t>
            </a:r>
            <a:r>
              <a:rPr lang="ru-RU" sz="2800" dirty="0" smtClean="0">
                <a:solidFill>
                  <a:srgbClr val="44546A"/>
                </a:solidFill>
              </a:rPr>
              <a:t>, </a:t>
            </a:r>
            <a:r>
              <a:rPr lang="ru-RU" sz="2800" dirty="0" err="1">
                <a:solidFill>
                  <a:srgbClr val="44546A"/>
                </a:solidFill>
              </a:rPr>
              <a:t>якщо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це</a:t>
            </a:r>
            <a:r>
              <a:rPr lang="ru-RU" sz="2800" dirty="0">
                <a:solidFill>
                  <a:srgbClr val="44546A"/>
                </a:solidFill>
              </a:rPr>
              <a:t> </a:t>
            </a:r>
            <a:r>
              <a:rPr lang="ru-RU" sz="2800" dirty="0" err="1">
                <a:solidFill>
                  <a:srgbClr val="44546A"/>
                </a:solidFill>
              </a:rPr>
              <a:t>необхідно</a:t>
            </a:r>
            <a:r>
              <a:rPr lang="ru-RU" sz="2800" dirty="0">
                <a:solidFill>
                  <a:srgbClr val="44546A"/>
                </a:solidFill>
              </a:rPr>
              <a:t>. (Як </a:t>
            </a:r>
            <a:r>
              <a:rPr lang="ru-RU" sz="2800" dirty="0" err="1">
                <a:solidFill>
                  <a:srgbClr val="44546A"/>
                </a:solidFill>
              </a:rPr>
              <a:t>використовувати</a:t>
            </a:r>
            <a:r>
              <a:rPr lang="ru-RU" sz="2800" dirty="0">
                <a:solidFill>
                  <a:srgbClr val="44546A"/>
                </a:solidFill>
              </a:rPr>
              <a:t>, </a:t>
            </a:r>
            <a:r>
              <a:rPr lang="ru-RU" sz="2800" dirty="0" err="1">
                <a:solidFill>
                  <a:srgbClr val="44546A"/>
                </a:solidFill>
              </a:rPr>
              <a:t>наприклад</a:t>
            </a:r>
            <a:r>
              <a:rPr lang="ru-RU" sz="2800" dirty="0">
                <a:solidFill>
                  <a:srgbClr val="44546A"/>
                </a:solidFill>
              </a:rPr>
              <a:t>, кнопку </a:t>
            </a:r>
            <a:r>
              <a:rPr lang="en-US" sz="2800" dirty="0" smtClean="0">
                <a:solidFill>
                  <a:srgbClr val="44546A"/>
                </a:solidFill>
              </a:rPr>
              <a:t>UNDO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>
                <a:solidFill>
                  <a:srgbClr val="44546A"/>
                </a:solidFill>
              </a:rPr>
              <a:t>та </a:t>
            </a:r>
            <a:r>
              <a:rPr lang="uk-UA" sz="2800" dirty="0" smtClean="0">
                <a:solidFill>
                  <a:srgbClr val="44546A"/>
                </a:solidFill>
              </a:rPr>
              <a:t>внести </a:t>
            </a:r>
            <a:r>
              <a:rPr lang="ru-RU" sz="2800" dirty="0" err="1" smtClean="0">
                <a:solidFill>
                  <a:srgbClr val="44546A"/>
                </a:solidFill>
              </a:rPr>
              <a:t>зміни</a:t>
            </a:r>
            <a:r>
              <a:rPr lang="ru-RU" sz="2800" dirty="0" smtClean="0">
                <a:solidFill>
                  <a:srgbClr val="44546A"/>
                </a:solidFill>
              </a:rPr>
              <a:t> </a:t>
            </a:r>
            <a:r>
              <a:rPr lang="ru-RU" sz="2800" dirty="0" err="1" smtClean="0">
                <a:solidFill>
                  <a:srgbClr val="44546A"/>
                </a:solidFill>
              </a:rPr>
              <a:t>вручну</a:t>
            </a:r>
            <a:r>
              <a:rPr lang="ru-RU" sz="2800" dirty="0" smtClean="0">
                <a:solidFill>
                  <a:srgbClr val="44546A"/>
                </a:solidFill>
              </a:rPr>
              <a:t>)</a:t>
            </a:r>
            <a:r>
              <a:rPr lang="en-US" sz="2800" dirty="0" smtClean="0">
                <a:solidFill>
                  <a:srgbClr val="44546A"/>
                </a:solidFill>
              </a:rPr>
              <a:t>. </a:t>
            </a:r>
            <a:endParaRPr lang="en-US" sz="28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ФВУ\Презентации\А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836712"/>
            <a:ext cx="2376265" cy="2376264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47664" y="2996952"/>
            <a:ext cx="628654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kumimoji="0" lang="ru-RU" sz="6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ДЯКУЮ</a:t>
            </a:r>
            <a:r>
              <a:rPr kumimoji="0" lang="ru-RU" sz="6000" b="1" i="1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ЗА УВАГУ!</a:t>
            </a:r>
            <a:endParaRPr kumimoji="0" lang="ru-RU" sz="60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ВЗАЄМОДІЯ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87624" y="1124744"/>
            <a:ext cx="6840760" cy="4342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337500" algn="just" defTabSz="685800">
              <a:lnSpc>
                <a:spcPct val="90000"/>
              </a:lnSpc>
              <a:spcBef>
                <a:spcPts val="750"/>
              </a:spcBef>
              <a:spcAft>
                <a:spcPts val="450"/>
              </a:spcAft>
              <a:buSzPct val="75000"/>
              <a:buBlip>
                <a:blip r:embed="rId4"/>
              </a:buBlip>
              <a:defRPr/>
            </a:pPr>
            <a:r>
              <a:rPr lang="uk-UA" sz="2800" b="1" dirty="0" smtClean="0">
                <a:solidFill>
                  <a:prstClr val="black"/>
                </a:solidFill>
              </a:rPr>
              <a:t>Добра взаємодія означає</a:t>
            </a:r>
            <a:r>
              <a:rPr lang="en-GB" sz="2800" b="1" dirty="0" smtClean="0">
                <a:solidFill>
                  <a:prstClr val="black"/>
                </a:solidFill>
              </a:rPr>
              <a:t>:</a:t>
            </a:r>
            <a:endParaRPr lang="en-GB" sz="2800" b="1" dirty="0">
              <a:solidFill>
                <a:prstClr val="black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uk-UA" sz="2800" dirty="0" smtClean="0">
                <a:solidFill>
                  <a:srgbClr val="44546A"/>
                </a:solidFill>
              </a:rPr>
              <a:t>візуальний</a:t>
            </a:r>
            <a:r>
              <a:rPr lang="en-GB" sz="2800" dirty="0" smtClean="0">
                <a:solidFill>
                  <a:srgbClr val="44546A"/>
                </a:solidFill>
              </a:rPr>
              <a:t> </a:t>
            </a:r>
            <a:r>
              <a:rPr lang="uk-UA" sz="2800" dirty="0" smtClean="0">
                <a:solidFill>
                  <a:srgbClr val="44546A"/>
                </a:solidFill>
              </a:rPr>
              <a:t>контакт після кожного розіграшу</a:t>
            </a:r>
            <a:endParaRPr lang="en-GB" sz="2800" dirty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hu-HU" sz="2800" dirty="0">
                <a:solidFill>
                  <a:srgbClr val="44546A"/>
                </a:solidFill>
              </a:rPr>
              <a:t> </a:t>
            </a:r>
            <a:r>
              <a:rPr lang="uk-UA" sz="2800" dirty="0" smtClean="0">
                <a:solidFill>
                  <a:srgbClr val="44546A"/>
                </a:solidFill>
              </a:rPr>
              <a:t>допомога </a:t>
            </a:r>
            <a:r>
              <a:rPr lang="uk-UA" sz="2800" dirty="0" err="1" smtClean="0">
                <a:solidFill>
                  <a:srgbClr val="44546A"/>
                </a:solidFill>
              </a:rPr>
              <a:t>використовуя</a:t>
            </a:r>
            <a:r>
              <a:rPr lang="uk-UA" sz="2800" dirty="0" smtClean="0">
                <a:solidFill>
                  <a:srgbClr val="44546A"/>
                </a:solidFill>
              </a:rPr>
              <a:t> </a:t>
            </a:r>
            <a:r>
              <a:rPr lang="uk-UA" sz="2800" dirty="0" smtClean="0">
                <a:solidFill>
                  <a:srgbClr val="44546A"/>
                </a:solidFill>
              </a:rPr>
              <a:t>жести при необхідності.</a:t>
            </a: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en-GB" sz="2800" b="1" dirty="0">
                <a:solidFill>
                  <a:prstClr val="black"/>
                </a:solidFill>
              </a:rPr>
              <a:t> </a:t>
            </a:r>
            <a:r>
              <a:rPr lang="en-GB" sz="2800" b="1" dirty="0" smtClean="0">
                <a:solidFill>
                  <a:prstClr val="black"/>
                </a:solidFill>
              </a:rPr>
              <a:t>(</a:t>
            </a:r>
            <a:r>
              <a:rPr lang="uk-UA" sz="2800" b="1" u="sng" dirty="0" smtClean="0">
                <a:solidFill>
                  <a:prstClr val="black"/>
                </a:solidFill>
              </a:rPr>
              <a:t>стримано та швидко</a:t>
            </a:r>
            <a:r>
              <a:rPr lang="en-GB" sz="2800" b="1" dirty="0" smtClean="0">
                <a:solidFill>
                  <a:prstClr val="black"/>
                </a:solidFill>
              </a:rPr>
              <a:t>)</a:t>
            </a:r>
            <a:endParaRPr lang="uk-UA" sz="2800" b="1" dirty="0" smtClean="0">
              <a:solidFill>
                <a:prstClr val="black"/>
              </a:solidFill>
            </a:endParaRPr>
          </a:p>
          <a:p>
            <a:pPr marL="366160" lvl="1" algn="just" defTabSz="685800">
              <a:lnSpc>
                <a:spcPct val="90000"/>
              </a:lnSpc>
              <a:spcBef>
                <a:spcPts val="375"/>
              </a:spcBef>
              <a:buSzPct val="75000"/>
              <a:defRPr/>
            </a:pPr>
            <a:endParaRPr lang="en-GB" sz="2800" dirty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hu-HU" sz="2800" dirty="0">
                <a:solidFill>
                  <a:srgbClr val="44546A"/>
                </a:solidFill>
              </a:rPr>
              <a:t> </a:t>
            </a:r>
            <a:r>
              <a:rPr lang="uk-UA" sz="2800" dirty="0" err="1" smtClean="0">
                <a:solidFill>
                  <a:srgbClr val="44546A"/>
                </a:solidFill>
              </a:rPr>
              <a:t>допомогая</a:t>
            </a:r>
            <a:r>
              <a:rPr lang="uk-UA" sz="2800" dirty="0" smtClean="0">
                <a:solidFill>
                  <a:srgbClr val="44546A"/>
                </a:solidFill>
              </a:rPr>
              <a:t> але не </a:t>
            </a:r>
            <a:r>
              <a:rPr lang="uk-UA" sz="2800" dirty="0" err="1" smtClean="0">
                <a:solidFill>
                  <a:srgbClr val="44546A"/>
                </a:solidFill>
              </a:rPr>
              <a:t>наполягая</a:t>
            </a:r>
            <a:endParaRPr lang="en-GB" sz="2800" dirty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90000"/>
              </a:lnSpc>
              <a:spcBef>
                <a:spcPts val="375"/>
              </a:spcBef>
              <a:buSzPct val="75000"/>
              <a:buFont typeface="Wingdings" pitchFamily="2" charset="2"/>
              <a:buChar char="v"/>
              <a:defRPr/>
            </a:pPr>
            <a:r>
              <a:rPr lang="hu-HU" sz="2800" dirty="0">
                <a:solidFill>
                  <a:srgbClr val="44546A"/>
                </a:solidFill>
              </a:rPr>
              <a:t> </a:t>
            </a:r>
            <a:r>
              <a:rPr lang="uk-UA" sz="2800" dirty="0" smtClean="0">
                <a:solidFill>
                  <a:srgbClr val="44546A"/>
                </a:solidFill>
              </a:rPr>
              <a:t>не </a:t>
            </a:r>
            <a:r>
              <a:rPr lang="uk-UA" sz="2800" dirty="0" err="1" smtClean="0">
                <a:solidFill>
                  <a:srgbClr val="44546A"/>
                </a:solidFill>
              </a:rPr>
              <a:t>берить</a:t>
            </a:r>
            <a:r>
              <a:rPr lang="uk-UA" sz="2800" dirty="0" smtClean="0">
                <a:solidFill>
                  <a:srgbClr val="44546A"/>
                </a:solidFill>
              </a:rPr>
              <a:t> на себе </a:t>
            </a:r>
            <a:r>
              <a:rPr lang="uk-UA" sz="2800" dirty="0" err="1" smtClean="0">
                <a:solidFill>
                  <a:srgbClr val="44546A"/>
                </a:solidFill>
              </a:rPr>
              <a:t>обов</a:t>
            </a:r>
            <a:r>
              <a:rPr lang="en-US" sz="2800" dirty="0" smtClean="0">
                <a:solidFill>
                  <a:srgbClr val="44546A"/>
                </a:solidFill>
              </a:rPr>
              <a:t>’</a:t>
            </a:r>
            <a:r>
              <a:rPr lang="uk-UA" sz="2800" dirty="0" err="1" smtClean="0">
                <a:solidFill>
                  <a:srgbClr val="44546A"/>
                </a:solidFill>
              </a:rPr>
              <a:t>язки</a:t>
            </a:r>
            <a:r>
              <a:rPr lang="uk-UA" sz="2800" dirty="0" smtClean="0">
                <a:solidFill>
                  <a:srgbClr val="44546A"/>
                </a:solidFill>
              </a:rPr>
              <a:t> першого арбітра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9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251520" y="-13692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/>
                </a:solidFill>
                <a:sym typeface="League Gothic" charset="0"/>
              </a:rPr>
              <a:t>ОБОВ'ЯЗКИ </a:t>
            </a:r>
            <a:r>
              <a:rPr lang="ru-RU" sz="3600" b="1" dirty="0">
                <a:solidFill>
                  <a:schemeClr val="tx2"/>
                </a:solidFill>
                <a:sym typeface="League Gothic" charset="0"/>
              </a:rPr>
              <a:t>ПЕРЕД І МІЖ </a:t>
            </a:r>
            <a:r>
              <a:rPr lang="ru-RU" sz="3600" b="1" dirty="0" smtClean="0">
                <a:solidFill>
                  <a:schemeClr val="tx2"/>
                </a:solidFill>
                <a:sym typeface="League Gothic" charset="0"/>
              </a:rPr>
              <a:t>ПАРТІЯМИ </a:t>
            </a:r>
            <a:r>
              <a:rPr lang="ru-RU" sz="3600" dirty="0" smtClean="0">
                <a:solidFill>
                  <a:schemeClr val="tx2"/>
                </a:solidFill>
                <a:sym typeface="League Gothic" charset="0"/>
              </a:rPr>
              <a:t>1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87624" y="1124744"/>
            <a:ext cx="68407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3660" lvl="1" indent="-337500" algn="just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uk-UA" sz="2400" dirty="0" smtClean="0"/>
              <a:t>Збираємо картки розташувань </a:t>
            </a:r>
            <a:r>
              <a:rPr lang="uk-UA" sz="2400" dirty="0"/>
              <a:t>якнайшвидше </a:t>
            </a:r>
            <a:endParaRPr lang="uk-UA" sz="2400" dirty="0" smtClean="0"/>
          </a:p>
          <a:p>
            <a:pPr marL="703660" lvl="1" indent="-337500" algn="just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uk-UA" sz="2400" dirty="0" smtClean="0"/>
              <a:t>Першим картки ТД та після секретарю</a:t>
            </a:r>
            <a:endParaRPr lang="uk-UA" sz="2400" dirty="0"/>
          </a:p>
          <a:p>
            <a:pPr marL="703660" lvl="1" indent="-337500" algn="just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uk-UA" sz="2400" dirty="0" smtClean="0"/>
              <a:t>Тренер немає </a:t>
            </a:r>
            <a:r>
              <a:rPr lang="uk-UA" sz="2400" dirty="0"/>
              <a:t>права змінювати </a:t>
            </a:r>
            <a:r>
              <a:rPr lang="uk-UA" sz="2400" dirty="0" smtClean="0"/>
              <a:t>подані КР </a:t>
            </a:r>
            <a:r>
              <a:rPr lang="uk-UA" sz="2400" dirty="0"/>
              <a:t>та </a:t>
            </a:r>
            <a:r>
              <a:rPr lang="uk-UA" sz="2400" dirty="0" smtClean="0"/>
              <a:t>зберігаємо їх </a:t>
            </a:r>
            <a:r>
              <a:rPr lang="uk-UA" sz="2400" dirty="0"/>
              <a:t>в таємниці </a:t>
            </a:r>
            <a:r>
              <a:rPr lang="uk-UA" sz="2400" dirty="0" smtClean="0"/>
              <a:t>від команд суперників</a:t>
            </a:r>
            <a:endParaRPr lang="uk-UA" sz="2400" dirty="0"/>
          </a:p>
          <a:p>
            <a:pPr marL="703660" lvl="1" indent="-337500" algn="just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uk-UA" sz="2400" dirty="0"/>
              <a:t>Під час перевірки </a:t>
            </a:r>
            <a:r>
              <a:rPr lang="uk-UA" sz="2400" dirty="0" smtClean="0"/>
              <a:t>розташувань на майданчику </a:t>
            </a:r>
            <a:r>
              <a:rPr lang="uk-UA" sz="2400" dirty="0"/>
              <a:t>не направляйте гравців </a:t>
            </a:r>
            <a:r>
              <a:rPr lang="uk-UA" sz="2400" dirty="0" smtClean="0"/>
              <a:t>голосно </a:t>
            </a:r>
            <a:r>
              <a:rPr lang="uk-UA" sz="2400" dirty="0"/>
              <a:t>чи фізично</a:t>
            </a:r>
          </a:p>
          <a:p>
            <a:pPr marL="703660" lvl="1" indent="-337500" algn="just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uk-UA" sz="2400" dirty="0"/>
              <a:t>У разі </a:t>
            </a:r>
            <a:r>
              <a:rPr lang="uk-UA" sz="2400" dirty="0" smtClean="0"/>
              <a:t>розбіжностей між позиціями гравців на майданчику та КР, взаємодіємо або з капітаном </a:t>
            </a:r>
            <a:r>
              <a:rPr lang="uk-UA" sz="2400" dirty="0"/>
              <a:t>гри або </a:t>
            </a:r>
            <a:r>
              <a:rPr lang="uk-UA" sz="2400" dirty="0" smtClean="0"/>
              <a:t>тренером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89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>
                <a:solidFill>
                  <a:schemeClr val="tx2"/>
                </a:solidFill>
                <a:sym typeface="League Gothic" charset="0"/>
              </a:rPr>
              <a:t>ОБОВ'ЯЗКИ ПЕРЕД І МІЖ ПАРТІЯМИ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87624" y="1124744"/>
            <a:ext cx="68407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3660" lvl="1" indent="-33750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/>
              <a:t>Якщо </a:t>
            </a:r>
            <a:r>
              <a:rPr lang="uk-UA" sz="2400" dirty="0"/>
              <a:t>існує розбіжність між </a:t>
            </a:r>
            <a:r>
              <a:rPr lang="uk-UA" sz="2400" dirty="0" smtClean="0"/>
              <a:t>КР </a:t>
            </a:r>
            <a:r>
              <a:rPr lang="uk-UA" sz="2400" dirty="0"/>
              <a:t>та фактичним </a:t>
            </a:r>
            <a:r>
              <a:rPr lang="uk-UA" sz="2400" dirty="0" smtClean="0"/>
              <a:t>розташуванням, та тренер </a:t>
            </a:r>
            <a:r>
              <a:rPr lang="uk-UA" sz="2400" dirty="0"/>
              <a:t>вирішує зберегти </a:t>
            </a:r>
            <a:r>
              <a:rPr lang="uk-UA" sz="2400" dirty="0" smtClean="0"/>
              <a:t>фактичне розташування </a:t>
            </a:r>
            <a:r>
              <a:rPr lang="uk-UA" sz="2400" dirty="0"/>
              <a:t>або здійснити заміну (у разі заміни він повинен використовувати відповідний </a:t>
            </a:r>
            <a:r>
              <a:rPr lang="uk-UA" sz="2400" dirty="0" smtClean="0"/>
              <a:t>сигнал)</a:t>
            </a:r>
            <a:endParaRPr lang="uk-UA" sz="2400" dirty="0"/>
          </a:p>
          <a:p>
            <a:pPr marL="703660" lvl="1" indent="-33750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/>
              <a:t>Перш ніж подавати сигнал </a:t>
            </a:r>
            <a:r>
              <a:rPr lang="ru-RU" sz="2400" dirty="0" smtClean="0"/>
              <a:t>«</a:t>
            </a:r>
            <a:r>
              <a:rPr lang="uk-UA" sz="2400" dirty="0" smtClean="0"/>
              <a:t>готовий</a:t>
            </a:r>
            <a:r>
              <a:rPr lang="ru-RU" sz="2400" dirty="0" smtClean="0"/>
              <a:t>»</a:t>
            </a:r>
            <a:r>
              <a:rPr lang="uk-UA" sz="2400" dirty="0" smtClean="0"/>
              <a:t> </a:t>
            </a:r>
            <a:r>
              <a:rPr lang="uk-UA" sz="2400" dirty="0"/>
              <a:t>першому арбітру на початок сету, </a:t>
            </a:r>
            <a:r>
              <a:rPr lang="uk-UA" sz="2400" dirty="0" smtClean="0"/>
              <a:t>перевірте:</a:t>
            </a:r>
          </a:p>
          <a:p>
            <a:pPr marL="703660" lvl="1" indent="-33750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2400" dirty="0"/>
          </a:p>
          <a:p>
            <a:pPr marL="709060" lvl="1" indent="-342900"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400" dirty="0" smtClean="0"/>
              <a:t>вільну зону </a:t>
            </a:r>
            <a:r>
              <a:rPr lang="uk-UA" sz="2400" dirty="0"/>
              <a:t>(перешкоди не допускаються)</a:t>
            </a:r>
          </a:p>
          <a:p>
            <a:pPr marL="709060" lvl="1" indent="-342900"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400" dirty="0" smtClean="0"/>
              <a:t>лавки команд</a:t>
            </a:r>
            <a:endParaRPr lang="uk-UA" sz="2400" dirty="0"/>
          </a:p>
          <a:p>
            <a:pPr marL="709060" lvl="1" indent="-342900"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400" dirty="0" smtClean="0"/>
              <a:t>секретар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9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РОЗІГРАШУ 1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1124744"/>
            <a:ext cx="7488832" cy="4134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3660" lvl="1" indent="-337500" algn="just" defTabSz="685800">
              <a:lnSpc>
                <a:spcPct val="80000"/>
              </a:lnSpc>
              <a:spcBef>
                <a:spcPts val="375"/>
              </a:spcBef>
              <a:buSzPct val="75000"/>
              <a:buBlip>
                <a:blip r:embed="rId4"/>
              </a:buBlip>
              <a:defRPr/>
            </a:pPr>
            <a:r>
              <a:rPr lang="ru-RU" sz="3200" dirty="0" err="1">
                <a:solidFill>
                  <a:srgbClr val="44546A"/>
                </a:solidFill>
              </a:rPr>
              <a:t>Знайдіть</a:t>
            </a:r>
            <a:r>
              <a:rPr lang="ru-RU" sz="3200" dirty="0">
                <a:solidFill>
                  <a:srgbClr val="44546A"/>
                </a:solidFill>
              </a:rPr>
              <a:t> </a:t>
            </a:r>
            <a:r>
              <a:rPr lang="ru-RU" sz="3200" dirty="0" err="1" smtClean="0">
                <a:solidFill>
                  <a:srgbClr val="44546A"/>
                </a:solidFill>
              </a:rPr>
              <a:t>найкраще</a:t>
            </a:r>
            <a:r>
              <a:rPr lang="ru-RU" sz="3200" dirty="0" smtClean="0">
                <a:solidFill>
                  <a:srgbClr val="44546A"/>
                </a:solidFill>
              </a:rPr>
              <a:t> </a:t>
            </a:r>
            <a:r>
              <a:rPr lang="ru-RU" sz="3200" dirty="0" err="1">
                <a:solidFill>
                  <a:srgbClr val="44546A"/>
                </a:solidFill>
              </a:rPr>
              <a:t>можливу</a:t>
            </a:r>
            <a:r>
              <a:rPr lang="ru-RU" sz="3200" dirty="0">
                <a:solidFill>
                  <a:srgbClr val="44546A"/>
                </a:solidFill>
              </a:rPr>
              <a:t> </a:t>
            </a:r>
            <a:r>
              <a:rPr lang="ru-RU" sz="3200" dirty="0" err="1" smtClean="0">
                <a:solidFill>
                  <a:srgbClr val="44546A"/>
                </a:solidFill>
              </a:rPr>
              <a:t>позицію</a:t>
            </a:r>
            <a:r>
              <a:rPr lang="ru-RU" sz="3200" dirty="0" smtClean="0">
                <a:solidFill>
                  <a:srgbClr val="44546A"/>
                </a:solidFill>
              </a:rPr>
              <a:t> </a:t>
            </a:r>
            <a:r>
              <a:rPr lang="ru-RU" sz="3200" dirty="0">
                <a:solidFill>
                  <a:srgbClr val="44546A"/>
                </a:solidFill>
              </a:rPr>
              <a:t>для </a:t>
            </a:r>
            <a:r>
              <a:rPr lang="ru-RU" sz="3200" dirty="0" err="1">
                <a:solidFill>
                  <a:srgbClr val="44546A"/>
                </a:solidFill>
              </a:rPr>
              <a:t>виконання</a:t>
            </a:r>
            <a:r>
              <a:rPr lang="ru-RU" sz="3200" dirty="0">
                <a:solidFill>
                  <a:srgbClr val="44546A"/>
                </a:solidFill>
              </a:rPr>
              <a:t> </a:t>
            </a:r>
            <a:r>
              <a:rPr lang="ru-RU" sz="3200" dirty="0" err="1">
                <a:solidFill>
                  <a:srgbClr val="44546A"/>
                </a:solidFill>
              </a:rPr>
              <a:t>обов'язків</a:t>
            </a:r>
            <a:r>
              <a:rPr lang="ru-RU" sz="3200" dirty="0">
                <a:solidFill>
                  <a:srgbClr val="44546A"/>
                </a:solidFill>
              </a:rPr>
              <a:t> </a:t>
            </a:r>
            <a:r>
              <a:rPr lang="ru-RU" sz="3200" dirty="0" smtClean="0">
                <a:solidFill>
                  <a:srgbClr val="44546A"/>
                </a:solidFill>
              </a:rPr>
              <a:t>(«читайте</a:t>
            </a:r>
            <a:r>
              <a:rPr lang="ru-RU" sz="3200" dirty="0">
                <a:solidFill>
                  <a:srgbClr val="44546A"/>
                </a:solidFill>
              </a:rPr>
              <a:t>» </a:t>
            </a:r>
            <a:r>
              <a:rPr lang="ru-RU" sz="3200" dirty="0" err="1" smtClean="0">
                <a:solidFill>
                  <a:srgbClr val="44546A"/>
                </a:solidFill>
              </a:rPr>
              <a:t>гру</a:t>
            </a:r>
            <a:r>
              <a:rPr lang="ru-RU" sz="3200" dirty="0" smtClean="0">
                <a:solidFill>
                  <a:srgbClr val="44546A"/>
                </a:solidFill>
              </a:rPr>
              <a:t>)</a:t>
            </a:r>
          </a:p>
          <a:p>
            <a:pPr marL="366160" lvl="1" defTabSz="685800">
              <a:lnSpc>
                <a:spcPct val="80000"/>
              </a:lnSpc>
              <a:spcBef>
                <a:spcPts val="375"/>
              </a:spcBef>
              <a:buSzPct val="75000"/>
              <a:defRPr/>
            </a:pPr>
            <a:endParaRPr lang="en-GB" sz="3200" dirty="0">
              <a:solidFill>
                <a:srgbClr val="44546A"/>
              </a:solidFill>
            </a:endParaRPr>
          </a:p>
          <a:p>
            <a:pPr marL="703660" lvl="1" indent="-337500" algn="just" defTabSz="685800">
              <a:lnSpc>
                <a:spcPct val="80000"/>
              </a:lnSpc>
              <a:spcBef>
                <a:spcPts val="375"/>
              </a:spcBef>
              <a:buSzPct val="75000"/>
              <a:buBlip>
                <a:blip r:embed="rId4"/>
              </a:buBlip>
              <a:defRPr/>
            </a:pPr>
            <a:r>
              <a:rPr lang="ru-RU" sz="3200" dirty="0" smtClean="0">
                <a:solidFill>
                  <a:srgbClr val="44546A"/>
                </a:solidFill>
              </a:rPr>
              <a:t>В </a:t>
            </a:r>
            <a:r>
              <a:rPr lang="ru-RU" sz="3200" dirty="0">
                <a:solidFill>
                  <a:srgbClr val="44546A"/>
                </a:solidFill>
              </a:rPr>
              <a:t>момент </a:t>
            </a:r>
            <a:r>
              <a:rPr lang="ru-RU" sz="3200" dirty="0" err="1" smtClean="0">
                <a:solidFill>
                  <a:srgbClr val="44546A"/>
                </a:solidFill>
              </a:rPr>
              <a:t>виконання</a:t>
            </a:r>
            <a:r>
              <a:rPr lang="ru-RU" sz="3200" dirty="0" smtClean="0">
                <a:solidFill>
                  <a:srgbClr val="44546A"/>
                </a:solidFill>
              </a:rPr>
              <a:t> </a:t>
            </a:r>
            <a:r>
              <a:rPr lang="ru-RU" sz="3200" dirty="0" err="1" smtClean="0">
                <a:solidFill>
                  <a:srgbClr val="44546A"/>
                </a:solidFill>
              </a:rPr>
              <a:t>подачі</a:t>
            </a:r>
            <a:r>
              <a:rPr lang="ru-RU" sz="3200" dirty="0" smtClean="0">
                <a:solidFill>
                  <a:srgbClr val="44546A"/>
                </a:solidFill>
              </a:rPr>
              <a:t> </a:t>
            </a:r>
            <a:r>
              <a:rPr lang="ru-RU" sz="3200" dirty="0" err="1" smtClean="0">
                <a:solidFill>
                  <a:srgbClr val="44546A"/>
                </a:solidFill>
              </a:rPr>
              <a:t>контролюйте</a:t>
            </a:r>
            <a:r>
              <a:rPr lang="ru-RU" sz="3200" dirty="0" smtClean="0">
                <a:solidFill>
                  <a:srgbClr val="44546A"/>
                </a:solidFill>
              </a:rPr>
              <a:t> команду, </a:t>
            </a:r>
            <a:r>
              <a:rPr lang="ru-RU" sz="3200" dirty="0" err="1" smtClean="0">
                <a:solidFill>
                  <a:srgbClr val="44546A"/>
                </a:solidFill>
              </a:rPr>
              <a:t>що</a:t>
            </a:r>
            <a:r>
              <a:rPr lang="ru-RU" sz="3200" dirty="0" smtClean="0">
                <a:solidFill>
                  <a:srgbClr val="44546A"/>
                </a:solidFill>
              </a:rPr>
              <a:t> </a:t>
            </a:r>
            <a:r>
              <a:rPr lang="ru-RU" sz="3200" dirty="0" err="1" smtClean="0">
                <a:solidFill>
                  <a:srgbClr val="44546A"/>
                </a:solidFill>
              </a:rPr>
              <a:t>приймає</a:t>
            </a:r>
            <a:r>
              <a:rPr lang="ru-RU" sz="3200" dirty="0" smtClean="0">
                <a:solidFill>
                  <a:srgbClr val="44546A"/>
                </a:solidFill>
              </a:rPr>
              <a:t> (</a:t>
            </a:r>
            <a:r>
              <a:rPr lang="ru-RU" sz="3200" dirty="0" err="1" smtClean="0">
                <a:solidFill>
                  <a:srgbClr val="44546A"/>
                </a:solidFill>
              </a:rPr>
              <a:t>найкраща</a:t>
            </a:r>
            <a:r>
              <a:rPr lang="ru-RU" sz="3200" dirty="0" smtClean="0">
                <a:solidFill>
                  <a:srgbClr val="44546A"/>
                </a:solidFill>
              </a:rPr>
              <a:t> </a:t>
            </a:r>
            <a:r>
              <a:rPr lang="ru-RU" sz="3200" dirty="0" err="1">
                <a:solidFill>
                  <a:srgbClr val="44546A"/>
                </a:solidFill>
              </a:rPr>
              <a:t>позиція</a:t>
            </a:r>
            <a:r>
              <a:rPr lang="ru-RU" sz="3200" dirty="0">
                <a:solidFill>
                  <a:srgbClr val="44546A"/>
                </a:solidFill>
              </a:rPr>
              <a:t> - </a:t>
            </a:r>
            <a:r>
              <a:rPr lang="ru-RU" sz="3200" dirty="0" err="1">
                <a:solidFill>
                  <a:srgbClr val="44546A"/>
                </a:solidFill>
              </a:rPr>
              <a:t>приблизно</a:t>
            </a:r>
            <a:r>
              <a:rPr lang="ru-RU" sz="3200" dirty="0">
                <a:solidFill>
                  <a:srgbClr val="44546A"/>
                </a:solidFill>
              </a:rPr>
              <a:t> 1-1,5 м </a:t>
            </a:r>
            <a:r>
              <a:rPr lang="ru-RU" sz="3200" dirty="0" err="1">
                <a:solidFill>
                  <a:srgbClr val="44546A"/>
                </a:solidFill>
              </a:rPr>
              <a:t>від</a:t>
            </a:r>
            <a:r>
              <a:rPr lang="ru-RU" sz="3200" dirty="0">
                <a:solidFill>
                  <a:srgbClr val="44546A"/>
                </a:solidFill>
              </a:rPr>
              <a:t> </a:t>
            </a:r>
            <a:r>
              <a:rPr lang="ru-RU" sz="3200" dirty="0" err="1">
                <a:solidFill>
                  <a:srgbClr val="44546A"/>
                </a:solidFill>
              </a:rPr>
              <a:t>бічної</a:t>
            </a:r>
            <a:r>
              <a:rPr lang="ru-RU" sz="3200" dirty="0">
                <a:solidFill>
                  <a:srgbClr val="44546A"/>
                </a:solidFill>
              </a:rPr>
              <a:t> </a:t>
            </a:r>
            <a:r>
              <a:rPr lang="ru-RU" sz="3200" dirty="0" err="1">
                <a:solidFill>
                  <a:srgbClr val="44546A"/>
                </a:solidFill>
              </a:rPr>
              <a:t>лінії</a:t>
            </a:r>
            <a:r>
              <a:rPr lang="ru-RU" sz="3200" dirty="0">
                <a:solidFill>
                  <a:srgbClr val="44546A"/>
                </a:solidFill>
              </a:rPr>
              <a:t> та </a:t>
            </a:r>
            <a:r>
              <a:rPr lang="ru-RU" sz="3200" dirty="0" err="1">
                <a:solidFill>
                  <a:srgbClr val="44546A"/>
                </a:solidFill>
              </a:rPr>
              <a:t>приблизно</a:t>
            </a:r>
            <a:r>
              <a:rPr lang="ru-RU" sz="3200" dirty="0">
                <a:solidFill>
                  <a:srgbClr val="44546A"/>
                </a:solidFill>
              </a:rPr>
              <a:t> 0,5 м </a:t>
            </a:r>
            <a:r>
              <a:rPr lang="ru-RU" sz="3200" dirty="0" err="1">
                <a:solidFill>
                  <a:srgbClr val="44546A"/>
                </a:solidFill>
              </a:rPr>
              <a:t>від</a:t>
            </a:r>
            <a:r>
              <a:rPr lang="ru-RU" sz="3200" dirty="0">
                <a:solidFill>
                  <a:srgbClr val="44546A"/>
                </a:solidFill>
              </a:rPr>
              <a:t> </a:t>
            </a:r>
            <a:r>
              <a:rPr lang="ru-RU" sz="3200" dirty="0" err="1">
                <a:solidFill>
                  <a:srgbClr val="44546A"/>
                </a:solidFill>
              </a:rPr>
              <a:t>площини</a:t>
            </a:r>
            <a:r>
              <a:rPr lang="ru-RU" sz="3200" dirty="0">
                <a:solidFill>
                  <a:srgbClr val="44546A"/>
                </a:solidFill>
              </a:rPr>
              <a:t> </a:t>
            </a:r>
            <a:r>
              <a:rPr lang="ru-RU" sz="3200" dirty="0" err="1">
                <a:solidFill>
                  <a:srgbClr val="44546A"/>
                </a:solidFill>
              </a:rPr>
              <a:t>сітки</a:t>
            </a:r>
            <a:r>
              <a:rPr lang="ru-RU" sz="3200" dirty="0">
                <a:solidFill>
                  <a:srgbClr val="44546A"/>
                </a:solidFill>
              </a:rPr>
              <a:t> на </a:t>
            </a:r>
            <a:r>
              <a:rPr lang="ru-RU" sz="3200" dirty="0" err="1">
                <a:solidFill>
                  <a:srgbClr val="44546A"/>
                </a:solidFill>
              </a:rPr>
              <a:t>стороні</a:t>
            </a:r>
            <a:r>
              <a:rPr lang="ru-RU" sz="3200" dirty="0">
                <a:solidFill>
                  <a:srgbClr val="44546A"/>
                </a:solidFill>
              </a:rPr>
              <a:t> </a:t>
            </a:r>
            <a:r>
              <a:rPr lang="ru-RU" sz="3200" dirty="0" err="1">
                <a:solidFill>
                  <a:srgbClr val="44546A"/>
                </a:solidFill>
              </a:rPr>
              <a:t>приймаючої</a:t>
            </a:r>
            <a:r>
              <a:rPr lang="ru-RU" sz="3200" dirty="0">
                <a:solidFill>
                  <a:srgbClr val="44546A"/>
                </a:solidFill>
              </a:rPr>
              <a:t> </a:t>
            </a:r>
            <a:r>
              <a:rPr lang="ru-RU" sz="3200" dirty="0" err="1">
                <a:solidFill>
                  <a:srgbClr val="44546A"/>
                </a:solidFill>
              </a:rPr>
              <a:t>команди</a:t>
            </a:r>
            <a:r>
              <a:rPr lang="ru-RU" sz="3200" dirty="0">
                <a:solidFill>
                  <a:srgbClr val="44546A"/>
                </a:solidFill>
              </a:rPr>
              <a:t>)</a:t>
            </a:r>
            <a:endParaRPr lang="en-GB" sz="32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2775" y="-632882"/>
            <a:ext cx="10379075" cy="74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uppo 17"/>
          <p:cNvGrpSpPr>
            <a:grpSpLocks/>
          </p:cNvGrpSpPr>
          <p:nvPr/>
        </p:nvGrpSpPr>
        <p:grpSpPr bwMode="auto">
          <a:xfrm>
            <a:off x="3762376" y="5048254"/>
            <a:ext cx="808235" cy="503744"/>
            <a:chOff x="3347113" y="4994391"/>
            <a:chExt cx="1077845" cy="503198"/>
          </a:xfrm>
        </p:grpSpPr>
        <p:cxnSp>
          <p:nvCxnSpPr>
            <p:cNvPr id="65546" name="Connettore 2 12"/>
            <p:cNvCxnSpPr>
              <a:cxnSpLocks noChangeShapeType="1"/>
            </p:cNvCxnSpPr>
            <p:nvPr/>
          </p:nvCxnSpPr>
          <p:spPr bwMode="auto">
            <a:xfrm>
              <a:off x="4247987" y="4994391"/>
              <a:ext cx="0" cy="503198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0490" name="CasellaDiTesto 14"/>
            <p:cNvSpPr txBox="1">
              <a:spLocks noChangeArrowheads="1"/>
            </p:cNvSpPr>
            <p:nvPr/>
          </p:nvSpPr>
          <p:spPr bwMode="auto">
            <a:xfrm>
              <a:off x="3347113" y="5193142"/>
              <a:ext cx="1077845" cy="299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350" dirty="0">
                  <a:solidFill>
                    <a:prstClr val="black"/>
                  </a:solidFill>
                  <a:cs typeface="Arial" charset="0"/>
                </a:rPr>
                <a:t>*1-1,5 m</a:t>
              </a:r>
            </a:p>
          </p:txBody>
        </p:sp>
      </p:grpSp>
      <p:cxnSp>
        <p:nvCxnSpPr>
          <p:cNvPr id="17" name="Connettore 1 16"/>
          <p:cNvCxnSpPr>
            <a:cxnSpLocks noChangeShapeType="1"/>
          </p:cNvCxnSpPr>
          <p:nvPr/>
        </p:nvCxnSpPr>
        <p:spPr bwMode="auto">
          <a:xfrm flipH="1">
            <a:off x="3975103" y="5602817"/>
            <a:ext cx="595313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grpSp>
        <p:nvGrpSpPr>
          <p:cNvPr id="23" name="Gruppo 22"/>
          <p:cNvGrpSpPr>
            <a:grpSpLocks/>
          </p:cNvGrpSpPr>
          <p:nvPr/>
        </p:nvGrpSpPr>
        <p:grpSpPr bwMode="auto">
          <a:xfrm>
            <a:off x="4151313" y="4972050"/>
            <a:ext cx="667170" cy="1294916"/>
            <a:chOff x="4018602" y="4959463"/>
            <a:chExt cx="889510" cy="1296200"/>
          </a:xfrm>
        </p:grpSpPr>
        <p:cxnSp>
          <p:nvCxnSpPr>
            <p:cNvPr id="65543" name="Connettore 2 19"/>
            <p:cNvCxnSpPr>
              <a:cxnSpLocks noChangeShapeType="1"/>
            </p:cNvCxnSpPr>
            <p:nvPr/>
          </p:nvCxnSpPr>
          <p:spPr bwMode="auto">
            <a:xfrm rot="120000" flipH="1">
              <a:off x="4288954" y="5900141"/>
              <a:ext cx="287803" cy="1333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0487" name="CasellaDiTesto 20"/>
            <p:cNvSpPr txBox="1">
              <a:spLocks noChangeArrowheads="1"/>
            </p:cNvSpPr>
            <p:nvPr/>
          </p:nvSpPr>
          <p:spPr bwMode="auto">
            <a:xfrm>
              <a:off x="4018602" y="5955283"/>
              <a:ext cx="889510" cy="300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350" dirty="0">
                  <a:solidFill>
                    <a:prstClr val="black"/>
                  </a:solidFill>
                  <a:cs typeface="Arial" charset="0"/>
                </a:rPr>
                <a:t>~0,5 m</a:t>
              </a:r>
            </a:p>
          </p:txBody>
        </p:sp>
        <p:cxnSp>
          <p:nvCxnSpPr>
            <p:cNvPr id="65545" name="Connettore 1 21"/>
            <p:cNvCxnSpPr>
              <a:cxnSpLocks noChangeShapeType="1"/>
            </p:cNvCxnSpPr>
            <p:nvPr/>
          </p:nvCxnSpPr>
          <p:spPr bwMode="auto">
            <a:xfrm rot="5400000" flipH="1">
              <a:off x="4096145" y="5440220"/>
              <a:ext cx="961513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</p:grpSp>
      <p:pic>
        <p:nvPicPr>
          <p:cNvPr id="65541" name="Immagin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4166" y="5545667"/>
            <a:ext cx="4667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97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РОЗІГРАШУ 1 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1124744"/>
            <a:ext cx="7488832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80000"/>
              </a:lnSpc>
              <a:spcBef>
                <a:spcPts val="375"/>
              </a:spcBef>
              <a:buSzPct val="75000"/>
              <a:defRPr/>
            </a:pPr>
            <a:endParaRPr lang="en-GB" sz="3200" dirty="0">
              <a:solidFill>
                <a:srgbClr val="44546A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8588" y="1017588"/>
            <a:ext cx="7133852" cy="442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76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3361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 smtClean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2060"/>
                </a:solidFill>
              </a:rPr>
              <a:t>ПІД ЧАС РОЗІГРАШУ 1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1017588"/>
            <a:ext cx="7704856" cy="514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76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1211</Words>
  <Application>Microsoft Office PowerPoint</Application>
  <PresentationFormat>Экран (4:3)</PresentationFormat>
  <Paragraphs>131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Fira Sans SemiBold</vt:lpstr>
      <vt:lpstr>League Gothic</vt:lpstr>
      <vt:lpstr>Times New Roman</vt:lpstr>
      <vt:lpstr>Wingdings</vt:lpstr>
      <vt:lpstr>Тема Office</vt:lpstr>
      <vt:lpstr>Office-téma</vt:lpstr>
      <vt:lpstr>Обов’язки другого судді </vt:lpstr>
      <vt:lpstr>    </vt:lpstr>
      <vt:lpstr>    </vt:lpstr>
      <vt:lpstr>    </vt:lpstr>
      <vt:lpstr>    </vt:lpstr>
      <vt:lpstr>    </vt:lpstr>
      <vt:lpstr>Презентация PowerPoint</vt:lpstr>
      <vt:lpstr>    </vt:lpstr>
      <vt:lpstr>    </vt:lpstr>
      <vt:lpstr>    </vt:lpstr>
      <vt:lpstr>Презентация PowerPoint</vt:lpstr>
      <vt:lpstr>    </vt:lpstr>
      <vt:lpstr>    </vt:lpstr>
      <vt:lpstr>    </vt:lpstr>
      <vt:lpstr>    </vt:lpstr>
      <vt:lpstr>    </vt:lpstr>
      <vt:lpstr>    </vt:lpstr>
      <vt:lpstr>Презентация PowerPoint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 </vt:lpstr>
      <vt:lpstr>     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управления электронным документооборотом ФВУ by VolleyMAG Corporation</dc:title>
  <dc:creator>Kiosik</dc:creator>
  <cp:lastModifiedBy>Михаил Медведь</cp:lastModifiedBy>
  <cp:revision>211</cp:revision>
  <dcterms:created xsi:type="dcterms:W3CDTF">2016-08-31T18:50:25Z</dcterms:created>
  <dcterms:modified xsi:type="dcterms:W3CDTF">2020-08-16T04:04:32Z</dcterms:modified>
</cp:coreProperties>
</file>